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notesMasterIdLst>
    <p:notesMasterId r:id="rId48"/>
  </p:notesMasterIdLst>
  <p:handoutMasterIdLst>
    <p:handoutMasterId r:id="rId49"/>
  </p:handoutMasterIdLst>
  <p:sldIdLst>
    <p:sldId id="256" r:id="rId2"/>
    <p:sldId id="295" r:id="rId3"/>
    <p:sldId id="284" r:id="rId4"/>
    <p:sldId id="273" r:id="rId5"/>
    <p:sldId id="280" r:id="rId6"/>
    <p:sldId id="282" r:id="rId7"/>
    <p:sldId id="281" r:id="rId8"/>
    <p:sldId id="283" r:id="rId9"/>
    <p:sldId id="257" r:id="rId10"/>
    <p:sldId id="265" r:id="rId11"/>
    <p:sldId id="285" r:id="rId12"/>
    <p:sldId id="258" r:id="rId13"/>
    <p:sldId id="259" r:id="rId14"/>
    <p:sldId id="260" r:id="rId15"/>
    <p:sldId id="272" r:id="rId16"/>
    <p:sldId id="288" r:id="rId17"/>
    <p:sldId id="261" r:id="rId18"/>
    <p:sldId id="279" r:id="rId19"/>
    <p:sldId id="286" r:id="rId20"/>
    <p:sldId id="299" r:id="rId21"/>
    <p:sldId id="287" r:id="rId22"/>
    <p:sldId id="263" r:id="rId23"/>
    <p:sldId id="275" r:id="rId24"/>
    <p:sldId id="262" r:id="rId25"/>
    <p:sldId id="300" r:id="rId26"/>
    <p:sldId id="306" r:id="rId27"/>
    <p:sldId id="305" r:id="rId28"/>
    <p:sldId id="264" r:id="rId29"/>
    <p:sldId id="302" r:id="rId30"/>
    <p:sldId id="289" r:id="rId31"/>
    <p:sldId id="290" r:id="rId32"/>
    <p:sldId id="291" r:id="rId33"/>
    <p:sldId id="292" r:id="rId34"/>
    <p:sldId id="274" r:id="rId35"/>
    <p:sldId id="294" r:id="rId36"/>
    <p:sldId id="293" r:id="rId37"/>
    <p:sldId id="301" r:id="rId38"/>
    <p:sldId id="298" r:id="rId39"/>
    <p:sldId id="303" r:id="rId40"/>
    <p:sldId id="267" r:id="rId41"/>
    <p:sldId id="270" r:id="rId42"/>
    <p:sldId id="297" r:id="rId43"/>
    <p:sldId id="307" r:id="rId44"/>
    <p:sldId id="278" r:id="rId45"/>
    <p:sldId id="268" r:id="rId46"/>
    <p:sldId id="296" r:id="rId47"/>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WB" initials="NWB" lastIdx="10" clrIdx="0"/>
  <p:cmAuthor id="1" name="sczarnowski" initials="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8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47" autoAdjust="0"/>
    <p:restoredTop sz="98182" autoAdjust="0"/>
  </p:normalViewPr>
  <p:slideViewPr>
    <p:cSldViewPr>
      <p:cViewPr varScale="1">
        <p:scale>
          <a:sx n="43" d="100"/>
          <a:sy n="43" d="100"/>
        </p:scale>
        <p:origin x="-1242" y="-90"/>
      </p:cViewPr>
      <p:guideLst>
        <p:guide orient="horz" pos="2160"/>
        <p:guide pos="2880"/>
      </p:guideLst>
    </p:cSldViewPr>
  </p:slideViewPr>
  <p:outlineViewPr>
    <p:cViewPr>
      <p:scale>
        <a:sx n="33" d="100"/>
        <a:sy n="33" d="100"/>
      </p:scale>
      <p:origin x="0" y="388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1" y="0"/>
            <a:ext cx="2982742"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vl1pPr>
          </a:lstStyle>
          <a:p>
            <a:pPr>
              <a:defRPr/>
            </a:pPr>
            <a:endParaRPr lang="en-US"/>
          </a:p>
        </p:txBody>
      </p:sp>
      <p:sp>
        <p:nvSpPr>
          <p:cNvPr id="78851" name="Rectangle 3"/>
          <p:cNvSpPr>
            <a:spLocks noGrp="1" noChangeArrowheads="1"/>
          </p:cNvSpPr>
          <p:nvPr>
            <p:ph type="dt" sz="quarter" idx="1"/>
          </p:nvPr>
        </p:nvSpPr>
        <p:spPr bwMode="auto">
          <a:xfrm>
            <a:off x="3897513" y="0"/>
            <a:ext cx="2982742"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endParaRPr lang="en-US"/>
          </a:p>
        </p:txBody>
      </p:sp>
      <p:sp>
        <p:nvSpPr>
          <p:cNvPr id="78852" name="Rectangle 4"/>
          <p:cNvSpPr>
            <a:spLocks noGrp="1" noChangeArrowheads="1"/>
          </p:cNvSpPr>
          <p:nvPr>
            <p:ph type="ftr" sz="quarter" idx="2"/>
          </p:nvPr>
        </p:nvSpPr>
        <p:spPr bwMode="auto">
          <a:xfrm>
            <a:off x="1" y="8829675"/>
            <a:ext cx="2982742"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vl1pPr>
          </a:lstStyle>
          <a:p>
            <a:pPr>
              <a:defRPr/>
            </a:pPr>
            <a:endParaRPr lang="en-US"/>
          </a:p>
        </p:txBody>
      </p:sp>
      <p:sp>
        <p:nvSpPr>
          <p:cNvPr id="78853" name="Rectangle 5"/>
          <p:cNvSpPr>
            <a:spLocks noGrp="1" noChangeArrowheads="1"/>
          </p:cNvSpPr>
          <p:nvPr>
            <p:ph type="sldNum" sz="quarter" idx="3"/>
          </p:nvPr>
        </p:nvSpPr>
        <p:spPr bwMode="auto">
          <a:xfrm>
            <a:off x="3897513" y="8829675"/>
            <a:ext cx="2982742"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ACC9A956-47AF-4318-B06A-E55050B77265}" type="slidenum">
              <a:rPr lang="en-US"/>
              <a:pPr>
                <a:defRPr/>
              </a:pPr>
              <a:t>‹#›</a:t>
            </a:fld>
            <a:endParaRPr lang="en-US"/>
          </a:p>
        </p:txBody>
      </p:sp>
    </p:spTree>
    <p:extLst>
      <p:ext uri="{BB962C8B-B14F-4D97-AF65-F5344CB8AC3E}">
        <p14:creationId xmlns:p14="http://schemas.microsoft.com/office/powerpoint/2010/main" val="25765605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742" cy="465138"/>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idx="1"/>
          </p:nvPr>
        </p:nvSpPr>
        <p:spPr>
          <a:xfrm>
            <a:off x="3897513" y="0"/>
            <a:ext cx="2982742" cy="465138"/>
          </a:xfrm>
          <a:prstGeom prst="rect">
            <a:avLst/>
          </a:prstGeom>
        </p:spPr>
        <p:txBody>
          <a:bodyPr vert="horz" lIns="91440" tIns="45720" rIns="91440" bIns="45720" rtlCol="0"/>
          <a:lstStyle>
            <a:lvl1pPr algn="r">
              <a:defRPr sz="1200" smtClean="0"/>
            </a:lvl1pPr>
          </a:lstStyle>
          <a:p>
            <a:pPr>
              <a:defRPr/>
            </a:pPr>
            <a:fld id="{5E2CFFB9-FD37-4EE5-A94F-DF9F10408422}" type="datetimeFigureOut">
              <a:rPr lang="en-US"/>
              <a:pPr>
                <a:defRPr/>
              </a:pPr>
              <a:t>4/30/2015</a:t>
            </a:fld>
            <a:endParaRPr lang="en-US"/>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8805" y="4416426"/>
            <a:ext cx="5504204" cy="418306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8829675"/>
            <a:ext cx="2982742" cy="465138"/>
          </a:xfrm>
          <a:prstGeom prst="rect">
            <a:avLst/>
          </a:prstGeom>
        </p:spPr>
        <p:txBody>
          <a:bodyPr vert="horz" lIns="91440" tIns="45720" rIns="91440" bIns="45720" rtlCol="0" anchor="b"/>
          <a:lstStyle>
            <a:lvl1pPr algn="l">
              <a:defRPr sz="1200" smtClean="0"/>
            </a:lvl1pPr>
          </a:lstStyle>
          <a:p>
            <a:pPr>
              <a:defRPr/>
            </a:pPr>
            <a:endParaRPr lang="en-US"/>
          </a:p>
        </p:txBody>
      </p:sp>
      <p:sp>
        <p:nvSpPr>
          <p:cNvPr id="7" name="Slide Number Placeholder 6"/>
          <p:cNvSpPr>
            <a:spLocks noGrp="1"/>
          </p:cNvSpPr>
          <p:nvPr>
            <p:ph type="sldNum" sz="quarter" idx="5"/>
          </p:nvPr>
        </p:nvSpPr>
        <p:spPr>
          <a:xfrm>
            <a:off x="3897513" y="8829675"/>
            <a:ext cx="2982742" cy="465138"/>
          </a:xfrm>
          <a:prstGeom prst="rect">
            <a:avLst/>
          </a:prstGeom>
        </p:spPr>
        <p:txBody>
          <a:bodyPr vert="horz" lIns="91440" tIns="45720" rIns="91440" bIns="45720" rtlCol="0" anchor="b"/>
          <a:lstStyle>
            <a:lvl1pPr algn="r">
              <a:defRPr sz="1200" smtClean="0"/>
            </a:lvl1pPr>
          </a:lstStyle>
          <a:p>
            <a:pPr>
              <a:defRPr/>
            </a:pPr>
            <a:fld id="{3D665514-2976-4015-8E06-6066C3E1A7BB}" type="slidenum">
              <a:rPr lang="en-US"/>
              <a:pPr>
                <a:defRPr/>
              </a:pPr>
              <a:t>‹#›</a:t>
            </a:fld>
            <a:endParaRPr lang="en-US"/>
          </a:p>
        </p:txBody>
      </p:sp>
    </p:spTree>
    <p:extLst>
      <p:ext uri="{BB962C8B-B14F-4D97-AF65-F5344CB8AC3E}">
        <p14:creationId xmlns:p14="http://schemas.microsoft.com/office/powerpoint/2010/main" val="239608205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D665514-2976-4015-8E06-6066C3E1A7BB}"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D665514-2976-4015-8E06-6066C3E1A7BB}" type="slidenum">
              <a:rPr lang="en-US" smtClean="0"/>
              <a:pPr>
                <a:defRPr/>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eaLnBrk="1" hangingPunct="1">
                <a:defRPr/>
              </a:pPr>
              <a:endParaRPr lang="en-US" sz="2400">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eaLnBrk="1" hangingPunct="1">
                <a:defRPr/>
              </a:pPr>
              <a:endParaRPr lang="en-US" sz="2400">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eaLnBrk="1" hangingPunct="1">
                  <a:defRPr/>
                </a:pPr>
                <a:endParaRPr lang="en-US" sz="2400">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eaLnBrk="1" hangingPunct="1">
                  <a:defRPr/>
                </a:pPr>
                <a:endParaRPr lang="en-US" sz="2400">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eaLnBrk="1" hangingPunct="1">
                  <a:defRPr/>
                </a:pPr>
                <a:endParaRPr lang="en-US" sz="2400">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eaLnBrk="1" hangingPunct="1">
                  <a:defRPr/>
                </a:pPr>
                <a:endParaRPr lang="en-US" sz="2400">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eaLnBrk="1" hangingPunct="1">
                  <a:defRPr/>
                </a:pPr>
                <a:endParaRPr lang="en-US" sz="2400">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eaLnBrk="1" hangingPunct="1">
                  <a:defRPr/>
                </a:pPr>
                <a:endParaRPr lang="en-US" sz="2400">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eaLnBrk="1" hangingPunct="1">
                  <a:defRPr/>
                </a:pPr>
                <a:endParaRPr lang="en-US" sz="2400">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eaLnBrk="1" hangingPunct="1">
                  <a:defRPr/>
                </a:pPr>
                <a:endParaRPr lang="en-US" sz="2400">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eaLnBrk="1" hangingPunct="1">
                  <a:defRPr/>
                </a:pPr>
                <a:endParaRPr lang="en-US" sz="2400">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eaLnBrk="1" hangingPunct="1">
                  <a:defRPr/>
                </a:pPr>
                <a:endParaRPr lang="en-US" sz="2400">
                  <a:latin typeface="Times New Roman" pitchFamily="18" charset="0"/>
                </a:endParaRPr>
              </a:p>
            </p:txBody>
          </p:sp>
        </p:grpSp>
      </p:grpSp>
      <p:sp>
        <p:nvSpPr>
          <p:cNvPr id="35859"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a:t>Click to edit Master title style</a:t>
            </a:r>
          </a:p>
        </p:txBody>
      </p:sp>
      <p:sp>
        <p:nvSpPr>
          <p:cNvPr id="35860"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a:t>Click to edit Master subtitle style</a:t>
            </a:r>
          </a:p>
        </p:txBody>
      </p:sp>
      <p:sp>
        <p:nvSpPr>
          <p:cNvPr id="18" name="Rectangle 16"/>
          <p:cNvSpPr>
            <a:spLocks noGrp="1" noChangeArrowheads="1"/>
          </p:cNvSpPr>
          <p:nvPr>
            <p:ph type="dt" sz="half" idx="10"/>
          </p:nvPr>
        </p:nvSpPr>
        <p:spPr>
          <a:xfrm>
            <a:off x="457200" y="6248400"/>
            <a:ext cx="2133600" cy="457200"/>
          </a:xfrm>
        </p:spPr>
        <p:txBody>
          <a:bodyPr/>
          <a:lstStyle>
            <a:lvl1pPr>
              <a:defRPr smtClean="0"/>
            </a:lvl1pPr>
          </a:lstStyle>
          <a:p>
            <a:pPr>
              <a:defRPr/>
            </a:pPr>
            <a:endParaRPr lang="en-US"/>
          </a:p>
        </p:txBody>
      </p:sp>
      <p:sp>
        <p:nvSpPr>
          <p:cNvPr id="19" name="Rectangle 17"/>
          <p:cNvSpPr>
            <a:spLocks noGrp="1" noChangeArrowheads="1"/>
          </p:cNvSpPr>
          <p:nvPr>
            <p:ph type="ftr" sz="quarter" idx="11"/>
          </p:nvPr>
        </p:nvSpPr>
        <p:spPr/>
        <p:txBody>
          <a:bodyPr/>
          <a:lstStyle>
            <a:lvl1pPr>
              <a:defRPr smtClean="0"/>
            </a:lvl1pPr>
          </a:lstStyle>
          <a:p>
            <a:pPr>
              <a:defRPr/>
            </a:pPr>
            <a:r>
              <a:rPr lang="en-US" smtClean="0"/>
              <a:t>Version 2.3</a:t>
            </a:r>
            <a:endParaRPr lang="en-US"/>
          </a:p>
        </p:txBody>
      </p:sp>
      <p:sp>
        <p:nvSpPr>
          <p:cNvPr id="20" name="Rectangle 18"/>
          <p:cNvSpPr>
            <a:spLocks noGrp="1" noChangeArrowheads="1"/>
          </p:cNvSpPr>
          <p:nvPr>
            <p:ph type="sldNum" sz="quarter" idx="12"/>
          </p:nvPr>
        </p:nvSpPr>
        <p:spPr/>
        <p:txBody>
          <a:bodyPr/>
          <a:lstStyle>
            <a:lvl1pPr>
              <a:defRPr smtClean="0"/>
            </a:lvl1pPr>
          </a:lstStyle>
          <a:p>
            <a:pPr>
              <a:defRPr/>
            </a:pPr>
            <a:fld id="{C47F4F1E-4CE8-4CA4-9881-52E0CE326BD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r>
              <a:rPr lang="en-US" smtClean="0"/>
              <a:t>Version 2.3</a:t>
            </a: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87F56F09-AAE2-4800-8FF8-E7A3B00E5A28}"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pPr>
              <a:defRPr/>
            </a:pPr>
            <a:r>
              <a:rPr lang="en-US" smtClean="0"/>
              <a:t>Version 2.3</a:t>
            </a: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8D81B7C0-EEF0-4E47-A337-F307BA5C61F9}"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r>
              <a:rPr lang="en-US" smtClean="0"/>
              <a:t>Version 2.3</a:t>
            </a: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2CB68A9B-5283-426E-8185-9F8F3AD834CC}"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pPr>
              <a:defRPr/>
            </a:pPr>
            <a:r>
              <a:rPr lang="en-US" smtClean="0"/>
              <a:t>Version 2.3</a:t>
            </a: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C86EBFD9-398E-477B-B3CC-79F34F249E06}" type="slidenum">
              <a:rPr lang="en-US"/>
              <a:pPr>
                <a:defRPr/>
              </a:pPr>
              <a:t>‹#›</a:t>
            </a:fld>
            <a:endParaRPr lang="en-US"/>
          </a:p>
        </p:txBody>
      </p:sp>
      <p:sp>
        <p:nvSpPr>
          <p:cNvPr id="9"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pPr>
              <a:defRPr/>
            </a:pPr>
            <a:r>
              <a:rPr lang="en-US" smtClean="0"/>
              <a:t>Version 2.3</a:t>
            </a: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0E9889B4-766F-4B80-A67D-55B96A91A236}" type="slidenum">
              <a:rPr lang="en-US"/>
              <a:pPr>
                <a:defRPr/>
              </a:pPr>
              <a:t>‹#›</a:t>
            </a:fld>
            <a:endParaRPr lang="en-US"/>
          </a:p>
        </p:txBody>
      </p:sp>
      <p:sp>
        <p:nvSpPr>
          <p:cNvPr id="5"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r>
              <a:rPr lang="en-US" smtClean="0"/>
              <a:t>Version 2.3</a:t>
            </a:r>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E271465E-B21B-4E30-B645-3A33666E348E}" type="slidenum">
              <a:rPr lang="en-US"/>
              <a:pPr>
                <a:defRPr/>
              </a:pPr>
              <a:t>‹#›</a:t>
            </a:fld>
            <a:endParaRPr lang="en-US"/>
          </a:p>
        </p:txBody>
      </p:sp>
      <p:sp>
        <p:nvSpPr>
          <p:cNvPr id="4"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r>
              <a:rPr lang="en-US" smtClean="0"/>
              <a:t>Version 2.3</a:t>
            </a: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A3D0AC34-600B-4351-AB24-E5F42CAD7357}"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r>
              <a:rPr lang="en-US" smtClean="0"/>
              <a:t>Version 2.3</a:t>
            </a: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C7682A67-E55D-4124-A79F-1E71C73E2E3A}"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r>
              <a:rPr lang="en-US" smtClean="0"/>
              <a:t>Version 2.3</a:t>
            </a: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F56FC99B-064A-4EC3-A061-204D30BCE74E}"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r>
              <a:rPr lang="en-US" smtClean="0"/>
              <a:t>Version 2.3</a:t>
            </a: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9A4C62C1-CAD8-4A6A-98EF-001E9F677AFD}"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2"/>
          <p:cNvSpPr>
            <a:spLocks noGrp="1" noChangeArrowheads="1"/>
          </p:cNvSpPr>
          <p:nvPr>
            <p:ph type="ftr" sz="quarter" idx="10"/>
          </p:nvPr>
        </p:nvSpPr>
        <p:spPr>
          <a:ln/>
        </p:spPr>
        <p:txBody>
          <a:bodyPr/>
          <a:lstStyle>
            <a:lvl1pPr>
              <a:defRPr/>
            </a:lvl1pPr>
          </a:lstStyle>
          <a:p>
            <a:pPr>
              <a:defRPr/>
            </a:pPr>
            <a:r>
              <a:rPr lang="en-US" smtClean="0"/>
              <a:t>Version 2.3</a:t>
            </a: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BD2F54C6-06E4-4B7B-8BEE-6FCB5A80F242}" type="slidenum">
              <a:rPr lang="en-US"/>
              <a:pPr>
                <a:defRPr/>
              </a:pPr>
              <a:t>‹#›</a:t>
            </a:fld>
            <a:endParaRPr lang="en-US"/>
          </a:p>
        </p:txBody>
      </p:sp>
      <p:sp>
        <p:nvSpPr>
          <p:cNvPr id="5"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r>
              <a:rPr lang="en-US" smtClean="0"/>
              <a:t>Version 2.3</a:t>
            </a: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FA80E445-DB33-48C1-B090-21776810AFEE}"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smtClean="0"/>
            </a:lvl1pPr>
          </a:lstStyle>
          <a:p>
            <a:pPr>
              <a:defRPr/>
            </a:pPr>
            <a:r>
              <a:rPr lang="en-US" smtClean="0"/>
              <a:t>Version 2.3</a:t>
            </a:r>
            <a:endParaRPr lang="en-US"/>
          </a:p>
        </p:txBody>
      </p:sp>
      <p:sp>
        <p:nvSpPr>
          <p:cNvPr id="34819"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Arial Black" pitchFamily="34" charset="0"/>
              </a:defRPr>
            </a:lvl1pPr>
          </a:lstStyle>
          <a:p>
            <a:pPr>
              <a:defRPr/>
            </a:pPr>
            <a:fld id="{5DECC053-5090-469A-AEFD-38E01540FEE3}" type="slidenum">
              <a:rPr lang="en-US"/>
              <a:pPr>
                <a:defRPr/>
              </a:pPr>
              <a:t>‹#›</a:t>
            </a:fld>
            <a:endParaRPr lang="en-US"/>
          </a:p>
        </p:txBody>
      </p:sp>
      <p:grpSp>
        <p:nvGrpSpPr>
          <p:cNvPr id="1028" name="Group 4"/>
          <p:cNvGrpSpPr>
            <a:grpSpLocks/>
          </p:cNvGrpSpPr>
          <p:nvPr/>
        </p:nvGrpSpPr>
        <p:grpSpPr bwMode="auto">
          <a:xfrm>
            <a:off x="0" y="0"/>
            <a:ext cx="9144000" cy="546100"/>
            <a:chOff x="0" y="0"/>
            <a:chExt cx="5760" cy="344"/>
          </a:xfrm>
        </p:grpSpPr>
        <p:sp>
          <p:nvSpPr>
            <p:cNvPr id="34821"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eaLnBrk="1" hangingPunct="1">
                <a:defRPr/>
              </a:pPr>
              <a:endParaRPr lang="en-US" sz="2400">
                <a:latin typeface="Times New Roman" pitchFamily="18" charset="0"/>
              </a:endParaRPr>
            </a:p>
          </p:txBody>
        </p:sp>
        <p:sp>
          <p:nvSpPr>
            <p:cNvPr id="34822"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eaLnBrk="1" hangingPunct="1">
                <a:defRPr/>
              </a:pPr>
              <a:endParaRPr lang="en-US" sz="2400">
                <a:latin typeface="Times New Roman" pitchFamily="18" charset="0"/>
              </a:endParaRPr>
            </a:p>
          </p:txBody>
        </p:sp>
        <p:sp>
          <p:nvSpPr>
            <p:cNvPr id="34823"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eaLnBrk="1" hangingPunct="1">
                <a:defRPr/>
              </a:pPr>
              <a:endParaRPr lang="en-US">
                <a:solidFill>
                  <a:schemeClr val="hlink"/>
                </a:solidFill>
              </a:endParaRPr>
            </a:p>
          </p:txBody>
        </p:sp>
        <p:sp>
          <p:nvSpPr>
            <p:cNvPr id="34824"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eaLnBrk="1" hangingPunct="1">
                <a:defRPr/>
              </a:pPr>
              <a:endParaRPr lang="en-US">
                <a:solidFill>
                  <a:schemeClr val="hlink"/>
                </a:solidFill>
              </a:endParaRPr>
            </a:p>
          </p:txBody>
        </p:sp>
        <p:sp>
          <p:nvSpPr>
            <p:cNvPr id="34825"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eaLnBrk="1" hangingPunct="1">
                <a:defRPr/>
              </a:pPr>
              <a:endParaRPr lang="en-US">
                <a:solidFill>
                  <a:schemeClr val="accent2"/>
                </a:solidFill>
              </a:endParaRPr>
            </a:p>
          </p:txBody>
        </p:sp>
        <p:sp>
          <p:nvSpPr>
            <p:cNvPr id="34826"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eaLnBrk="1" hangingPunct="1">
                <a:defRPr/>
              </a:pPr>
              <a:endParaRPr lang="en-US">
                <a:solidFill>
                  <a:schemeClr val="hlink"/>
                </a:solidFill>
              </a:endParaRPr>
            </a:p>
          </p:txBody>
        </p:sp>
        <p:sp>
          <p:nvSpPr>
            <p:cNvPr id="34827"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eaLnBrk="1" hangingPunct="1">
                <a:defRPr/>
              </a:pPr>
              <a:endParaRPr lang="en-US" sz="2400">
                <a:latin typeface="Times New Roman" pitchFamily="18" charset="0"/>
              </a:endParaRPr>
            </a:p>
          </p:txBody>
        </p:sp>
        <p:sp>
          <p:nvSpPr>
            <p:cNvPr id="34828"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eaLnBrk="1" hangingPunct="1">
                <a:defRPr/>
              </a:pPr>
              <a:endParaRPr lang="en-US">
                <a:solidFill>
                  <a:schemeClr val="accent2"/>
                </a:solidFill>
              </a:endParaRPr>
            </a:p>
          </p:txBody>
        </p:sp>
        <p:sp>
          <p:nvSpPr>
            <p:cNvPr id="34829"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eaLnBrk="1" hangingPunct="1">
                <a:defRPr/>
              </a:pPr>
              <a:endParaRPr lang="en-US">
                <a:solidFill>
                  <a:schemeClr val="accent2"/>
                </a:solidFill>
              </a:endParaRPr>
            </a:p>
          </p:txBody>
        </p:sp>
      </p:grpSp>
      <p:sp>
        <p:nvSpPr>
          <p:cNvPr id="1029"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0" name="Rectangle 15"/>
          <p:cNvSpPr>
            <a:spLocks noGrp="1" noChangeArrowheads="1"/>
          </p:cNvSpPr>
          <p:nvPr>
            <p:ph type="body" idx="1"/>
          </p:nvPr>
        </p:nvSpPr>
        <p:spPr bwMode="auto">
          <a:xfrm>
            <a:off x="457200" y="1981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4832"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706"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dt="0"/>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POL-DL-OAT@massmail.state.ma.us"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hyperlink" Target="mailto:justin.kaliszewski@pol.state.ma.us" TargetMode="External"/><Relationship Id="rId3" Type="http://schemas.openxmlformats.org/officeDocument/2006/relationships/hyperlink" Target="mailto:kristen.sullivan@massmail.state.ma.us" TargetMode="External"/><Relationship Id="rId7" Type="http://schemas.openxmlformats.org/officeDocument/2006/relationships/hyperlink" Target="mailto:daniel.renczkowski@massmail.state.ma.u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mailto:samantha.fisk@massmail.state.ma.us" TargetMode="External"/><Relationship Id="rId5" Type="http://schemas.openxmlformats.org/officeDocument/2006/relationships/hyperlink" Target="mailto:stacy.czarnowski@massmail.state.ma.us" TargetMode="External"/><Relationship Id="rId4" Type="http://schemas.openxmlformats.org/officeDocument/2006/relationships/hyperlink" Target="mailto:melissa.o&#8217;meara@massmail.state.ma.us" TargetMode="External"/><Relationship Id="rId9" Type="http://schemas.openxmlformats.org/officeDocument/2006/relationships/hyperlink" Target="mailto:michelle.dumas@massmail.state.ma.us"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gi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www.mass.gov/eopss/law-enforce-and-cj/law-enforce/mptc/training-and-academies/specialized-professional-development/"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sz="4400" dirty="0" smtClean="0"/>
              <a:t>Officer in Charge (OIC) Reference Guide</a:t>
            </a:r>
          </a:p>
        </p:txBody>
      </p:sp>
      <p:sp>
        <p:nvSpPr>
          <p:cNvPr id="3075" name="Rectangle 3"/>
          <p:cNvSpPr>
            <a:spLocks noGrp="1" noChangeArrowheads="1"/>
          </p:cNvSpPr>
          <p:nvPr>
            <p:ph type="subTitle" idx="1"/>
          </p:nvPr>
        </p:nvSpPr>
        <p:spPr/>
        <p:txBody>
          <a:bodyPr/>
          <a:lstStyle/>
          <a:p>
            <a:pPr eaLnBrk="1" hangingPunct="1"/>
            <a:r>
              <a:rPr lang="en-US" sz="2800" dirty="0" smtClean="0"/>
              <a:t>The Office of Alcohol Testing (OAT)</a:t>
            </a:r>
          </a:p>
        </p:txBody>
      </p:sp>
      <p:sp>
        <p:nvSpPr>
          <p:cNvPr id="3076" name="Footer Placeholder 5"/>
          <p:cNvSpPr>
            <a:spLocks noGrp="1"/>
          </p:cNvSpPr>
          <p:nvPr>
            <p:ph type="ftr" sz="quarter" idx="11"/>
          </p:nvPr>
        </p:nvSpPr>
        <p:spPr>
          <a:noFill/>
        </p:spPr>
        <p:txBody>
          <a:bodyPr/>
          <a:lstStyle/>
          <a:p>
            <a:r>
              <a:rPr lang="en-US" dirty="0" smtClean="0"/>
              <a:t>Version 2.3</a:t>
            </a:r>
            <a:endParaRPr lang="en-US" dirty="0"/>
          </a:p>
        </p:txBody>
      </p:sp>
      <p:sp>
        <p:nvSpPr>
          <p:cNvPr id="5" name="Slide Number Placeholder 4"/>
          <p:cNvSpPr>
            <a:spLocks noGrp="1"/>
          </p:cNvSpPr>
          <p:nvPr>
            <p:ph type="sldNum" sz="quarter" idx="12"/>
          </p:nvPr>
        </p:nvSpPr>
        <p:spPr/>
        <p:txBody>
          <a:bodyPr/>
          <a:lstStyle/>
          <a:p>
            <a:pPr>
              <a:defRPr/>
            </a:pPr>
            <a:fld id="{C47F4F1E-4CE8-4CA4-9881-52E0CE326BDF}" type="slidenum">
              <a:rPr lang="en-US"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Office of Alcohol Testing</a:t>
            </a:r>
            <a:endParaRPr lang="en-US" dirty="0"/>
          </a:p>
        </p:txBody>
      </p:sp>
      <p:sp>
        <p:nvSpPr>
          <p:cNvPr id="5" name="Content Placeholder 4"/>
          <p:cNvSpPr>
            <a:spLocks noGrp="1"/>
          </p:cNvSpPr>
          <p:nvPr>
            <p:ph sz="half" idx="1"/>
          </p:nvPr>
        </p:nvSpPr>
        <p:spPr/>
        <p:txBody>
          <a:bodyPr/>
          <a:lstStyle/>
          <a:p>
            <a:r>
              <a:rPr lang="fr-FR" sz="2000" dirty="0" smtClean="0"/>
              <a:t>124 Acton Street</a:t>
            </a:r>
          </a:p>
          <a:p>
            <a:pPr>
              <a:buNone/>
            </a:pPr>
            <a:r>
              <a:rPr lang="fr-FR" sz="2000" dirty="0" smtClean="0"/>
              <a:t>	</a:t>
            </a:r>
            <a:r>
              <a:rPr lang="en-US" sz="2000" dirty="0" smtClean="0"/>
              <a:t>Maynard, MA 01754</a:t>
            </a:r>
            <a:endParaRPr lang="fr-FR" sz="2000" dirty="0" smtClean="0"/>
          </a:p>
          <a:p>
            <a:r>
              <a:rPr lang="fr-FR" sz="2000" dirty="0" smtClean="0"/>
              <a:t>Main </a:t>
            </a:r>
            <a:r>
              <a:rPr lang="fr-FR" sz="2000" dirty="0" err="1" smtClean="0"/>
              <a:t>Number</a:t>
            </a:r>
            <a:r>
              <a:rPr lang="fr-FR" sz="2000" dirty="0" smtClean="0"/>
              <a:t>:  </a:t>
            </a:r>
            <a:r>
              <a:rPr lang="en-US" sz="2000" dirty="0" smtClean="0"/>
              <a:t>(857) 377-3030</a:t>
            </a:r>
            <a:endParaRPr lang="fr-FR" sz="2000" dirty="0" smtClean="0"/>
          </a:p>
          <a:p>
            <a:r>
              <a:rPr lang="fr-FR" sz="2000" dirty="0" smtClean="0"/>
              <a:t>FAX:  </a:t>
            </a:r>
            <a:r>
              <a:rPr lang="en-US" sz="2000" dirty="0" smtClean="0"/>
              <a:t>(857) 377-3035</a:t>
            </a:r>
            <a:endParaRPr lang="fr-FR" sz="2000" dirty="0" smtClean="0"/>
          </a:p>
          <a:p>
            <a:r>
              <a:rPr lang="fr-FR" sz="2000" dirty="0" smtClean="0"/>
              <a:t>Email:  </a:t>
            </a:r>
          </a:p>
          <a:p>
            <a:pPr>
              <a:buNone/>
            </a:pPr>
            <a:r>
              <a:rPr lang="fr-FR" sz="1800" dirty="0" smtClean="0">
                <a:hlinkClick r:id="rId2"/>
              </a:rPr>
              <a:t>POL-DL-OAT@massmail.state.ma.us</a:t>
            </a:r>
            <a:r>
              <a:rPr lang="fr-FR" sz="1800" dirty="0" smtClean="0"/>
              <a:t> </a:t>
            </a:r>
          </a:p>
          <a:p>
            <a:r>
              <a:rPr lang="en-US" sz="1600" b="1" u="sng" dirty="0" smtClean="0"/>
              <a:t>ENTRANCE TO THE BUILDING</a:t>
            </a:r>
            <a:endParaRPr lang="en-US" sz="1600" dirty="0" smtClean="0"/>
          </a:p>
          <a:p>
            <a:pPr lvl="1"/>
            <a:r>
              <a:rPr lang="en-US" sz="1600" dirty="0" smtClean="0"/>
              <a:t>Call ahead to ensure OAT personal will be present</a:t>
            </a:r>
          </a:p>
          <a:p>
            <a:pPr lvl="1"/>
            <a:r>
              <a:rPr lang="en-US" sz="1600" dirty="0" smtClean="0"/>
              <a:t>Parking Lot is behind the building</a:t>
            </a:r>
          </a:p>
          <a:p>
            <a:pPr lvl="1"/>
            <a:r>
              <a:rPr lang="en-US" sz="1600" dirty="0" smtClean="0"/>
              <a:t>Ring the buzzer or call the main line to notify an OAT member you have arrived</a:t>
            </a:r>
          </a:p>
          <a:p>
            <a:endParaRPr lang="en-US" dirty="0" smtClean="0"/>
          </a:p>
        </p:txBody>
      </p:sp>
      <p:sp>
        <p:nvSpPr>
          <p:cNvPr id="6" name="Content Placeholder 5"/>
          <p:cNvSpPr>
            <a:spLocks noGrp="1"/>
          </p:cNvSpPr>
          <p:nvPr>
            <p:ph sz="half" idx="2"/>
          </p:nvPr>
        </p:nvSpPr>
        <p:spPr/>
        <p:txBody>
          <a:bodyPr/>
          <a:lstStyle/>
          <a:p>
            <a:r>
              <a:rPr lang="en-US" sz="1600" b="1" u="sng" dirty="0" smtClean="0"/>
              <a:t>DIRECTIONS FROM ROUTE 2 </a:t>
            </a:r>
            <a:endParaRPr lang="en-US" sz="1600" dirty="0" smtClean="0"/>
          </a:p>
          <a:p>
            <a:pPr lvl="1"/>
            <a:r>
              <a:rPr lang="en-US" sz="1500" dirty="0" smtClean="0"/>
              <a:t>Take Exit 42: MA-27 Maynard/Acton</a:t>
            </a:r>
          </a:p>
          <a:p>
            <a:pPr lvl="1"/>
            <a:r>
              <a:rPr lang="en-US" sz="1500" dirty="0" smtClean="0"/>
              <a:t>Head right onto MA-27S	      </a:t>
            </a:r>
          </a:p>
          <a:p>
            <a:pPr lvl="1"/>
            <a:r>
              <a:rPr lang="en-US" sz="1500" dirty="0" smtClean="0"/>
              <a:t>Follow MA-27S for approximately 2 miles</a:t>
            </a:r>
          </a:p>
          <a:p>
            <a:pPr lvl="1"/>
            <a:r>
              <a:rPr lang="en-US" sz="1500" dirty="0" smtClean="0"/>
              <a:t>Turn right onto Acton Street</a:t>
            </a:r>
          </a:p>
          <a:p>
            <a:pPr lvl="1"/>
            <a:r>
              <a:rPr lang="en-US" sz="1500" dirty="0" smtClean="0"/>
              <a:t>Turn right after housing community</a:t>
            </a:r>
          </a:p>
          <a:p>
            <a:r>
              <a:rPr lang="en-US" sz="1600" b="1" u="sng" dirty="0" smtClean="0"/>
              <a:t>DIRCTIONS FROM ROUTE 495</a:t>
            </a:r>
            <a:endParaRPr lang="en-US" sz="1200" b="1" u="sng" dirty="0"/>
          </a:p>
          <a:p>
            <a:pPr lvl="1"/>
            <a:r>
              <a:rPr lang="en-US" sz="1500" dirty="0" smtClean="0"/>
              <a:t>Take Exit 27: MA-117 Bolton/Stow</a:t>
            </a:r>
          </a:p>
          <a:p>
            <a:pPr lvl="1"/>
            <a:r>
              <a:rPr lang="en-US" sz="1500" dirty="0" smtClean="0"/>
              <a:t>Turn left onto MA-117E</a:t>
            </a:r>
          </a:p>
          <a:p>
            <a:pPr lvl="1"/>
            <a:r>
              <a:rPr lang="en-US" sz="1500" dirty="0" smtClean="0"/>
              <a:t>Turn left onto </a:t>
            </a:r>
            <a:r>
              <a:rPr lang="en-US" sz="1500" dirty="0" err="1" smtClean="0"/>
              <a:t>Pompositticut</a:t>
            </a:r>
            <a:r>
              <a:rPr lang="en-US" sz="1500" dirty="0" smtClean="0"/>
              <a:t> Street</a:t>
            </a:r>
          </a:p>
          <a:p>
            <a:pPr lvl="1"/>
            <a:r>
              <a:rPr lang="en-US" sz="1500" dirty="0" smtClean="0"/>
              <a:t>Continue onto Summer Street</a:t>
            </a:r>
          </a:p>
          <a:p>
            <a:pPr lvl="1"/>
            <a:r>
              <a:rPr lang="en-US" sz="1500" dirty="0" smtClean="0"/>
              <a:t>Turn Left onto Concord Street</a:t>
            </a:r>
          </a:p>
          <a:p>
            <a:pPr lvl="1"/>
            <a:r>
              <a:rPr lang="en-US" sz="1500" dirty="0" smtClean="0"/>
              <a:t>Turn Left onto Acton Street</a:t>
            </a:r>
          </a:p>
          <a:p>
            <a:pPr lvl="1"/>
            <a:r>
              <a:rPr lang="en-US" sz="1500" dirty="0" smtClean="0"/>
              <a:t>Grey Commercial building on the left</a:t>
            </a:r>
          </a:p>
        </p:txBody>
      </p:sp>
      <p:sp>
        <p:nvSpPr>
          <p:cNvPr id="4" name="Footer Placeholder 3"/>
          <p:cNvSpPr>
            <a:spLocks noGrp="1"/>
          </p:cNvSpPr>
          <p:nvPr>
            <p:ph type="ftr" sz="quarter" idx="10"/>
          </p:nvPr>
        </p:nvSpPr>
        <p:spPr/>
        <p:txBody>
          <a:bodyPr/>
          <a:lstStyle/>
          <a:p>
            <a:pPr>
              <a:defRPr/>
            </a:pPr>
            <a:r>
              <a:rPr lang="en-US" dirty="0" smtClean="0"/>
              <a:t>Version 2.3</a:t>
            </a:r>
            <a:endParaRPr lang="en-US" dirty="0"/>
          </a:p>
        </p:txBody>
      </p:sp>
      <p:sp>
        <p:nvSpPr>
          <p:cNvPr id="7" name="Slide Number Placeholder 6"/>
          <p:cNvSpPr>
            <a:spLocks noGrp="1"/>
          </p:cNvSpPr>
          <p:nvPr>
            <p:ph type="sldNum" sz="quarter" idx="11"/>
          </p:nvPr>
        </p:nvSpPr>
        <p:spPr/>
        <p:txBody>
          <a:bodyPr/>
          <a:lstStyle/>
          <a:p>
            <a:pPr>
              <a:defRPr/>
            </a:pPr>
            <a:fld id="{2CB68A9B-5283-426E-8185-9F8F3AD834CC}" type="slidenum">
              <a:rPr lang="en-US" smtClean="0"/>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The Office of Alcohol Testing</a:t>
            </a:r>
            <a:br>
              <a:rPr lang="en-US" dirty="0" smtClean="0"/>
            </a:br>
            <a:r>
              <a:rPr lang="en-US" sz="3600" dirty="0" smtClean="0"/>
              <a:t>Staff List</a:t>
            </a:r>
            <a:endParaRPr lang="en-US" sz="3600" dirty="0"/>
          </a:p>
        </p:txBody>
      </p:sp>
      <p:sp>
        <p:nvSpPr>
          <p:cNvPr id="6" name="Content Placeholder 5"/>
          <p:cNvSpPr>
            <a:spLocks noGrp="1"/>
          </p:cNvSpPr>
          <p:nvPr>
            <p:ph idx="1"/>
          </p:nvPr>
        </p:nvSpPr>
        <p:spPr/>
        <p:txBody>
          <a:bodyPr/>
          <a:lstStyle/>
          <a:p>
            <a:r>
              <a:rPr lang="en-US" sz="1400" dirty="0" smtClean="0"/>
              <a:t>Kristen Sullivan, Director				(978) 451-3406</a:t>
            </a:r>
          </a:p>
          <a:p>
            <a:pPr>
              <a:buNone/>
            </a:pPr>
            <a:r>
              <a:rPr lang="en-US" sz="1400" dirty="0" smtClean="0"/>
              <a:t>		</a:t>
            </a:r>
            <a:r>
              <a:rPr lang="en-US" sz="1400" u="sng" dirty="0" smtClean="0">
                <a:hlinkClick r:id="rId3"/>
              </a:rPr>
              <a:t>kristen.sullivan@massmail.state.ma.us</a:t>
            </a:r>
            <a:endParaRPr lang="en-US" sz="1400" dirty="0" smtClean="0"/>
          </a:p>
          <a:p>
            <a:r>
              <a:rPr lang="en-US" sz="1400" dirty="0" smtClean="0"/>
              <a:t>Melissa C. O’Meara, Forensic Scientist V			(857) 377-3032 Office</a:t>
            </a:r>
          </a:p>
          <a:p>
            <a:pPr>
              <a:buNone/>
            </a:pPr>
            <a:r>
              <a:rPr lang="en-US" sz="1400" dirty="0" smtClean="0"/>
              <a:t>		</a:t>
            </a:r>
            <a:r>
              <a:rPr lang="en-US" sz="1400" u="sng" dirty="0" smtClean="0">
                <a:hlinkClick r:id="rId4"/>
              </a:rPr>
              <a:t> </a:t>
            </a:r>
            <a:r>
              <a:rPr lang="en-US" sz="1400" u="sng" dirty="0" err="1" smtClean="0">
                <a:hlinkClick r:id="rId4"/>
              </a:rPr>
              <a:t>melissa.o’meara@massmail.state.ma.us</a:t>
            </a:r>
            <a:r>
              <a:rPr lang="en-US" sz="1400" u="sng" dirty="0" smtClean="0">
                <a:hlinkClick r:id="rId4"/>
              </a:rPr>
              <a:t> </a:t>
            </a:r>
            <a:r>
              <a:rPr lang="en-US" sz="1400" dirty="0" smtClean="0"/>
              <a:t>		(978) 440-0590 Cell</a:t>
            </a:r>
          </a:p>
          <a:p>
            <a:r>
              <a:rPr lang="en-US" sz="1400" dirty="0" smtClean="0"/>
              <a:t>Stacy Czarnowski, Forensic Scientist III			(857) 377-3033</a:t>
            </a:r>
          </a:p>
          <a:p>
            <a:pPr>
              <a:buNone/>
            </a:pPr>
            <a:r>
              <a:rPr lang="en-US" sz="1400" dirty="0" smtClean="0"/>
              <a:t>		</a:t>
            </a:r>
            <a:r>
              <a:rPr lang="en-US" sz="1400" u="sng" dirty="0" smtClean="0">
                <a:hlinkClick r:id="rId5"/>
              </a:rPr>
              <a:t>stacy.czarnowski@massmail.state.ma.us</a:t>
            </a:r>
            <a:endParaRPr lang="en-US" sz="1400" dirty="0" smtClean="0"/>
          </a:p>
          <a:p>
            <a:r>
              <a:rPr lang="en-US" sz="1400" dirty="0" smtClean="0"/>
              <a:t>Samantha V. Fisk, Forensic Scientist II			(857) 377-3036</a:t>
            </a:r>
          </a:p>
          <a:p>
            <a:pPr>
              <a:buNone/>
            </a:pPr>
            <a:r>
              <a:rPr lang="en-US" sz="1400" dirty="0" smtClean="0"/>
              <a:t>		</a:t>
            </a:r>
            <a:r>
              <a:rPr lang="en-US" sz="1400" u="sng" dirty="0" smtClean="0">
                <a:hlinkClick r:id="rId6"/>
              </a:rPr>
              <a:t>samantha.fisk@massmail.state.ma.us</a:t>
            </a:r>
            <a:endParaRPr lang="en-US" sz="1400" dirty="0" smtClean="0"/>
          </a:p>
          <a:p>
            <a:r>
              <a:rPr lang="en-US" sz="1400" dirty="0" smtClean="0"/>
              <a:t>Daniel J. Renczkowski, Forensic Scientist II		(857) 377-3037</a:t>
            </a:r>
          </a:p>
          <a:p>
            <a:pPr>
              <a:buNone/>
            </a:pPr>
            <a:r>
              <a:rPr lang="en-US" sz="1400" dirty="0" smtClean="0"/>
              <a:t>		</a:t>
            </a:r>
            <a:r>
              <a:rPr lang="en-US" sz="1400" u="sng" dirty="0" smtClean="0">
                <a:hlinkClick r:id="rId7"/>
              </a:rPr>
              <a:t>daniel.renczkowski@massmail.state.ma.us</a:t>
            </a:r>
            <a:endParaRPr lang="en-US" sz="1400" dirty="0" smtClean="0"/>
          </a:p>
          <a:p>
            <a:r>
              <a:rPr lang="en-US" sz="1400" dirty="0" smtClean="0"/>
              <a:t> Justin Kaliszewski, Forensic Scientist I			(857) 377-3038</a:t>
            </a:r>
          </a:p>
          <a:p>
            <a:pPr>
              <a:buNone/>
            </a:pPr>
            <a:r>
              <a:rPr lang="en-US" sz="1400" dirty="0" smtClean="0"/>
              <a:t>		</a:t>
            </a:r>
            <a:r>
              <a:rPr lang="en-US" sz="1400" u="sng" dirty="0" smtClean="0">
                <a:hlinkClick r:id="rId8"/>
              </a:rPr>
              <a:t>justin.kaliszewski@pol.state.ma.us</a:t>
            </a:r>
            <a:r>
              <a:rPr lang="en-US" sz="1400" dirty="0" smtClean="0"/>
              <a:t> </a:t>
            </a:r>
          </a:p>
          <a:p>
            <a:r>
              <a:rPr lang="en-US" sz="1400" dirty="0" smtClean="0"/>
              <a:t> Michelle Dumas, Program Coordinator I			(857) 377-3034</a:t>
            </a:r>
          </a:p>
          <a:p>
            <a:pPr>
              <a:buNone/>
            </a:pPr>
            <a:r>
              <a:rPr lang="en-US" sz="1400" dirty="0" smtClean="0"/>
              <a:t>		</a:t>
            </a:r>
            <a:r>
              <a:rPr lang="en-US" sz="1400" u="sng" dirty="0" smtClean="0">
                <a:hlinkClick r:id="rId9"/>
              </a:rPr>
              <a:t>michelle.dumas@massmail.state.ma.us</a:t>
            </a:r>
            <a:endParaRPr lang="en-US" sz="1400" dirty="0" smtClean="0"/>
          </a:p>
          <a:p>
            <a:pPr>
              <a:buNone/>
            </a:pPr>
            <a:endParaRPr lang="en-US" sz="1200" dirty="0"/>
          </a:p>
        </p:txBody>
      </p:sp>
      <p:sp>
        <p:nvSpPr>
          <p:cNvPr id="4" name="Footer Placeholder 3"/>
          <p:cNvSpPr>
            <a:spLocks noGrp="1"/>
          </p:cNvSpPr>
          <p:nvPr>
            <p:ph type="ftr" sz="quarter" idx="10"/>
          </p:nvPr>
        </p:nvSpPr>
        <p:spPr/>
        <p:txBody>
          <a:bodyPr/>
          <a:lstStyle/>
          <a:p>
            <a:pPr>
              <a:defRPr/>
            </a:pPr>
            <a:r>
              <a:rPr lang="en-US" smtClean="0"/>
              <a:t>Version 2.3</a:t>
            </a:r>
            <a:endParaRPr lang="en-US" dirty="0"/>
          </a:p>
        </p:txBody>
      </p:sp>
      <p:sp>
        <p:nvSpPr>
          <p:cNvPr id="7" name="Slide Number Placeholder 6"/>
          <p:cNvSpPr>
            <a:spLocks noGrp="1"/>
          </p:cNvSpPr>
          <p:nvPr>
            <p:ph type="sldNum" sz="quarter" idx="11"/>
          </p:nvPr>
        </p:nvSpPr>
        <p:spPr/>
        <p:txBody>
          <a:bodyPr/>
          <a:lstStyle/>
          <a:p>
            <a:pPr>
              <a:defRPr/>
            </a:pPr>
            <a:fld id="{87F56F09-AAE2-4800-8FF8-E7A3B00E5A28}"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6"/>
          <p:cNvSpPr>
            <a:spLocks noGrp="1" noChangeArrowheads="1"/>
          </p:cNvSpPr>
          <p:nvPr>
            <p:ph type="title"/>
          </p:nvPr>
        </p:nvSpPr>
        <p:spPr>
          <a:xfrm>
            <a:off x="457200" y="457200"/>
            <a:ext cx="8229600" cy="1752600"/>
          </a:xfrm>
        </p:spPr>
        <p:txBody>
          <a:bodyPr/>
          <a:lstStyle/>
          <a:p>
            <a:pPr algn="ctr" eaLnBrk="1" hangingPunct="1"/>
            <a:r>
              <a:rPr lang="en-US" dirty="0" err="1" smtClean="0"/>
              <a:t>Draeger</a:t>
            </a:r>
            <a:r>
              <a:rPr lang="en-US" dirty="0" smtClean="0"/>
              <a:t> </a:t>
            </a:r>
            <a:r>
              <a:rPr lang="en-US" dirty="0" err="1" smtClean="0"/>
              <a:t>Alcotest</a:t>
            </a:r>
            <a:r>
              <a:rPr lang="en-US" dirty="0" smtClean="0"/>
              <a:t> 9510</a:t>
            </a:r>
            <a:br>
              <a:rPr lang="en-US" dirty="0" smtClean="0"/>
            </a:br>
            <a:r>
              <a:rPr lang="en-US" sz="2800" dirty="0" smtClean="0"/>
              <a:t>Also known as: </a:t>
            </a:r>
            <a:br>
              <a:rPr lang="en-US" sz="2800" dirty="0" smtClean="0"/>
            </a:br>
            <a:r>
              <a:rPr lang="en-US" sz="2800" dirty="0" smtClean="0"/>
              <a:t>Breathalyzer, BT, Breath Tester, </a:t>
            </a:r>
            <a:br>
              <a:rPr lang="en-US" sz="2800" dirty="0" smtClean="0"/>
            </a:br>
            <a:r>
              <a:rPr lang="en-US" sz="2800" dirty="0" smtClean="0"/>
              <a:t>Instrument, Breath Test Device</a:t>
            </a:r>
          </a:p>
        </p:txBody>
      </p:sp>
      <p:pic>
        <p:nvPicPr>
          <p:cNvPr id="4099" name="Picture 8" descr="With covers and stand"/>
          <p:cNvPicPr>
            <a:picLocks noGrp="1" noChangeAspect="1" noChangeArrowheads="1"/>
          </p:cNvPicPr>
          <p:nvPr>
            <p:ph idx="1"/>
          </p:nvPr>
        </p:nvPicPr>
        <p:blipFill>
          <a:blip r:embed="rId2" cstate="print"/>
          <a:stretch>
            <a:fillRect/>
          </a:stretch>
        </p:blipFill>
        <p:spPr>
          <a:xfrm>
            <a:off x="1981200" y="2286000"/>
            <a:ext cx="5182985" cy="3886200"/>
          </a:xfrm>
          <a:noFill/>
        </p:spPr>
      </p:pic>
      <p:sp>
        <p:nvSpPr>
          <p:cNvPr id="4100" name="Footer Placeholder 5"/>
          <p:cNvSpPr>
            <a:spLocks noGrp="1"/>
          </p:cNvSpPr>
          <p:nvPr>
            <p:ph type="ftr" sz="quarter" idx="10"/>
          </p:nvPr>
        </p:nvSpPr>
        <p:spPr>
          <a:noFill/>
        </p:spPr>
        <p:txBody>
          <a:bodyPr/>
          <a:lstStyle/>
          <a:p>
            <a:r>
              <a:rPr lang="en-US" smtClean="0"/>
              <a:t>Version 2.3</a:t>
            </a:r>
            <a:endParaRPr lang="en-US"/>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Draeger</a:t>
            </a:r>
            <a:r>
              <a:rPr lang="en-US" dirty="0" smtClean="0"/>
              <a:t> </a:t>
            </a:r>
            <a:r>
              <a:rPr lang="en-US" dirty="0" err="1" smtClean="0"/>
              <a:t>Alcotest</a:t>
            </a:r>
            <a:r>
              <a:rPr lang="en-US" dirty="0" smtClean="0"/>
              <a:t> 9510</a:t>
            </a:r>
            <a:br>
              <a:rPr lang="en-US" dirty="0" smtClean="0"/>
            </a:br>
            <a:r>
              <a:rPr lang="en-US" sz="3600" dirty="0" smtClean="0"/>
              <a:t>The Covers</a:t>
            </a:r>
            <a:endParaRPr lang="en-US" sz="3600" dirty="0"/>
          </a:p>
        </p:txBody>
      </p:sp>
      <p:sp>
        <p:nvSpPr>
          <p:cNvPr id="4" name="Footer Placeholder 3"/>
          <p:cNvSpPr>
            <a:spLocks noGrp="1"/>
          </p:cNvSpPr>
          <p:nvPr>
            <p:ph type="ftr" sz="quarter" idx="10"/>
          </p:nvPr>
        </p:nvSpPr>
        <p:spPr/>
        <p:txBody>
          <a:bodyPr/>
          <a:lstStyle/>
          <a:p>
            <a:pPr>
              <a:defRPr/>
            </a:pPr>
            <a:r>
              <a:rPr lang="en-US" smtClean="0"/>
              <a:t>Version 2.3</a:t>
            </a:r>
            <a:endParaRPr lang="en-US"/>
          </a:p>
        </p:txBody>
      </p:sp>
      <p:pic>
        <p:nvPicPr>
          <p:cNvPr id="7" name="Picture 8" descr="With covers and stand"/>
          <p:cNvPicPr>
            <a:picLocks noGrp="1" noChangeAspect="1" noChangeArrowheads="1"/>
          </p:cNvPicPr>
          <p:nvPr>
            <p:ph sz="half" idx="1"/>
          </p:nvPr>
        </p:nvPicPr>
        <p:blipFill>
          <a:blip r:embed="rId2" cstate="print"/>
          <a:srcRect t="3922" r="11765" b="7843"/>
          <a:stretch>
            <a:fillRect/>
          </a:stretch>
        </p:blipFill>
        <p:spPr>
          <a:xfrm>
            <a:off x="457200" y="2410228"/>
            <a:ext cx="3658577" cy="2743200"/>
          </a:xfrm>
          <a:noFill/>
        </p:spPr>
      </p:pic>
      <p:pic>
        <p:nvPicPr>
          <p:cNvPr id="8" name="Content Placeholder 7" descr="Right side without side panel and gas enclosure"/>
          <p:cNvPicPr>
            <a:picLocks noGrp="1" noChangeAspect="1" noChangeArrowheads="1"/>
          </p:cNvPicPr>
          <p:nvPr>
            <p:ph sz="half" idx="2"/>
          </p:nvPr>
        </p:nvPicPr>
        <p:blipFill>
          <a:blip r:embed="rId3" cstate="print"/>
          <a:srcRect/>
          <a:stretch>
            <a:fillRect/>
          </a:stretch>
        </p:blipFill>
        <p:spPr>
          <a:xfrm>
            <a:off x="4724399" y="2438400"/>
            <a:ext cx="3654008" cy="2743200"/>
          </a:xfrm>
          <a:noFill/>
        </p:spPr>
      </p:pic>
      <p:sp>
        <p:nvSpPr>
          <p:cNvPr id="9" name="Left Arrow 8"/>
          <p:cNvSpPr/>
          <p:nvPr/>
        </p:nvSpPr>
        <p:spPr bwMode="auto">
          <a:xfrm>
            <a:off x="3733800" y="2971800"/>
            <a:ext cx="533400" cy="228600"/>
          </a:xfrm>
          <a:prstGeom prst="lef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1" name="TextBox 10"/>
          <p:cNvSpPr txBox="1"/>
          <p:nvPr/>
        </p:nvSpPr>
        <p:spPr>
          <a:xfrm>
            <a:off x="3810000" y="3276600"/>
            <a:ext cx="1005840" cy="646331"/>
          </a:xfrm>
          <a:prstGeom prst="rect">
            <a:avLst/>
          </a:prstGeom>
          <a:solidFill>
            <a:schemeClr val="bg1"/>
          </a:solidFill>
        </p:spPr>
        <p:txBody>
          <a:bodyPr wrap="square" rtlCol="0">
            <a:spAutoFit/>
          </a:bodyPr>
          <a:lstStyle/>
          <a:p>
            <a:r>
              <a:rPr lang="en-US" sz="1200" b="1" dirty="0" smtClean="0">
                <a:solidFill>
                  <a:srgbClr val="FF0000"/>
                </a:solidFill>
              </a:rPr>
              <a:t>Dry Gas Enclosure Cover</a:t>
            </a:r>
            <a:endParaRPr lang="en-US" sz="1200" b="1" dirty="0">
              <a:solidFill>
                <a:srgbClr val="FF0000"/>
              </a:solidFill>
            </a:endParaRPr>
          </a:p>
        </p:txBody>
      </p:sp>
      <p:sp>
        <p:nvSpPr>
          <p:cNvPr id="12" name="Left Arrow 11"/>
          <p:cNvSpPr/>
          <p:nvPr/>
        </p:nvSpPr>
        <p:spPr bwMode="auto">
          <a:xfrm>
            <a:off x="2590800" y="4191000"/>
            <a:ext cx="533400" cy="228600"/>
          </a:xfrm>
          <a:prstGeom prst="lef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4" name="TextBox 13"/>
          <p:cNvSpPr txBox="1"/>
          <p:nvPr/>
        </p:nvSpPr>
        <p:spPr>
          <a:xfrm>
            <a:off x="2667000" y="4495800"/>
            <a:ext cx="1005840" cy="276999"/>
          </a:xfrm>
          <a:prstGeom prst="rect">
            <a:avLst/>
          </a:prstGeom>
          <a:solidFill>
            <a:schemeClr val="bg1"/>
          </a:solidFill>
        </p:spPr>
        <p:txBody>
          <a:bodyPr wrap="square" rtlCol="0">
            <a:spAutoFit/>
          </a:bodyPr>
          <a:lstStyle/>
          <a:p>
            <a:r>
              <a:rPr lang="en-US" sz="1200" b="1" dirty="0" smtClean="0">
                <a:solidFill>
                  <a:srgbClr val="FF0000"/>
                </a:solidFill>
              </a:rPr>
              <a:t>Side Cover</a:t>
            </a:r>
            <a:endParaRPr lang="en-US" sz="1200" b="1" dirty="0">
              <a:solidFill>
                <a:srgbClr val="FF0000"/>
              </a:solidFill>
            </a:endParaRPr>
          </a:p>
        </p:txBody>
      </p:sp>
      <p:sp>
        <p:nvSpPr>
          <p:cNvPr id="15" name="Left Arrow 14"/>
          <p:cNvSpPr/>
          <p:nvPr/>
        </p:nvSpPr>
        <p:spPr bwMode="auto">
          <a:xfrm>
            <a:off x="1600200" y="3200400"/>
            <a:ext cx="533400" cy="228600"/>
          </a:xfrm>
          <a:prstGeom prst="lef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6" name="TextBox 15"/>
          <p:cNvSpPr txBox="1"/>
          <p:nvPr/>
        </p:nvSpPr>
        <p:spPr>
          <a:xfrm>
            <a:off x="1676400" y="3429000"/>
            <a:ext cx="1219200" cy="461665"/>
          </a:xfrm>
          <a:prstGeom prst="rect">
            <a:avLst/>
          </a:prstGeom>
          <a:solidFill>
            <a:schemeClr val="bg1"/>
          </a:solidFill>
        </p:spPr>
        <p:txBody>
          <a:bodyPr wrap="square" rtlCol="0">
            <a:spAutoFit/>
          </a:bodyPr>
          <a:lstStyle/>
          <a:p>
            <a:r>
              <a:rPr lang="en-US" sz="1200" b="1" dirty="0" smtClean="0">
                <a:solidFill>
                  <a:srgbClr val="FF0000"/>
                </a:solidFill>
              </a:rPr>
              <a:t>Dust Cover or</a:t>
            </a:r>
          </a:p>
          <a:p>
            <a:r>
              <a:rPr lang="en-US" sz="1200" b="1" dirty="0" smtClean="0">
                <a:solidFill>
                  <a:srgbClr val="FF0000"/>
                </a:solidFill>
              </a:rPr>
              <a:t>Top Cover</a:t>
            </a:r>
            <a:endParaRPr lang="en-US" sz="1200" b="1" dirty="0">
              <a:solidFill>
                <a:srgbClr val="FF0000"/>
              </a:solidFill>
            </a:endParaRPr>
          </a:p>
        </p:txBody>
      </p:sp>
      <p:sp>
        <p:nvSpPr>
          <p:cNvPr id="13" name="Left Arrow 12"/>
          <p:cNvSpPr/>
          <p:nvPr/>
        </p:nvSpPr>
        <p:spPr bwMode="auto">
          <a:xfrm>
            <a:off x="3200400" y="2438400"/>
            <a:ext cx="533400" cy="228600"/>
          </a:xfrm>
          <a:prstGeom prst="lef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8" name="TextBox 17"/>
          <p:cNvSpPr txBox="1"/>
          <p:nvPr/>
        </p:nvSpPr>
        <p:spPr>
          <a:xfrm>
            <a:off x="3810000" y="2209800"/>
            <a:ext cx="914400" cy="461665"/>
          </a:xfrm>
          <a:prstGeom prst="rect">
            <a:avLst/>
          </a:prstGeom>
          <a:solidFill>
            <a:schemeClr val="bg1"/>
          </a:solidFill>
        </p:spPr>
        <p:txBody>
          <a:bodyPr wrap="square" rtlCol="0">
            <a:spAutoFit/>
          </a:bodyPr>
          <a:lstStyle/>
          <a:p>
            <a:r>
              <a:rPr lang="en-US" sz="1200" b="1" dirty="0" smtClean="0">
                <a:solidFill>
                  <a:srgbClr val="FF0000"/>
                </a:solidFill>
              </a:rPr>
              <a:t>Key is Universal</a:t>
            </a:r>
            <a:endParaRPr lang="en-US" sz="1200" b="1" dirty="0">
              <a:solidFill>
                <a:srgbClr val="FF0000"/>
              </a:solidFill>
            </a:endParaRPr>
          </a:p>
        </p:txBody>
      </p:sp>
      <p:sp>
        <p:nvSpPr>
          <p:cNvPr id="17" name="Slide Number Placeholder 16"/>
          <p:cNvSpPr>
            <a:spLocks noGrp="1"/>
          </p:cNvSpPr>
          <p:nvPr>
            <p:ph type="sldNum" sz="quarter" idx="11"/>
          </p:nvPr>
        </p:nvSpPr>
        <p:spPr/>
        <p:txBody>
          <a:bodyPr/>
          <a:lstStyle/>
          <a:p>
            <a:pPr>
              <a:defRPr/>
            </a:pPr>
            <a:fld id="{2CB68A9B-5283-426E-8185-9F8F3AD834CC}" type="slidenum">
              <a:rPr lang="en-US"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Draeger</a:t>
            </a:r>
            <a:r>
              <a:rPr lang="en-US" dirty="0" smtClean="0"/>
              <a:t> </a:t>
            </a:r>
            <a:r>
              <a:rPr lang="en-US" dirty="0" err="1" smtClean="0"/>
              <a:t>Alcotest</a:t>
            </a:r>
            <a:r>
              <a:rPr lang="en-US" dirty="0" smtClean="0"/>
              <a:t> 9510</a:t>
            </a:r>
            <a:br>
              <a:rPr lang="en-US" dirty="0" smtClean="0"/>
            </a:br>
            <a:r>
              <a:rPr lang="en-US" sz="3600" dirty="0" smtClean="0"/>
              <a:t>Instrument Layout</a:t>
            </a:r>
            <a:endParaRPr lang="en-US" dirty="0"/>
          </a:p>
        </p:txBody>
      </p:sp>
      <p:sp>
        <p:nvSpPr>
          <p:cNvPr id="5" name="Content Placeholder 4"/>
          <p:cNvSpPr>
            <a:spLocks noGrp="1"/>
          </p:cNvSpPr>
          <p:nvPr>
            <p:ph sz="half" idx="1"/>
          </p:nvPr>
        </p:nvSpPr>
        <p:spPr/>
        <p:txBody>
          <a:bodyPr/>
          <a:lstStyle/>
          <a:p>
            <a:r>
              <a:rPr lang="en-US" sz="2400" dirty="0" smtClean="0"/>
              <a:t>1) Heated and temperature controlled breath hose in compartment</a:t>
            </a:r>
          </a:p>
          <a:p>
            <a:r>
              <a:rPr lang="en-US" sz="2400" dirty="0" smtClean="0"/>
              <a:t>2) Cover of internal printer compartment</a:t>
            </a:r>
          </a:p>
          <a:p>
            <a:r>
              <a:rPr lang="en-US" sz="2400" dirty="0" smtClean="0"/>
              <a:t>5) Color LCD touch screen</a:t>
            </a:r>
          </a:p>
          <a:p>
            <a:r>
              <a:rPr lang="en-US" sz="2400" dirty="0" smtClean="0"/>
              <a:t>6) Start button</a:t>
            </a:r>
          </a:p>
        </p:txBody>
      </p:sp>
      <p:sp>
        <p:nvSpPr>
          <p:cNvPr id="4" name="Footer Placeholder 3"/>
          <p:cNvSpPr>
            <a:spLocks noGrp="1"/>
          </p:cNvSpPr>
          <p:nvPr>
            <p:ph type="ftr" sz="quarter" idx="10"/>
          </p:nvPr>
        </p:nvSpPr>
        <p:spPr/>
        <p:txBody>
          <a:bodyPr/>
          <a:lstStyle/>
          <a:p>
            <a:pPr>
              <a:defRPr/>
            </a:pPr>
            <a:r>
              <a:rPr lang="en-US" smtClean="0"/>
              <a:t>Version 2.3</a:t>
            </a:r>
            <a:endParaRPr lang="en-US" dirty="0"/>
          </a:p>
        </p:txBody>
      </p:sp>
      <p:pic>
        <p:nvPicPr>
          <p:cNvPr id="7" name="Picture 14" descr="Front"/>
          <p:cNvPicPr>
            <a:picLocks noGrp="1" noChangeAspect="1" noChangeArrowheads="1"/>
          </p:cNvPicPr>
          <p:nvPr>
            <p:ph sz="half" idx="2"/>
          </p:nvPr>
        </p:nvPicPr>
        <p:blipFill>
          <a:blip r:embed="rId2" cstate="print"/>
          <a:srcRect/>
          <a:stretch>
            <a:fillRect/>
          </a:stretch>
        </p:blipFill>
        <p:spPr bwMode="auto">
          <a:xfrm>
            <a:off x="4724400" y="1981200"/>
            <a:ext cx="3803488" cy="3048000"/>
          </a:xfrm>
          <a:prstGeom prst="rect">
            <a:avLst/>
          </a:prstGeom>
          <a:noFill/>
          <a:ln w="9525">
            <a:noFill/>
            <a:miter lim="800000"/>
            <a:headEnd/>
            <a:tailEnd/>
          </a:ln>
        </p:spPr>
      </p:pic>
      <p:sp>
        <p:nvSpPr>
          <p:cNvPr id="6" name="Slide Number Placeholder 5"/>
          <p:cNvSpPr>
            <a:spLocks noGrp="1"/>
          </p:cNvSpPr>
          <p:nvPr>
            <p:ph type="sldNum" sz="quarter" idx="11"/>
          </p:nvPr>
        </p:nvSpPr>
        <p:spPr/>
        <p:txBody>
          <a:bodyPr/>
          <a:lstStyle/>
          <a:p>
            <a:pPr>
              <a:defRPr/>
            </a:pPr>
            <a:fld id="{2CB68A9B-5283-426E-8185-9F8F3AD834CC}"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2" descr="Side"/>
          <p:cNvPicPr>
            <a:picLocks noGrp="1" noChangeAspect="1" noChangeArrowheads="1"/>
          </p:cNvPicPr>
          <p:nvPr>
            <p:ph sz="half" idx="2"/>
          </p:nvPr>
        </p:nvPicPr>
        <p:blipFill>
          <a:blip r:embed="rId2" cstate="print"/>
          <a:srcRect/>
          <a:stretch>
            <a:fillRect/>
          </a:stretch>
        </p:blipFill>
        <p:spPr bwMode="auto">
          <a:xfrm>
            <a:off x="5105400" y="1600200"/>
            <a:ext cx="3672252" cy="2986087"/>
          </a:xfrm>
          <a:prstGeom prst="rect">
            <a:avLst/>
          </a:prstGeom>
          <a:noFill/>
          <a:ln w="9525">
            <a:noFill/>
            <a:miter lim="800000"/>
            <a:headEnd/>
            <a:tailEnd/>
          </a:ln>
        </p:spPr>
      </p:pic>
      <p:sp>
        <p:nvSpPr>
          <p:cNvPr id="5" name="Title 4"/>
          <p:cNvSpPr>
            <a:spLocks noGrp="1"/>
          </p:cNvSpPr>
          <p:nvPr>
            <p:ph type="title"/>
          </p:nvPr>
        </p:nvSpPr>
        <p:spPr/>
        <p:txBody>
          <a:bodyPr/>
          <a:lstStyle/>
          <a:p>
            <a:pPr algn="ctr"/>
            <a:r>
              <a:rPr lang="en-US" dirty="0" err="1" smtClean="0"/>
              <a:t>Draeger</a:t>
            </a:r>
            <a:r>
              <a:rPr lang="en-US" dirty="0" smtClean="0"/>
              <a:t> </a:t>
            </a:r>
            <a:r>
              <a:rPr lang="en-US" dirty="0" err="1" smtClean="0"/>
              <a:t>Alcotest</a:t>
            </a:r>
            <a:r>
              <a:rPr lang="en-US" dirty="0" smtClean="0"/>
              <a:t> 9510</a:t>
            </a:r>
            <a:br>
              <a:rPr lang="en-US" dirty="0" smtClean="0"/>
            </a:br>
            <a:r>
              <a:rPr lang="en-US" sz="3600" dirty="0" smtClean="0"/>
              <a:t>Instrument Layout</a:t>
            </a:r>
            <a:endParaRPr lang="en-US" dirty="0"/>
          </a:p>
        </p:txBody>
      </p:sp>
      <p:sp>
        <p:nvSpPr>
          <p:cNvPr id="6" name="Content Placeholder 5"/>
          <p:cNvSpPr>
            <a:spLocks noGrp="1"/>
          </p:cNvSpPr>
          <p:nvPr>
            <p:ph sz="half" idx="1"/>
          </p:nvPr>
        </p:nvSpPr>
        <p:spPr>
          <a:xfrm>
            <a:off x="457200" y="1981200"/>
            <a:ext cx="4419600" cy="3886200"/>
          </a:xfrm>
        </p:spPr>
        <p:txBody>
          <a:bodyPr/>
          <a:lstStyle/>
          <a:p>
            <a:r>
              <a:rPr lang="en-US" sz="2400" dirty="0" smtClean="0"/>
              <a:t>8) Dust Cover or Top Cover</a:t>
            </a:r>
          </a:p>
          <a:p>
            <a:r>
              <a:rPr lang="en-US" sz="2400" dirty="0" smtClean="0"/>
              <a:t>9) Main power switch</a:t>
            </a:r>
          </a:p>
          <a:p>
            <a:r>
              <a:rPr lang="en-US" sz="2400" dirty="0" smtClean="0"/>
              <a:t>11) Power cord Receptacle</a:t>
            </a:r>
          </a:p>
          <a:p>
            <a:r>
              <a:rPr lang="en-US" sz="2400" dirty="0" smtClean="0"/>
              <a:t>13) Modem to phone line</a:t>
            </a:r>
          </a:p>
          <a:p>
            <a:r>
              <a:rPr lang="en-US" sz="2400" dirty="0" smtClean="0"/>
              <a:t>14) Ethernet, Intranet</a:t>
            </a:r>
          </a:p>
          <a:p>
            <a:r>
              <a:rPr lang="en-US" sz="2400" dirty="0" smtClean="0"/>
              <a:t>15) USB ports (3x)</a:t>
            </a:r>
          </a:p>
          <a:p>
            <a:pPr lvl="1"/>
            <a:r>
              <a:rPr lang="en-US" sz="2000" dirty="0" smtClean="0"/>
              <a:t>Scanner USB</a:t>
            </a:r>
          </a:p>
          <a:p>
            <a:pPr lvl="1"/>
            <a:r>
              <a:rPr lang="en-US" sz="2000" dirty="0" smtClean="0"/>
              <a:t>Printer USB</a:t>
            </a:r>
          </a:p>
          <a:p>
            <a:pPr lvl="1"/>
            <a:r>
              <a:rPr lang="en-US" sz="2000" dirty="0" smtClean="0"/>
              <a:t>Keyboard USB</a:t>
            </a:r>
          </a:p>
          <a:p>
            <a:pPr lvl="1"/>
            <a:endParaRPr lang="en-US" sz="2000" dirty="0" smtClean="0"/>
          </a:p>
        </p:txBody>
      </p:sp>
      <p:sp>
        <p:nvSpPr>
          <p:cNvPr id="4" name="Footer Placeholder 3"/>
          <p:cNvSpPr>
            <a:spLocks noGrp="1"/>
          </p:cNvSpPr>
          <p:nvPr>
            <p:ph type="ftr" sz="quarter" idx="10"/>
          </p:nvPr>
        </p:nvSpPr>
        <p:spPr/>
        <p:txBody>
          <a:bodyPr/>
          <a:lstStyle/>
          <a:p>
            <a:pPr>
              <a:defRPr/>
            </a:pPr>
            <a:r>
              <a:rPr lang="en-US" smtClean="0"/>
              <a:t>Version 2.3</a:t>
            </a:r>
            <a:endParaRPr lang="en-US" dirty="0"/>
          </a:p>
        </p:txBody>
      </p:sp>
      <p:pic>
        <p:nvPicPr>
          <p:cNvPr id="9" name="Picture 9" descr="Close up of all cords"/>
          <p:cNvPicPr>
            <a:picLocks noChangeAspect="1" noChangeArrowheads="1"/>
          </p:cNvPicPr>
          <p:nvPr/>
        </p:nvPicPr>
        <p:blipFill>
          <a:blip r:embed="rId3" cstate="print"/>
          <a:srcRect/>
          <a:stretch>
            <a:fillRect/>
          </a:stretch>
        </p:blipFill>
        <p:spPr bwMode="auto">
          <a:xfrm>
            <a:off x="5791200" y="4495800"/>
            <a:ext cx="2971800" cy="2228850"/>
          </a:xfrm>
          <a:prstGeom prst="rect">
            <a:avLst/>
          </a:prstGeom>
          <a:noFill/>
          <a:ln w="9525">
            <a:noFill/>
            <a:miter lim="800000"/>
            <a:headEnd/>
            <a:tailEnd/>
          </a:ln>
        </p:spPr>
      </p:pic>
      <p:sp>
        <p:nvSpPr>
          <p:cNvPr id="7" name="Slide Number Placeholder 6"/>
          <p:cNvSpPr>
            <a:spLocks noGrp="1"/>
          </p:cNvSpPr>
          <p:nvPr>
            <p:ph type="sldNum" sz="quarter" idx="11"/>
          </p:nvPr>
        </p:nvSpPr>
        <p:spPr/>
        <p:txBody>
          <a:bodyPr/>
          <a:lstStyle/>
          <a:p>
            <a:pPr>
              <a:defRPr/>
            </a:pPr>
            <a:fld id="{2CB68A9B-5283-426E-8185-9F8F3AD834CC}"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err="1" smtClean="0"/>
              <a:t>Draeger</a:t>
            </a:r>
            <a:r>
              <a:rPr lang="en-US" dirty="0" smtClean="0"/>
              <a:t> </a:t>
            </a:r>
            <a:r>
              <a:rPr lang="en-US" dirty="0" err="1" smtClean="0"/>
              <a:t>Alcotest</a:t>
            </a:r>
            <a:r>
              <a:rPr lang="en-US" dirty="0" smtClean="0"/>
              <a:t> 9510</a:t>
            </a:r>
            <a:br>
              <a:rPr lang="en-US" dirty="0" smtClean="0"/>
            </a:br>
            <a:r>
              <a:rPr lang="en-US" sz="3600" dirty="0" smtClean="0"/>
              <a:t>Instrument Layout</a:t>
            </a:r>
            <a:endParaRPr lang="en-US" dirty="0"/>
          </a:p>
        </p:txBody>
      </p:sp>
      <p:sp>
        <p:nvSpPr>
          <p:cNvPr id="6" name="Content Placeholder 5"/>
          <p:cNvSpPr>
            <a:spLocks noGrp="1"/>
          </p:cNvSpPr>
          <p:nvPr>
            <p:ph sz="half" idx="1"/>
          </p:nvPr>
        </p:nvSpPr>
        <p:spPr/>
        <p:txBody>
          <a:bodyPr/>
          <a:lstStyle/>
          <a:p>
            <a:r>
              <a:rPr lang="en-US" sz="2400" dirty="0" smtClean="0"/>
              <a:t>20) Model and serial number plate</a:t>
            </a:r>
          </a:p>
          <a:p>
            <a:r>
              <a:rPr lang="en-US" sz="2400" dirty="0" smtClean="0"/>
              <a:t>21) Wet-bath inlet port</a:t>
            </a:r>
          </a:p>
          <a:p>
            <a:r>
              <a:rPr lang="en-US" sz="2400" dirty="0" smtClean="0"/>
              <a:t>22) Dry gas inlet port 1</a:t>
            </a:r>
          </a:p>
          <a:p>
            <a:r>
              <a:rPr lang="en-US" sz="2400" dirty="0" smtClean="0"/>
              <a:t>25) Dry gas inlet port 2</a:t>
            </a:r>
          </a:p>
          <a:p>
            <a:pPr>
              <a:buNone/>
            </a:pPr>
            <a:endParaRPr lang="en-US" sz="2000" dirty="0" smtClean="0"/>
          </a:p>
          <a:p>
            <a:pPr lvl="1"/>
            <a:endParaRPr lang="en-US" sz="2000" dirty="0" smtClean="0"/>
          </a:p>
        </p:txBody>
      </p:sp>
      <p:sp>
        <p:nvSpPr>
          <p:cNvPr id="4" name="Footer Placeholder 3"/>
          <p:cNvSpPr>
            <a:spLocks noGrp="1"/>
          </p:cNvSpPr>
          <p:nvPr>
            <p:ph type="ftr" sz="quarter" idx="10"/>
          </p:nvPr>
        </p:nvSpPr>
        <p:spPr/>
        <p:txBody>
          <a:bodyPr/>
          <a:lstStyle/>
          <a:p>
            <a:pPr>
              <a:defRPr/>
            </a:pPr>
            <a:r>
              <a:rPr lang="en-US" smtClean="0"/>
              <a:t>Version 2.3</a:t>
            </a:r>
            <a:endParaRPr lang="en-US" dirty="0"/>
          </a:p>
        </p:txBody>
      </p:sp>
      <p:pic>
        <p:nvPicPr>
          <p:cNvPr id="11" name="Picture 13" descr="back"/>
          <p:cNvPicPr>
            <a:picLocks noGrp="1" noChangeAspect="1" noChangeArrowheads="1"/>
          </p:cNvPicPr>
          <p:nvPr>
            <p:ph sz="half" idx="2"/>
          </p:nvPr>
        </p:nvPicPr>
        <p:blipFill>
          <a:blip r:embed="rId2" cstate="print"/>
          <a:srcRect/>
          <a:stretch>
            <a:fillRect/>
          </a:stretch>
        </p:blipFill>
        <p:spPr bwMode="auto">
          <a:xfrm>
            <a:off x="4724400" y="2133600"/>
            <a:ext cx="3917339" cy="2643187"/>
          </a:xfrm>
          <a:prstGeom prst="rect">
            <a:avLst/>
          </a:prstGeom>
          <a:noFill/>
          <a:ln w="9525">
            <a:noFill/>
            <a:miter lim="800000"/>
            <a:headEnd/>
            <a:tailEnd/>
          </a:ln>
        </p:spPr>
      </p:pic>
      <p:sp>
        <p:nvSpPr>
          <p:cNvPr id="7" name="Slide Number Placeholder 6"/>
          <p:cNvSpPr>
            <a:spLocks noGrp="1"/>
          </p:cNvSpPr>
          <p:nvPr>
            <p:ph type="sldNum" sz="quarter" idx="11"/>
          </p:nvPr>
        </p:nvSpPr>
        <p:spPr/>
        <p:txBody>
          <a:bodyPr/>
          <a:lstStyle/>
          <a:p>
            <a:pPr>
              <a:defRPr/>
            </a:pPr>
            <a:fld id="{2CB68A9B-5283-426E-8185-9F8F3AD834CC}"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eaLnBrk="1" hangingPunct="1"/>
            <a:r>
              <a:rPr lang="en-US" dirty="0" smtClean="0"/>
              <a:t>Officer in Charge (OIC)</a:t>
            </a:r>
            <a:br>
              <a:rPr lang="en-US" dirty="0" smtClean="0"/>
            </a:br>
            <a:r>
              <a:rPr lang="en-US" dirty="0" smtClean="0"/>
              <a:t>As defined by 501 CMR 2.00 </a:t>
            </a:r>
          </a:p>
        </p:txBody>
      </p:sp>
      <p:sp>
        <p:nvSpPr>
          <p:cNvPr id="6147" name="Rectangle 3"/>
          <p:cNvSpPr>
            <a:spLocks noGrp="1" noChangeArrowheads="1"/>
          </p:cNvSpPr>
          <p:nvPr>
            <p:ph type="body" idx="1"/>
          </p:nvPr>
        </p:nvSpPr>
        <p:spPr>
          <a:xfrm>
            <a:off x="457200" y="1752600"/>
            <a:ext cx="8229600" cy="4038600"/>
          </a:xfrm>
        </p:spPr>
        <p:txBody>
          <a:bodyPr/>
          <a:lstStyle/>
          <a:p>
            <a:pPr eaLnBrk="1" hangingPunct="1">
              <a:lnSpc>
                <a:spcPct val="80000"/>
              </a:lnSpc>
            </a:pPr>
            <a:r>
              <a:rPr lang="en-US" sz="1800" u="sng" dirty="0" smtClean="0"/>
              <a:t>Officer In Charge (OIC): </a:t>
            </a:r>
            <a:r>
              <a:rPr lang="en-US" sz="1600" dirty="0" smtClean="0"/>
              <a:t>a breath test operator responsible for maintaining the breath test device and breath test documentation. The Officer in Charge is the keeper of the breath test records for instruments assigned to his or her individual department or barracks</a:t>
            </a:r>
            <a:r>
              <a:rPr lang="en-US" sz="1800" dirty="0" smtClean="0"/>
              <a:t>. </a:t>
            </a:r>
            <a:endParaRPr lang="en-US" sz="1800" u="sng" dirty="0" smtClean="0"/>
          </a:p>
          <a:p>
            <a:pPr eaLnBrk="1" hangingPunct="1">
              <a:lnSpc>
                <a:spcPct val="80000"/>
              </a:lnSpc>
            </a:pPr>
            <a:r>
              <a:rPr lang="en-US" sz="1800" u="sng" dirty="0" smtClean="0"/>
              <a:t>2.10: Officer in Charge (OIC): Training and Designation </a:t>
            </a:r>
            <a:endParaRPr lang="en-US" sz="1800" dirty="0" smtClean="0"/>
          </a:p>
          <a:p>
            <a:pPr lvl="1" eaLnBrk="1" hangingPunct="1">
              <a:lnSpc>
                <a:spcPct val="80000"/>
              </a:lnSpc>
            </a:pPr>
            <a:r>
              <a:rPr lang="en-US" sz="1600" dirty="0" smtClean="0"/>
              <a:t>(1) For each certified breath test device in the Commonwealth, there shall be at least one designated OIC. The OIC(s) shall be responsible for ensuring the breath test device is in proper working order and shall act as the keeper(s) of the records for such device. </a:t>
            </a:r>
          </a:p>
          <a:p>
            <a:pPr lvl="1" eaLnBrk="1" hangingPunct="1">
              <a:lnSpc>
                <a:spcPct val="80000"/>
              </a:lnSpc>
            </a:pPr>
            <a:r>
              <a:rPr lang="en-US" sz="1600" dirty="0" smtClean="0"/>
              <a:t>(2) The name(s) of the designated OIC(s) shall be submitted in writing by the chief of police or designee of the department or agency to the Office of Alcohol Testing. Any changes in this designation shall also be submitted in writing to the Office of Alcohol Testing. </a:t>
            </a:r>
          </a:p>
          <a:p>
            <a:pPr lvl="1" eaLnBrk="1" hangingPunct="1">
              <a:lnSpc>
                <a:spcPct val="80000"/>
              </a:lnSpc>
            </a:pPr>
            <a:r>
              <a:rPr lang="en-US" sz="1600" dirty="0" smtClean="0"/>
              <a:t>(3) OIC(s) must be certified BTO(s). </a:t>
            </a:r>
          </a:p>
          <a:p>
            <a:pPr lvl="1" eaLnBrk="1" hangingPunct="1">
              <a:lnSpc>
                <a:spcPct val="80000"/>
              </a:lnSpc>
            </a:pPr>
            <a:r>
              <a:rPr lang="en-US" sz="1600" dirty="0" smtClean="0"/>
              <a:t>(4) The Director shall establish a uniform statewide training program for the OIC. The program shall be implemented by the Office of Alcohol Testing. </a:t>
            </a:r>
          </a:p>
        </p:txBody>
      </p:sp>
      <p:sp>
        <p:nvSpPr>
          <p:cNvPr id="6148" name="Footer Placeholder 5"/>
          <p:cNvSpPr>
            <a:spLocks noGrp="1"/>
          </p:cNvSpPr>
          <p:nvPr>
            <p:ph type="ftr" sz="quarter" idx="10"/>
          </p:nvPr>
        </p:nvSpPr>
        <p:spPr>
          <a:noFill/>
        </p:spPr>
        <p:txBody>
          <a:bodyPr/>
          <a:lstStyle/>
          <a:p>
            <a:r>
              <a:rPr lang="en-US" smtClean="0"/>
              <a:t>Version 2.3</a:t>
            </a:r>
            <a:endParaRPr lang="en-US"/>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dirty="0" smtClean="0"/>
              <a:t>Becoming an OIC</a:t>
            </a:r>
          </a:p>
        </p:txBody>
      </p:sp>
      <p:sp>
        <p:nvSpPr>
          <p:cNvPr id="7171" name="Rectangle 3"/>
          <p:cNvSpPr>
            <a:spLocks noGrp="1" noChangeArrowheads="1"/>
          </p:cNvSpPr>
          <p:nvPr>
            <p:ph type="body" idx="1"/>
          </p:nvPr>
        </p:nvSpPr>
        <p:spPr>
          <a:xfrm>
            <a:off x="457200" y="1752600"/>
            <a:ext cx="8229600" cy="3886200"/>
          </a:xfrm>
        </p:spPr>
        <p:txBody>
          <a:bodyPr/>
          <a:lstStyle/>
          <a:p>
            <a:pPr eaLnBrk="1" hangingPunct="1"/>
            <a:r>
              <a:rPr lang="en-US" dirty="0" smtClean="0"/>
              <a:t>Must currently possess a valid Breath Test Operator certification</a:t>
            </a:r>
          </a:p>
          <a:p>
            <a:pPr eaLnBrk="1" hangingPunct="1"/>
            <a:r>
              <a:rPr lang="en-US" dirty="0" smtClean="0"/>
              <a:t>Fill out OIC Designation Form</a:t>
            </a:r>
          </a:p>
          <a:p>
            <a:pPr lvl="1" eaLnBrk="1" hangingPunct="1"/>
            <a:r>
              <a:rPr lang="en-US" dirty="0" smtClean="0"/>
              <a:t>Send to OAT</a:t>
            </a:r>
          </a:p>
          <a:p>
            <a:pPr eaLnBrk="1" hangingPunct="1"/>
            <a:r>
              <a:rPr lang="en-US" dirty="0" smtClean="0"/>
              <a:t>Each Agency/Department needs at least 1 OIC but may have up to 3</a:t>
            </a:r>
          </a:p>
          <a:p>
            <a:pPr eaLnBrk="1" hangingPunct="1"/>
            <a:r>
              <a:rPr lang="en-US" dirty="0" smtClean="0"/>
              <a:t>An officer may be in charge of multiple BTs</a:t>
            </a:r>
          </a:p>
          <a:p>
            <a:pPr eaLnBrk="1" hangingPunct="1"/>
            <a:endParaRPr lang="en-US" dirty="0" smtClean="0"/>
          </a:p>
        </p:txBody>
      </p:sp>
      <p:sp>
        <p:nvSpPr>
          <p:cNvPr id="7172" name="Footer Placeholder 5"/>
          <p:cNvSpPr>
            <a:spLocks noGrp="1"/>
          </p:cNvSpPr>
          <p:nvPr>
            <p:ph type="ftr" sz="quarter" idx="10"/>
          </p:nvPr>
        </p:nvSpPr>
        <p:spPr>
          <a:noFill/>
        </p:spPr>
        <p:txBody>
          <a:bodyPr/>
          <a:lstStyle/>
          <a:p>
            <a:r>
              <a:rPr lang="en-US" smtClean="0"/>
              <a:t>Version 2.3</a:t>
            </a:r>
            <a:endParaRPr lang="en-US"/>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381000"/>
            <a:ext cx="3008313" cy="1295400"/>
          </a:xfrm>
        </p:spPr>
        <p:txBody>
          <a:bodyPr/>
          <a:lstStyle/>
          <a:p>
            <a:pPr algn="ctr"/>
            <a:r>
              <a:rPr lang="en-US" sz="2400" dirty="0" smtClean="0"/>
              <a:t>Officer in Charge (OIC) Designation Form</a:t>
            </a:r>
            <a:endParaRPr lang="en-US" sz="2400" dirty="0"/>
          </a:p>
        </p:txBody>
      </p:sp>
      <p:pic>
        <p:nvPicPr>
          <p:cNvPr id="12" name="Content Placeholder 11" descr="OIC Designation Form 06.11.2014 Barcode.jpg"/>
          <p:cNvPicPr>
            <a:picLocks noGrp="1" noChangeAspect="1"/>
          </p:cNvPicPr>
          <p:nvPr>
            <p:ph idx="1"/>
          </p:nvPr>
        </p:nvPicPr>
        <p:blipFill>
          <a:blip r:embed="rId2" cstate="print"/>
          <a:stretch>
            <a:fillRect/>
          </a:stretch>
        </p:blipFill>
        <p:spPr>
          <a:xfrm>
            <a:off x="3869495" y="273050"/>
            <a:ext cx="4522860" cy="5853112"/>
          </a:xfrm>
          <a:ln w="12700">
            <a:solidFill>
              <a:schemeClr val="tx1"/>
            </a:solidFill>
          </a:ln>
        </p:spPr>
      </p:pic>
      <p:sp>
        <p:nvSpPr>
          <p:cNvPr id="11" name="Text Placeholder 10"/>
          <p:cNvSpPr>
            <a:spLocks noGrp="1"/>
          </p:cNvSpPr>
          <p:nvPr>
            <p:ph type="body" sz="half" idx="2"/>
          </p:nvPr>
        </p:nvSpPr>
        <p:spPr>
          <a:xfrm>
            <a:off x="457200" y="1828800"/>
            <a:ext cx="3008313" cy="4297363"/>
          </a:xfrm>
        </p:spPr>
        <p:txBody>
          <a:bodyPr/>
          <a:lstStyle/>
          <a:p>
            <a:pPr algn="ctr"/>
            <a:r>
              <a:rPr lang="en-US" sz="2000" dirty="0" smtClean="0"/>
              <a:t>Agency E-mail and Phone Number</a:t>
            </a:r>
          </a:p>
          <a:p>
            <a:pPr algn="ctr"/>
            <a:r>
              <a:rPr lang="en-US" sz="2000" dirty="0" smtClean="0"/>
              <a:t>ONLY</a:t>
            </a:r>
          </a:p>
        </p:txBody>
      </p:sp>
      <p:sp>
        <p:nvSpPr>
          <p:cNvPr id="5" name="Footer Placeholder 4"/>
          <p:cNvSpPr>
            <a:spLocks noGrp="1"/>
          </p:cNvSpPr>
          <p:nvPr>
            <p:ph type="ftr" sz="quarter" idx="10"/>
          </p:nvPr>
        </p:nvSpPr>
        <p:spPr/>
        <p:txBody>
          <a:bodyPr/>
          <a:lstStyle/>
          <a:p>
            <a:pPr>
              <a:defRPr/>
            </a:pPr>
            <a:r>
              <a:rPr lang="en-US" smtClean="0"/>
              <a:t>Version 2.3</a:t>
            </a:r>
            <a:endParaRPr lang="en-US"/>
          </a:p>
        </p:txBody>
      </p:sp>
      <p:sp>
        <p:nvSpPr>
          <p:cNvPr id="6" name="Slide Number Placeholder 5"/>
          <p:cNvSpPr>
            <a:spLocks noGrp="1"/>
          </p:cNvSpPr>
          <p:nvPr>
            <p:ph type="sldNum" sz="quarter" idx="11"/>
          </p:nvPr>
        </p:nvSpPr>
        <p:spPr/>
        <p:txBody>
          <a:bodyPr/>
          <a:lstStyle/>
          <a:p>
            <a:pPr>
              <a:defRPr/>
            </a:pPr>
            <a:fld id="{A3D0AC34-600B-4351-AB24-E5F42CAD7357}" type="slidenum">
              <a:rPr lang="en-US"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mtClean="0"/>
              <a:t>OIC Responsibilities</a:t>
            </a:r>
          </a:p>
        </p:txBody>
      </p:sp>
      <p:sp>
        <p:nvSpPr>
          <p:cNvPr id="8195" name="Rectangle 3"/>
          <p:cNvSpPr>
            <a:spLocks noGrp="1" noChangeArrowheads="1"/>
          </p:cNvSpPr>
          <p:nvPr>
            <p:ph type="body" idx="1"/>
          </p:nvPr>
        </p:nvSpPr>
        <p:spPr>
          <a:xfrm>
            <a:off x="457200" y="1752600"/>
            <a:ext cx="8229600" cy="4114800"/>
          </a:xfrm>
        </p:spPr>
        <p:txBody>
          <a:bodyPr/>
          <a:lstStyle/>
          <a:p>
            <a:pPr eaLnBrk="1" hangingPunct="1">
              <a:lnSpc>
                <a:spcPct val="90000"/>
              </a:lnSpc>
            </a:pPr>
            <a:r>
              <a:rPr lang="en-US" sz="2800" dirty="0" smtClean="0"/>
              <a:t>Liaison between the Agency/Department and OAT</a:t>
            </a:r>
          </a:p>
          <a:p>
            <a:pPr eaLnBrk="1" hangingPunct="1">
              <a:lnSpc>
                <a:spcPct val="90000"/>
              </a:lnSpc>
            </a:pPr>
            <a:r>
              <a:rPr lang="en-US" sz="2800" dirty="0" smtClean="0"/>
              <a:t>BT Maintenance</a:t>
            </a:r>
          </a:p>
          <a:p>
            <a:pPr eaLnBrk="1" hangingPunct="1">
              <a:lnSpc>
                <a:spcPct val="90000"/>
              </a:lnSpc>
            </a:pPr>
            <a:r>
              <a:rPr lang="en-US" sz="2800" dirty="0" smtClean="0"/>
              <a:t>Periodic Testing</a:t>
            </a:r>
          </a:p>
          <a:p>
            <a:pPr eaLnBrk="1" hangingPunct="1">
              <a:lnSpc>
                <a:spcPct val="90000"/>
              </a:lnSpc>
            </a:pPr>
            <a:r>
              <a:rPr lang="en-US" sz="2800" dirty="0" smtClean="0"/>
              <a:t>Keeper of Records</a:t>
            </a:r>
          </a:p>
          <a:p>
            <a:pPr eaLnBrk="1" hangingPunct="1">
              <a:lnSpc>
                <a:spcPct val="90000"/>
              </a:lnSpc>
            </a:pPr>
            <a:r>
              <a:rPr lang="en-US" sz="2800" dirty="0" smtClean="0"/>
              <a:t>Ordering Supplies</a:t>
            </a:r>
          </a:p>
          <a:p>
            <a:pPr eaLnBrk="1" hangingPunct="1">
              <a:lnSpc>
                <a:spcPct val="90000"/>
              </a:lnSpc>
            </a:pPr>
            <a:r>
              <a:rPr lang="en-US" sz="2800" dirty="0" smtClean="0"/>
              <a:t>Monitoring BTOs status in the Agency/Department</a:t>
            </a:r>
          </a:p>
          <a:p>
            <a:pPr eaLnBrk="1" hangingPunct="1">
              <a:lnSpc>
                <a:spcPct val="90000"/>
              </a:lnSpc>
            </a:pPr>
            <a:r>
              <a:rPr lang="en-US" sz="2800" dirty="0" smtClean="0"/>
              <a:t>PBTs</a:t>
            </a:r>
          </a:p>
        </p:txBody>
      </p:sp>
      <p:sp>
        <p:nvSpPr>
          <p:cNvPr id="8196" name="Footer Placeholder 5"/>
          <p:cNvSpPr>
            <a:spLocks noGrp="1"/>
          </p:cNvSpPr>
          <p:nvPr>
            <p:ph type="ftr" sz="quarter" idx="10"/>
          </p:nvPr>
        </p:nvSpPr>
        <p:spPr>
          <a:noFill/>
        </p:spPr>
        <p:txBody>
          <a:bodyPr/>
          <a:lstStyle/>
          <a:p>
            <a:r>
              <a:rPr lang="en-US" smtClean="0"/>
              <a:t>Version 2.3</a:t>
            </a:r>
            <a:endParaRPr lang="en-US"/>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dirty="0" smtClean="0"/>
              <a:t>Contact with OAT</a:t>
            </a:r>
          </a:p>
        </p:txBody>
      </p:sp>
      <p:sp>
        <p:nvSpPr>
          <p:cNvPr id="9219" name="Rectangle 3"/>
          <p:cNvSpPr>
            <a:spLocks noGrp="1" noChangeArrowheads="1"/>
          </p:cNvSpPr>
          <p:nvPr>
            <p:ph type="body" idx="1"/>
          </p:nvPr>
        </p:nvSpPr>
        <p:spPr>
          <a:xfrm>
            <a:off x="457200" y="1752600"/>
            <a:ext cx="8229600" cy="3886200"/>
          </a:xfrm>
        </p:spPr>
        <p:txBody>
          <a:bodyPr/>
          <a:lstStyle/>
          <a:p>
            <a:pPr eaLnBrk="1" hangingPunct="1">
              <a:lnSpc>
                <a:spcPct val="80000"/>
              </a:lnSpc>
            </a:pPr>
            <a:r>
              <a:rPr lang="en-US" sz="2400" dirty="0" smtClean="0"/>
              <a:t>Annually, the current OIC(s) will receive an email for a BT Certification Appointment.</a:t>
            </a:r>
          </a:p>
          <a:p>
            <a:pPr lvl="1" eaLnBrk="1" hangingPunct="1">
              <a:lnSpc>
                <a:spcPct val="80000"/>
              </a:lnSpc>
            </a:pPr>
            <a:r>
              <a:rPr lang="en-US" sz="2000" dirty="0" smtClean="0"/>
              <a:t>Please bring all active PBTs, also. </a:t>
            </a:r>
          </a:p>
          <a:p>
            <a:pPr lvl="1" eaLnBrk="1" hangingPunct="1">
              <a:lnSpc>
                <a:spcPct val="80000"/>
              </a:lnSpc>
              <a:buNone/>
            </a:pPr>
            <a:endParaRPr lang="en-US" sz="2000" dirty="0" smtClean="0"/>
          </a:p>
          <a:p>
            <a:pPr eaLnBrk="1" hangingPunct="1">
              <a:lnSpc>
                <a:spcPct val="80000"/>
              </a:lnSpc>
            </a:pPr>
            <a:r>
              <a:rPr lang="en-US" sz="2400" dirty="0" smtClean="0"/>
              <a:t>BTO Classes and User ID List</a:t>
            </a:r>
            <a:r>
              <a:rPr lang="en-US" sz="2400" dirty="0" smtClean="0">
                <a:solidFill>
                  <a:srgbClr val="FF0000"/>
                </a:solidFill>
              </a:rPr>
              <a:t> </a:t>
            </a:r>
          </a:p>
          <a:p>
            <a:pPr eaLnBrk="1" hangingPunct="1">
              <a:lnSpc>
                <a:spcPct val="80000"/>
              </a:lnSpc>
              <a:buNone/>
            </a:pPr>
            <a:endParaRPr lang="en-US" sz="2400" dirty="0" smtClean="0"/>
          </a:p>
          <a:p>
            <a:pPr eaLnBrk="1" hangingPunct="1">
              <a:lnSpc>
                <a:spcPct val="80000"/>
              </a:lnSpc>
            </a:pPr>
            <a:r>
              <a:rPr lang="en-US" sz="2400" dirty="0" smtClean="0"/>
              <a:t>Troubleshooting</a:t>
            </a:r>
          </a:p>
          <a:p>
            <a:pPr lvl="1" eaLnBrk="1" hangingPunct="1">
              <a:lnSpc>
                <a:spcPct val="80000"/>
              </a:lnSpc>
            </a:pPr>
            <a:r>
              <a:rPr lang="en-US" sz="2000" dirty="0" smtClean="0">
                <a:solidFill>
                  <a:srgbClr val="FF0000"/>
                </a:solidFill>
              </a:rPr>
              <a:t>Red X </a:t>
            </a:r>
            <a:r>
              <a:rPr lang="en-US" sz="2000" dirty="0" smtClean="0"/>
              <a:t>or lose of network connection</a:t>
            </a:r>
            <a:endParaRPr lang="en-US" sz="2000" dirty="0" smtClean="0">
              <a:solidFill>
                <a:srgbClr val="FF0000"/>
              </a:solidFill>
            </a:endParaRPr>
          </a:p>
          <a:p>
            <a:pPr lvl="1" eaLnBrk="1" hangingPunct="1">
              <a:lnSpc>
                <a:spcPct val="80000"/>
              </a:lnSpc>
            </a:pPr>
            <a:r>
              <a:rPr lang="en-US" sz="2000" dirty="0" smtClean="0"/>
              <a:t>Any message on BT</a:t>
            </a:r>
          </a:p>
          <a:p>
            <a:pPr lvl="1" eaLnBrk="1" hangingPunct="1">
              <a:lnSpc>
                <a:spcPct val="80000"/>
              </a:lnSpc>
            </a:pPr>
            <a:r>
              <a:rPr lang="en-US" sz="2000" dirty="0" smtClean="0"/>
              <a:t>Printer </a:t>
            </a:r>
          </a:p>
        </p:txBody>
      </p:sp>
      <p:sp>
        <p:nvSpPr>
          <p:cNvPr id="9220" name="Footer Placeholder 5"/>
          <p:cNvSpPr>
            <a:spLocks noGrp="1"/>
          </p:cNvSpPr>
          <p:nvPr>
            <p:ph type="ftr" sz="quarter" idx="10"/>
          </p:nvPr>
        </p:nvSpPr>
        <p:spPr>
          <a:noFill/>
        </p:spPr>
        <p:txBody>
          <a:bodyPr/>
          <a:lstStyle/>
          <a:p>
            <a:r>
              <a:rPr lang="en-US" smtClean="0"/>
              <a:t>Version 2.3</a:t>
            </a:r>
            <a:endParaRPr lang="en-US"/>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dirty="0" smtClean="0"/>
              <a:t>BT Certification</a:t>
            </a:r>
          </a:p>
        </p:txBody>
      </p:sp>
      <p:sp>
        <p:nvSpPr>
          <p:cNvPr id="9" name="Content Placeholder 8"/>
          <p:cNvSpPr>
            <a:spLocks noGrp="1"/>
          </p:cNvSpPr>
          <p:nvPr>
            <p:ph sz="half" idx="2"/>
          </p:nvPr>
        </p:nvSpPr>
        <p:spPr>
          <a:xfrm>
            <a:off x="457200" y="1524000"/>
            <a:ext cx="4040188" cy="4602163"/>
          </a:xfrm>
        </p:spPr>
        <p:txBody>
          <a:bodyPr/>
          <a:lstStyle/>
          <a:p>
            <a:r>
              <a:rPr lang="en-US" dirty="0" smtClean="0"/>
              <a:t>Annually, the BT needs to be certified by OAT.</a:t>
            </a:r>
          </a:p>
          <a:p>
            <a:endParaRPr lang="en-US" dirty="0" smtClean="0"/>
          </a:p>
          <a:p>
            <a:r>
              <a:rPr lang="en-US" dirty="0" smtClean="0"/>
              <a:t>The certification of the BT is valid for 1 year from the date the BT was certified.</a:t>
            </a:r>
          </a:p>
          <a:p>
            <a:endParaRPr lang="en-US" dirty="0"/>
          </a:p>
        </p:txBody>
      </p:sp>
      <p:sp>
        <p:nvSpPr>
          <p:cNvPr id="10" name="Text Placeholder 9"/>
          <p:cNvSpPr>
            <a:spLocks noGrp="1"/>
          </p:cNvSpPr>
          <p:nvPr>
            <p:ph type="body" sz="quarter" idx="3"/>
          </p:nvPr>
        </p:nvSpPr>
        <p:spPr>
          <a:xfrm>
            <a:off x="4645025" y="1535112"/>
            <a:ext cx="4041775" cy="1665287"/>
          </a:xfrm>
        </p:spPr>
        <p:txBody>
          <a:bodyPr/>
          <a:lstStyle/>
          <a:p>
            <a:r>
              <a:rPr lang="en-US" dirty="0" smtClean="0"/>
              <a:t>OAT Certification Sticker</a:t>
            </a:r>
          </a:p>
          <a:p>
            <a:r>
              <a:rPr lang="en-US" b="0" dirty="0" smtClean="0"/>
              <a:t>Located on the left side of the BT</a:t>
            </a:r>
          </a:p>
          <a:p>
            <a:endParaRPr lang="en-US" dirty="0"/>
          </a:p>
        </p:txBody>
      </p:sp>
      <p:sp>
        <p:nvSpPr>
          <p:cNvPr id="11268" name="Footer Placeholder 5"/>
          <p:cNvSpPr>
            <a:spLocks noGrp="1"/>
          </p:cNvSpPr>
          <p:nvPr>
            <p:ph type="ftr" sz="quarter" idx="10"/>
          </p:nvPr>
        </p:nvSpPr>
        <p:spPr>
          <a:noFill/>
        </p:spPr>
        <p:txBody>
          <a:bodyPr/>
          <a:lstStyle/>
          <a:p>
            <a:r>
              <a:rPr lang="en-US" smtClean="0"/>
              <a:t>Version 2.3</a:t>
            </a:r>
            <a:endParaRPr lang="en-US"/>
          </a:p>
        </p:txBody>
      </p:sp>
      <p:pic>
        <p:nvPicPr>
          <p:cNvPr id="12" name="Picture 8" descr="Cert Label"/>
          <p:cNvPicPr>
            <a:picLocks noGrp="1" noChangeAspect="1" noChangeArrowheads="1"/>
          </p:cNvPicPr>
          <p:nvPr>
            <p:ph sz="quarter" idx="4"/>
          </p:nvPr>
        </p:nvPicPr>
        <p:blipFill>
          <a:blip r:embed="rId2" cstate="print"/>
          <a:srcRect l="17284" t="27983" b="34157"/>
          <a:stretch>
            <a:fillRect/>
          </a:stretch>
        </p:blipFill>
        <p:spPr bwMode="auto">
          <a:xfrm>
            <a:off x="4645025" y="3456626"/>
            <a:ext cx="4041775" cy="1387785"/>
          </a:xfrm>
          <a:prstGeom prst="rect">
            <a:avLst/>
          </a:prstGeom>
          <a:noFill/>
          <a:ln w="9525">
            <a:noFill/>
            <a:miter lim="800000"/>
            <a:headEnd/>
            <a:tailEnd/>
          </a:ln>
        </p:spPr>
      </p:pic>
      <p:sp>
        <p:nvSpPr>
          <p:cNvPr id="7" name="Slide Number Placeholder 6"/>
          <p:cNvSpPr>
            <a:spLocks noGrp="1"/>
          </p:cNvSpPr>
          <p:nvPr>
            <p:ph type="sldNum" sz="quarter" idx="11"/>
          </p:nvPr>
        </p:nvSpPr>
        <p:spPr/>
        <p:txBody>
          <a:bodyPr/>
          <a:lstStyle/>
          <a:p>
            <a:pPr>
              <a:defRPr/>
            </a:pPr>
            <a:fld id="{C86EBFD9-398E-477B-B3CC-79F34F249E06}" type="slidenum">
              <a:rPr lang="en-US"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5" descr="TEST PD"/>
          <p:cNvPicPr>
            <a:picLocks noGrp="1" noChangeAspect="1" noChangeArrowheads="1"/>
          </p:cNvPicPr>
          <p:nvPr>
            <p:ph/>
          </p:nvPr>
        </p:nvPicPr>
        <p:blipFill>
          <a:blip r:embed="rId2" cstate="print"/>
          <a:stretch>
            <a:fillRect/>
          </a:stretch>
        </p:blipFill>
        <p:spPr>
          <a:xfrm>
            <a:off x="2115849" y="457200"/>
            <a:ext cx="4769427" cy="6172200"/>
          </a:xfrm>
          <a:noFill/>
          <a:ln w="12700">
            <a:solidFill>
              <a:schemeClr val="tx1"/>
            </a:solidFill>
          </a:ln>
        </p:spPr>
      </p:pic>
      <p:sp>
        <p:nvSpPr>
          <p:cNvPr id="10243" name="WordArt 7"/>
          <p:cNvSpPr>
            <a:spLocks noChangeArrowheads="1" noChangeShapeType="1" noTextEdit="1"/>
          </p:cNvSpPr>
          <p:nvPr/>
        </p:nvSpPr>
        <p:spPr bwMode="auto">
          <a:xfrm>
            <a:off x="152400" y="2590800"/>
            <a:ext cx="1981200" cy="685800"/>
          </a:xfrm>
          <a:prstGeom prst="rect">
            <a:avLst/>
          </a:prstGeom>
          <a:ln>
            <a:noFill/>
          </a:ln>
        </p:spPr>
        <p:txBody>
          <a:bodyPr wrap="none" fromWordArt="1">
            <a:prstTxWarp prst="textPlain">
              <a:avLst>
                <a:gd name="adj" fmla="val 50000"/>
              </a:avLst>
            </a:prstTxWarp>
          </a:bodyPr>
          <a:lstStyle/>
          <a:p>
            <a:pPr algn="ctr"/>
            <a:endParaRPr lang="en-US" kern="10" dirty="0">
              <a:ln w="9525">
                <a:solidFill>
                  <a:srgbClr val="0000FF"/>
                </a:solidFill>
                <a:round/>
                <a:headEnd/>
                <a:tailEnd/>
              </a:ln>
              <a:solidFill>
                <a:srgbClr val="FF0000"/>
              </a:solidFill>
              <a:latin typeface="Arial"/>
              <a:cs typeface="Arial"/>
            </a:endParaRPr>
          </a:p>
        </p:txBody>
      </p:sp>
      <p:sp>
        <p:nvSpPr>
          <p:cNvPr id="10245" name="AutoShape 9"/>
          <p:cNvSpPr>
            <a:spLocks noChangeArrowheads="1"/>
          </p:cNvSpPr>
          <p:nvPr/>
        </p:nvSpPr>
        <p:spPr bwMode="auto">
          <a:xfrm rot="1148702">
            <a:off x="2057792" y="3289517"/>
            <a:ext cx="914400" cy="365760"/>
          </a:xfrm>
          <a:prstGeom prst="rightArrow">
            <a:avLst>
              <a:gd name="adj1" fmla="val 50000"/>
              <a:gd name="adj2" fmla="val 55000"/>
            </a:avLst>
          </a:prstGeom>
          <a:solidFill>
            <a:srgbClr val="FF0000"/>
          </a:solidFill>
          <a:ln w="9525">
            <a:solidFill>
              <a:schemeClr val="tx1"/>
            </a:solidFill>
            <a:miter lim="800000"/>
            <a:headEnd/>
            <a:tailEnd/>
          </a:ln>
        </p:spPr>
        <p:txBody>
          <a:bodyPr wrap="none" anchor="ctr"/>
          <a:lstStyle/>
          <a:p>
            <a:endParaRPr lang="en-US"/>
          </a:p>
        </p:txBody>
      </p:sp>
      <p:sp>
        <p:nvSpPr>
          <p:cNvPr id="10246" name="AutoShape 10"/>
          <p:cNvSpPr>
            <a:spLocks noChangeArrowheads="1"/>
          </p:cNvSpPr>
          <p:nvPr/>
        </p:nvSpPr>
        <p:spPr bwMode="auto">
          <a:xfrm rot="20697217">
            <a:off x="5718995" y="4465083"/>
            <a:ext cx="914400" cy="365760"/>
          </a:xfrm>
          <a:prstGeom prst="leftArrow">
            <a:avLst>
              <a:gd name="adj1" fmla="val 50000"/>
              <a:gd name="adj2" fmla="val 56250"/>
            </a:avLst>
          </a:prstGeom>
          <a:solidFill>
            <a:srgbClr val="FF0000"/>
          </a:solidFill>
          <a:ln w="9525">
            <a:solidFill>
              <a:schemeClr val="tx1"/>
            </a:solidFill>
            <a:miter lim="800000"/>
            <a:headEnd/>
            <a:tailEnd/>
          </a:ln>
        </p:spPr>
        <p:txBody>
          <a:bodyPr wrap="none" anchor="ctr"/>
          <a:lstStyle/>
          <a:p>
            <a:endParaRPr lang="en-US"/>
          </a:p>
        </p:txBody>
      </p:sp>
      <p:sp>
        <p:nvSpPr>
          <p:cNvPr id="10247" name="Footer Placeholder 8"/>
          <p:cNvSpPr>
            <a:spLocks noGrp="1"/>
          </p:cNvSpPr>
          <p:nvPr>
            <p:ph type="ftr" sz="quarter" idx="10"/>
          </p:nvPr>
        </p:nvSpPr>
        <p:spPr>
          <a:noFill/>
        </p:spPr>
        <p:txBody>
          <a:bodyPr/>
          <a:lstStyle/>
          <a:p>
            <a:r>
              <a:rPr lang="en-US" smtClean="0"/>
              <a:t>Version 2.3</a:t>
            </a:r>
            <a:endParaRPr lang="en-US"/>
          </a:p>
        </p:txBody>
      </p:sp>
      <p:sp>
        <p:nvSpPr>
          <p:cNvPr id="9" name="TextBox 8"/>
          <p:cNvSpPr txBox="1"/>
          <p:nvPr/>
        </p:nvSpPr>
        <p:spPr>
          <a:xfrm>
            <a:off x="457200" y="3048000"/>
            <a:ext cx="1603837" cy="646331"/>
          </a:xfrm>
          <a:prstGeom prst="rect">
            <a:avLst/>
          </a:prstGeom>
          <a:noFill/>
          <a:ln>
            <a:noFill/>
          </a:ln>
        </p:spPr>
        <p:txBody>
          <a:bodyPr wrap="none" rtlCol="0">
            <a:spAutoFit/>
          </a:bodyPr>
          <a:lstStyle/>
          <a:p>
            <a:r>
              <a:rPr lang="en-US" b="1" dirty="0" smtClean="0">
                <a:solidFill>
                  <a:srgbClr val="FF0000"/>
                </a:solidFill>
              </a:rPr>
              <a:t>Please bring</a:t>
            </a:r>
          </a:p>
          <a:p>
            <a:r>
              <a:rPr lang="en-US" b="1" dirty="0" smtClean="0">
                <a:solidFill>
                  <a:srgbClr val="FF0000"/>
                </a:solidFill>
              </a:rPr>
              <a:t>BT and PBTs</a:t>
            </a:r>
            <a:endParaRPr lang="en-US" b="1" dirty="0">
              <a:solidFill>
                <a:srgbClr val="FF0000"/>
              </a:solidFill>
            </a:endParaRPr>
          </a:p>
        </p:txBody>
      </p:sp>
      <p:sp>
        <p:nvSpPr>
          <p:cNvPr id="10" name="TextBox 9"/>
          <p:cNvSpPr txBox="1"/>
          <p:nvPr/>
        </p:nvSpPr>
        <p:spPr>
          <a:xfrm>
            <a:off x="6781800" y="4191000"/>
            <a:ext cx="1608133" cy="923330"/>
          </a:xfrm>
          <a:prstGeom prst="rect">
            <a:avLst/>
          </a:prstGeom>
          <a:noFill/>
          <a:ln>
            <a:noFill/>
          </a:ln>
        </p:spPr>
        <p:txBody>
          <a:bodyPr wrap="none" rtlCol="0">
            <a:spAutoFit/>
          </a:bodyPr>
          <a:lstStyle/>
          <a:p>
            <a:r>
              <a:rPr lang="en-US" b="1" dirty="0" smtClean="0">
                <a:solidFill>
                  <a:srgbClr val="FF0000"/>
                </a:solidFill>
              </a:rPr>
              <a:t>Time and</a:t>
            </a:r>
          </a:p>
          <a:p>
            <a:r>
              <a:rPr lang="en-US" b="1" dirty="0" smtClean="0">
                <a:solidFill>
                  <a:srgbClr val="FF0000"/>
                </a:solidFill>
              </a:rPr>
              <a:t>Length of </a:t>
            </a:r>
          </a:p>
          <a:p>
            <a:r>
              <a:rPr lang="en-US" b="1" dirty="0" smtClean="0">
                <a:solidFill>
                  <a:srgbClr val="FF0000"/>
                </a:solidFill>
              </a:rPr>
              <a:t>Appointment</a:t>
            </a:r>
            <a:endParaRPr lang="en-US" b="1" dirty="0">
              <a:solidFill>
                <a:srgbClr val="FF0000"/>
              </a:solidFill>
            </a:endParaRPr>
          </a:p>
        </p:txBody>
      </p:sp>
      <p:sp>
        <p:nvSpPr>
          <p:cNvPr id="11" name="Slide Number Placeholder 10"/>
          <p:cNvSpPr>
            <a:spLocks noGrp="1"/>
          </p:cNvSpPr>
          <p:nvPr>
            <p:ph type="sldNum" sz="quarter" idx="11"/>
          </p:nvPr>
        </p:nvSpPr>
        <p:spPr/>
        <p:txBody>
          <a:bodyPr/>
          <a:lstStyle/>
          <a:p>
            <a:pPr>
              <a:defRPr/>
            </a:pPr>
            <a:fld id="{BD2F54C6-06E4-4B7B-8BEE-6FCB5A80F242}" type="slidenum">
              <a:rPr lang="en-US"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dirty="0" smtClean="0"/>
              <a:t>BT Certification Appointment</a:t>
            </a:r>
          </a:p>
        </p:txBody>
      </p:sp>
      <p:sp>
        <p:nvSpPr>
          <p:cNvPr id="11267" name="Rectangle 3"/>
          <p:cNvSpPr>
            <a:spLocks noGrp="1" noChangeArrowheads="1"/>
          </p:cNvSpPr>
          <p:nvPr>
            <p:ph type="body" idx="1"/>
          </p:nvPr>
        </p:nvSpPr>
        <p:spPr>
          <a:xfrm>
            <a:off x="457200" y="1752600"/>
            <a:ext cx="8229600" cy="3886200"/>
          </a:xfrm>
        </p:spPr>
        <p:txBody>
          <a:bodyPr/>
          <a:lstStyle/>
          <a:p>
            <a:pPr eaLnBrk="1" hangingPunct="1">
              <a:lnSpc>
                <a:spcPct val="90000"/>
              </a:lnSpc>
            </a:pPr>
            <a:r>
              <a:rPr lang="en-US" sz="2400" dirty="0" smtClean="0"/>
              <a:t>Appointments begin at 8:00am.</a:t>
            </a:r>
          </a:p>
          <a:p>
            <a:pPr eaLnBrk="1" hangingPunct="1">
              <a:lnSpc>
                <a:spcPct val="90000"/>
              </a:lnSpc>
            </a:pPr>
            <a:r>
              <a:rPr lang="en-US" sz="2400" dirty="0" smtClean="0"/>
              <a:t>Late arrivals are not guaranteed to have their BT returned same day.</a:t>
            </a:r>
          </a:p>
          <a:p>
            <a:pPr lvl="1" eaLnBrk="1" hangingPunct="1">
              <a:lnSpc>
                <a:spcPct val="90000"/>
              </a:lnSpc>
            </a:pPr>
            <a:r>
              <a:rPr lang="en-US" sz="2400" dirty="0" smtClean="0"/>
              <a:t>BTs may be dropped off in advance if the 8:00am appointment time can not be met.</a:t>
            </a:r>
          </a:p>
          <a:p>
            <a:pPr lvl="1" eaLnBrk="1" hangingPunct="1">
              <a:lnSpc>
                <a:spcPct val="90000"/>
              </a:lnSpc>
            </a:pPr>
            <a:r>
              <a:rPr lang="en-US" sz="2400" dirty="0" smtClean="0"/>
              <a:t>Please notify OAT if you would like to take advantage of this option.</a:t>
            </a:r>
          </a:p>
          <a:p>
            <a:pPr eaLnBrk="1" hangingPunct="1">
              <a:lnSpc>
                <a:spcPct val="80000"/>
              </a:lnSpc>
            </a:pPr>
            <a:r>
              <a:rPr lang="en-US" sz="2400" dirty="0" smtClean="0"/>
              <a:t>The OIC is the preferred person to transport the BT to OAT for certification.  </a:t>
            </a:r>
          </a:p>
          <a:p>
            <a:pPr lvl="1" eaLnBrk="1" hangingPunct="1">
              <a:lnSpc>
                <a:spcPct val="80000"/>
              </a:lnSpc>
            </a:pPr>
            <a:r>
              <a:rPr lang="en-US" sz="2400" dirty="0" smtClean="0"/>
              <a:t>However, ANY officer can transport the BT to and from OAT.</a:t>
            </a:r>
          </a:p>
          <a:p>
            <a:pPr eaLnBrk="1" hangingPunct="1">
              <a:lnSpc>
                <a:spcPct val="90000"/>
              </a:lnSpc>
            </a:pPr>
            <a:r>
              <a:rPr lang="en-US" sz="2400" dirty="0" smtClean="0"/>
              <a:t>The procedure could take up to 3 to 4 hours and more if necessary</a:t>
            </a:r>
          </a:p>
          <a:p>
            <a:pPr eaLnBrk="1" hangingPunct="1">
              <a:lnSpc>
                <a:spcPct val="90000"/>
              </a:lnSpc>
              <a:buFont typeface="Wingdings" pitchFamily="2" charset="2"/>
              <a:buNone/>
            </a:pPr>
            <a:endParaRPr lang="en-US" sz="2800" dirty="0" smtClean="0"/>
          </a:p>
        </p:txBody>
      </p:sp>
      <p:sp>
        <p:nvSpPr>
          <p:cNvPr id="11268" name="Footer Placeholder 5"/>
          <p:cNvSpPr>
            <a:spLocks noGrp="1"/>
          </p:cNvSpPr>
          <p:nvPr>
            <p:ph type="ftr" sz="quarter" idx="10"/>
          </p:nvPr>
        </p:nvSpPr>
        <p:spPr>
          <a:noFill/>
        </p:spPr>
        <p:txBody>
          <a:bodyPr/>
          <a:lstStyle/>
          <a:p>
            <a:r>
              <a:rPr lang="en-US" smtClean="0"/>
              <a:t>Version 2.3</a:t>
            </a:r>
            <a:endParaRPr lang="en-US"/>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dirty="0" smtClean="0"/>
              <a:t>BT Certification Appointment</a:t>
            </a:r>
          </a:p>
        </p:txBody>
      </p:sp>
      <p:sp>
        <p:nvSpPr>
          <p:cNvPr id="12291" name="Rectangle 3"/>
          <p:cNvSpPr>
            <a:spLocks noGrp="1" noChangeArrowheads="1"/>
          </p:cNvSpPr>
          <p:nvPr>
            <p:ph type="body" idx="1"/>
          </p:nvPr>
        </p:nvSpPr>
        <p:spPr>
          <a:xfrm>
            <a:off x="457200" y="1752600"/>
            <a:ext cx="8229600" cy="3886200"/>
          </a:xfrm>
        </p:spPr>
        <p:txBody>
          <a:bodyPr/>
          <a:lstStyle/>
          <a:p>
            <a:pPr eaLnBrk="1" hangingPunct="1">
              <a:lnSpc>
                <a:spcPct val="80000"/>
              </a:lnSpc>
            </a:pPr>
            <a:r>
              <a:rPr lang="en-US" sz="2000" dirty="0" smtClean="0"/>
              <a:t>In preparation for certification appointment:</a:t>
            </a:r>
          </a:p>
          <a:p>
            <a:pPr lvl="1" eaLnBrk="1" hangingPunct="1">
              <a:lnSpc>
                <a:spcPct val="80000"/>
              </a:lnSpc>
            </a:pPr>
            <a:r>
              <a:rPr lang="en-US" sz="2000" dirty="0" smtClean="0"/>
              <a:t>Turn off BT </a:t>
            </a:r>
          </a:p>
          <a:p>
            <a:pPr lvl="2" eaLnBrk="1" hangingPunct="1">
              <a:lnSpc>
                <a:spcPct val="80000"/>
              </a:lnSpc>
            </a:pPr>
            <a:r>
              <a:rPr lang="en-US" sz="2000" dirty="0" smtClean="0"/>
              <a:t>Unplug from wall or use the power switch.</a:t>
            </a:r>
          </a:p>
          <a:p>
            <a:pPr lvl="2" eaLnBrk="1" hangingPunct="1">
              <a:lnSpc>
                <a:spcPct val="80000"/>
              </a:lnSpc>
            </a:pPr>
            <a:r>
              <a:rPr lang="en-US" sz="2000" dirty="0" smtClean="0"/>
              <a:t>Power switch is located on the right side of the BT under the side panel.</a:t>
            </a:r>
          </a:p>
          <a:p>
            <a:pPr lvl="3" eaLnBrk="1" hangingPunct="1">
              <a:lnSpc>
                <a:spcPct val="80000"/>
              </a:lnSpc>
            </a:pPr>
            <a:r>
              <a:rPr lang="en-US" dirty="0" smtClean="0"/>
              <a:t>PLEASE be careful taking side panel off, it can break.</a:t>
            </a:r>
          </a:p>
          <a:p>
            <a:pPr lvl="1" eaLnBrk="1" hangingPunct="1">
              <a:lnSpc>
                <a:spcPct val="80000"/>
              </a:lnSpc>
            </a:pPr>
            <a:r>
              <a:rPr lang="en-US" sz="2000" dirty="0" smtClean="0"/>
              <a:t>Disconnect the printer USB from the printer.</a:t>
            </a:r>
          </a:p>
          <a:p>
            <a:pPr lvl="1" eaLnBrk="1" hangingPunct="1">
              <a:lnSpc>
                <a:spcPct val="80000"/>
              </a:lnSpc>
            </a:pPr>
            <a:r>
              <a:rPr lang="en-US" sz="2000" dirty="0" smtClean="0"/>
              <a:t>DO NOT unplug Ethernet from wall.  </a:t>
            </a:r>
          </a:p>
          <a:p>
            <a:pPr lvl="2" eaLnBrk="1" hangingPunct="1">
              <a:lnSpc>
                <a:spcPct val="80000"/>
              </a:lnSpc>
            </a:pPr>
            <a:r>
              <a:rPr lang="en-US" sz="2000" dirty="0" smtClean="0"/>
              <a:t>Please unplug from the BT (also under the right side panel).</a:t>
            </a:r>
          </a:p>
          <a:p>
            <a:pPr lvl="1" eaLnBrk="1" hangingPunct="1">
              <a:lnSpc>
                <a:spcPct val="80000"/>
              </a:lnSpc>
            </a:pPr>
            <a:r>
              <a:rPr lang="en-US" sz="2000" dirty="0" smtClean="0"/>
              <a:t>Bring any PBT(s) so both BT and PBT(s) will be on the same certification schedule.</a:t>
            </a:r>
          </a:p>
          <a:p>
            <a:pPr eaLnBrk="1" hangingPunct="1">
              <a:lnSpc>
                <a:spcPct val="80000"/>
              </a:lnSpc>
            </a:pPr>
            <a:r>
              <a:rPr lang="en-US" sz="2000" dirty="0" smtClean="0"/>
              <a:t>Reprint any needed tests BEFORE appointment.</a:t>
            </a:r>
          </a:p>
          <a:p>
            <a:pPr eaLnBrk="1" hangingPunct="1">
              <a:lnSpc>
                <a:spcPct val="80000"/>
              </a:lnSpc>
            </a:pPr>
            <a:r>
              <a:rPr lang="en-US" sz="2000" dirty="0" smtClean="0"/>
              <a:t>BT and PBT(s) MUST be kept at room temperature at all times.</a:t>
            </a:r>
          </a:p>
        </p:txBody>
      </p:sp>
      <p:sp>
        <p:nvSpPr>
          <p:cNvPr id="12292" name="Footer Placeholder 5"/>
          <p:cNvSpPr>
            <a:spLocks noGrp="1"/>
          </p:cNvSpPr>
          <p:nvPr>
            <p:ph type="ftr" sz="quarter" idx="10"/>
          </p:nvPr>
        </p:nvSpPr>
        <p:spPr>
          <a:noFill/>
        </p:spPr>
        <p:txBody>
          <a:bodyPr/>
          <a:lstStyle/>
          <a:p>
            <a:r>
              <a:rPr lang="en-US" smtClean="0"/>
              <a:t>Version 2.3</a:t>
            </a:r>
            <a:endParaRPr lang="en-US" dirty="0"/>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lgn="ctr" eaLnBrk="1" hangingPunct="1"/>
            <a:r>
              <a:rPr lang="en-US" sz="4000" dirty="0" smtClean="0"/>
              <a:t>Periodic Test</a:t>
            </a:r>
            <a:br>
              <a:rPr lang="en-US" sz="4000" dirty="0" smtClean="0"/>
            </a:br>
            <a:r>
              <a:rPr lang="en-US" sz="4000" dirty="0" smtClean="0"/>
              <a:t>As defined by 501 CMR 2.00 </a:t>
            </a:r>
          </a:p>
        </p:txBody>
      </p:sp>
      <p:sp>
        <p:nvSpPr>
          <p:cNvPr id="13315" name="Rectangle 3"/>
          <p:cNvSpPr>
            <a:spLocks noGrp="1" noChangeArrowheads="1"/>
          </p:cNvSpPr>
          <p:nvPr>
            <p:ph type="body" idx="1"/>
          </p:nvPr>
        </p:nvSpPr>
        <p:spPr>
          <a:xfrm>
            <a:off x="457200" y="1981200"/>
            <a:ext cx="8305800" cy="4343400"/>
          </a:xfrm>
        </p:spPr>
        <p:txBody>
          <a:bodyPr/>
          <a:lstStyle/>
          <a:p>
            <a:pPr eaLnBrk="1" hangingPunct="1">
              <a:lnSpc>
                <a:spcPct val="80000"/>
              </a:lnSpc>
            </a:pPr>
            <a:r>
              <a:rPr lang="en-US" sz="2000" u="sng" dirty="0" smtClean="0"/>
              <a:t>2.12: Periodic Tests</a:t>
            </a:r>
          </a:p>
          <a:p>
            <a:pPr lvl="1" eaLnBrk="1" hangingPunct="1">
              <a:lnSpc>
                <a:spcPct val="80000"/>
              </a:lnSpc>
            </a:pPr>
            <a:r>
              <a:rPr lang="en-US" sz="1800" dirty="0" smtClean="0"/>
              <a:t>(1) The periodic test sequence shall consist of five calibration standard analysis tests.  The results of the alcohol concentration of each of these tests must be inside the range specified in 501 CMR 2.11.  </a:t>
            </a:r>
          </a:p>
          <a:p>
            <a:pPr lvl="1" eaLnBrk="1" hangingPunct="1">
              <a:lnSpc>
                <a:spcPct val="80000"/>
              </a:lnSpc>
            </a:pPr>
            <a:r>
              <a:rPr lang="en-US" sz="1800" dirty="0" smtClean="0"/>
              <a:t>(2) At a minimum, the OIC(s) shall initiate the periodic test sequence whenever the </a:t>
            </a:r>
            <a:r>
              <a:rPr lang="en-US" sz="1800" dirty="0" smtClean="0">
                <a:solidFill>
                  <a:srgbClr val="FF0000"/>
                </a:solidFill>
              </a:rPr>
              <a:t>calibration standard is replaced </a:t>
            </a:r>
            <a:r>
              <a:rPr lang="en-US" sz="1800" dirty="0" smtClean="0"/>
              <a:t>and </a:t>
            </a:r>
            <a:r>
              <a:rPr lang="en-US" sz="1800" dirty="0" smtClean="0">
                <a:solidFill>
                  <a:srgbClr val="FF0000"/>
                </a:solidFill>
              </a:rPr>
              <a:t>after the breath test device is certified by OAT</a:t>
            </a:r>
            <a:r>
              <a:rPr lang="en-US" sz="1800" dirty="0" smtClean="0"/>
              <a:t>.</a:t>
            </a:r>
          </a:p>
          <a:p>
            <a:pPr eaLnBrk="1" hangingPunct="1">
              <a:lnSpc>
                <a:spcPct val="80000"/>
              </a:lnSpc>
            </a:pPr>
            <a:r>
              <a:rPr lang="en-US" sz="2000" u="sng" dirty="0" smtClean="0"/>
              <a:t>2.11: Calibration Standards</a:t>
            </a:r>
            <a:endParaRPr lang="en-US" sz="2000" dirty="0" smtClean="0"/>
          </a:p>
          <a:p>
            <a:pPr lvl="1" eaLnBrk="1" hangingPunct="1">
              <a:lnSpc>
                <a:spcPct val="80000"/>
              </a:lnSpc>
            </a:pPr>
            <a:r>
              <a:rPr lang="en-US" sz="1800" dirty="0" smtClean="0"/>
              <a:t>(3) The gas calibration standard used as part of a valid Implied Consent Breath Test sequence shall be manufactured at an alcohol concentration of 0.080 +/- .005%.  The test shall be considered valid and the device operating properly if the result of the analysis of the gas calibration standard shows an alcohol concentration of </a:t>
            </a:r>
            <a:r>
              <a:rPr lang="en-US" sz="1800" dirty="0" smtClean="0">
                <a:solidFill>
                  <a:srgbClr val="FF0000"/>
                </a:solidFill>
              </a:rPr>
              <a:t>0.074% - 0.086%</a:t>
            </a:r>
            <a:r>
              <a:rPr lang="en-US" sz="1800" dirty="0" smtClean="0"/>
              <a:t>.The results shall be truncated to three decimal places. </a:t>
            </a:r>
          </a:p>
        </p:txBody>
      </p:sp>
      <p:sp>
        <p:nvSpPr>
          <p:cNvPr id="13316" name="Footer Placeholder 5"/>
          <p:cNvSpPr>
            <a:spLocks noGrp="1"/>
          </p:cNvSpPr>
          <p:nvPr>
            <p:ph type="ftr" sz="quarter" idx="10"/>
          </p:nvPr>
        </p:nvSpPr>
        <p:spPr>
          <a:noFill/>
        </p:spPr>
        <p:txBody>
          <a:bodyPr/>
          <a:lstStyle/>
          <a:p>
            <a:r>
              <a:rPr lang="en-US" smtClean="0"/>
              <a:t>Version 2.3</a:t>
            </a:r>
            <a:endParaRPr lang="en-US"/>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dirty="0" smtClean="0"/>
              <a:t>Periodic Testing Basics</a:t>
            </a:r>
          </a:p>
        </p:txBody>
      </p:sp>
      <p:sp>
        <p:nvSpPr>
          <p:cNvPr id="14339" name="Rectangle 3"/>
          <p:cNvSpPr>
            <a:spLocks noGrp="1" noChangeArrowheads="1"/>
          </p:cNvSpPr>
          <p:nvPr>
            <p:ph type="body" idx="1"/>
          </p:nvPr>
        </p:nvSpPr>
        <p:spPr>
          <a:xfrm>
            <a:off x="381000" y="1676400"/>
            <a:ext cx="8229600" cy="3886200"/>
          </a:xfrm>
        </p:spPr>
        <p:txBody>
          <a:bodyPr/>
          <a:lstStyle/>
          <a:p>
            <a:pPr eaLnBrk="1" hangingPunct="1">
              <a:lnSpc>
                <a:spcPct val="90000"/>
              </a:lnSpc>
            </a:pPr>
            <a:r>
              <a:rPr lang="en-US" sz="2800" dirty="0" smtClean="0"/>
              <a:t>Only an OIC can perform a Periodic Test.</a:t>
            </a:r>
          </a:p>
          <a:p>
            <a:pPr eaLnBrk="1" hangingPunct="1">
              <a:lnSpc>
                <a:spcPct val="90000"/>
              </a:lnSpc>
              <a:buNone/>
            </a:pPr>
            <a:endParaRPr lang="en-US" sz="2800" dirty="0" smtClean="0"/>
          </a:p>
          <a:p>
            <a:pPr eaLnBrk="1" hangingPunct="1">
              <a:lnSpc>
                <a:spcPct val="90000"/>
              </a:lnSpc>
            </a:pPr>
            <a:r>
              <a:rPr lang="en-US" sz="2800" dirty="0" smtClean="0"/>
              <a:t>A Periodic Test (or Per Test) is a series of          5 calibration standard analysis tests.</a:t>
            </a:r>
          </a:p>
          <a:p>
            <a:pPr eaLnBrk="1" hangingPunct="1">
              <a:lnSpc>
                <a:spcPct val="90000"/>
              </a:lnSpc>
              <a:buNone/>
            </a:pPr>
            <a:endParaRPr lang="en-US" sz="2800" dirty="0" smtClean="0"/>
          </a:p>
          <a:p>
            <a:pPr eaLnBrk="1" hangingPunct="1">
              <a:lnSpc>
                <a:spcPct val="90000"/>
              </a:lnSpc>
            </a:pPr>
            <a:r>
              <a:rPr lang="en-US" sz="2800" dirty="0" smtClean="0"/>
              <a:t>All 5 results must fall within the acceptable range.</a:t>
            </a:r>
          </a:p>
          <a:p>
            <a:pPr lvl="1" eaLnBrk="1" hangingPunct="1">
              <a:lnSpc>
                <a:spcPct val="90000"/>
              </a:lnSpc>
            </a:pPr>
            <a:r>
              <a:rPr lang="en-US" sz="2400" dirty="0" smtClean="0"/>
              <a:t>0.074% - 0.086%</a:t>
            </a:r>
          </a:p>
        </p:txBody>
      </p:sp>
      <p:sp>
        <p:nvSpPr>
          <p:cNvPr id="14340" name="Footer Placeholder 5"/>
          <p:cNvSpPr>
            <a:spLocks noGrp="1"/>
          </p:cNvSpPr>
          <p:nvPr>
            <p:ph type="ftr" sz="quarter" idx="10"/>
          </p:nvPr>
        </p:nvSpPr>
        <p:spPr>
          <a:noFill/>
        </p:spPr>
        <p:txBody>
          <a:bodyPr/>
          <a:lstStyle/>
          <a:p>
            <a:r>
              <a:rPr lang="en-US" smtClean="0"/>
              <a:t>Version 2.3</a:t>
            </a:r>
            <a:endParaRPr lang="en-US" dirty="0"/>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dirty="0" smtClean="0"/>
              <a:t>Periodic Testing Basics</a:t>
            </a:r>
          </a:p>
        </p:txBody>
      </p:sp>
      <p:sp>
        <p:nvSpPr>
          <p:cNvPr id="14339" name="Rectangle 3"/>
          <p:cNvSpPr>
            <a:spLocks noGrp="1" noChangeArrowheads="1"/>
          </p:cNvSpPr>
          <p:nvPr>
            <p:ph type="body" idx="1"/>
          </p:nvPr>
        </p:nvSpPr>
        <p:spPr>
          <a:xfrm>
            <a:off x="381000" y="1676400"/>
            <a:ext cx="8229600" cy="3886200"/>
          </a:xfrm>
        </p:spPr>
        <p:txBody>
          <a:bodyPr/>
          <a:lstStyle/>
          <a:p>
            <a:pPr eaLnBrk="1" hangingPunct="1">
              <a:lnSpc>
                <a:spcPct val="90000"/>
              </a:lnSpc>
            </a:pPr>
            <a:r>
              <a:rPr lang="en-US" b="1" dirty="0" smtClean="0"/>
              <a:t>All 5 results must fall within the acceptable range.</a:t>
            </a:r>
          </a:p>
          <a:p>
            <a:pPr lvl="1" eaLnBrk="1" hangingPunct="1">
              <a:lnSpc>
                <a:spcPct val="90000"/>
              </a:lnSpc>
            </a:pPr>
            <a:r>
              <a:rPr lang="en-US" sz="3200" dirty="0" smtClean="0"/>
              <a:t>0.074% - 0.086%</a:t>
            </a:r>
          </a:p>
          <a:p>
            <a:pPr eaLnBrk="1" hangingPunct="1">
              <a:lnSpc>
                <a:spcPct val="90000"/>
              </a:lnSpc>
            </a:pPr>
            <a:r>
              <a:rPr lang="en-US" b="1" dirty="0" smtClean="0"/>
              <a:t>Do Not only reference the Periodic Test Results section of Periodic Test Report.</a:t>
            </a:r>
          </a:p>
          <a:p>
            <a:pPr eaLnBrk="1" hangingPunct="1">
              <a:lnSpc>
                <a:spcPct val="90000"/>
              </a:lnSpc>
            </a:pPr>
            <a:r>
              <a:rPr lang="en-US" sz="3600" b="1" dirty="0" smtClean="0"/>
              <a:t>Not correctly identifying a failing Periodic Test may nullify subsequent breath tests.</a:t>
            </a:r>
          </a:p>
        </p:txBody>
      </p:sp>
      <p:sp>
        <p:nvSpPr>
          <p:cNvPr id="14340" name="Footer Placeholder 5"/>
          <p:cNvSpPr>
            <a:spLocks noGrp="1"/>
          </p:cNvSpPr>
          <p:nvPr>
            <p:ph type="ftr" sz="quarter" idx="10"/>
          </p:nvPr>
        </p:nvSpPr>
        <p:spPr>
          <a:noFill/>
        </p:spPr>
        <p:txBody>
          <a:bodyPr/>
          <a:lstStyle/>
          <a:p>
            <a:r>
              <a:rPr lang="en-US" smtClean="0"/>
              <a:t>Version 2.3</a:t>
            </a:r>
            <a:endParaRPr lang="en-US" dirty="0"/>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sz="2400" dirty="0" smtClean="0"/>
              <a:t>Periodic Test Report</a:t>
            </a:r>
            <a:endParaRPr lang="en-US" sz="2400" dirty="0"/>
          </a:p>
        </p:txBody>
      </p:sp>
      <p:sp>
        <p:nvSpPr>
          <p:cNvPr id="7" name="Text Placeholder 6"/>
          <p:cNvSpPr>
            <a:spLocks noGrp="1"/>
          </p:cNvSpPr>
          <p:nvPr>
            <p:ph type="body" sz="half" idx="2"/>
          </p:nvPr>
        </p:nvSpPr>
        <p:spPr/>
        <p:txBody>
          <a:bodyPr/>
          <a:lstStyle/>
          <a:p>
            <a:r>
              <a:rPr lang="en-US" sz="2000" dirty="0" smtClean="0"/>
              <a:t>Test Date</a:t>
            </a:r>
          </a:p>
          <a:p>
            <a:r>
              <a:rPr lang="en-US" sz="2000" dirty="0" smtClean="0"/>
              <a:t>Sequential Test #</a:t>
            </a:r>
          </a:p>
          <a:p>
            <a:r>
              <a:rPr lang="en-US" sz="2000" dirty="0" smtClean="0"/>
              <a:t>Lot Number</a:t>
            </a:r>
          </a:p>
          <a:p>
            <a:r>
              <a:rPr lang="en-US" sz="2000" dirty="0" smtClean="0"/>
              <a:t>Concentration</a:t>
            </a:r>
          </a:p>
          <a:p>
            <a:r>
              <a:rPr lang="en-US" sz="2000" dirty="0" smtClean="0"/>
              <a:t>Expiration</a:t>
            </a:r>
          </a:p>
          <a:p>
            <a:r>
              <a:rPr lang="en-US" sz="2000" dirty="0" smtClean="0"/>
              <a:t>Inlet</a:t>
            </a:r>
          </a:p>
          <a:p>
            <a:r>
              <a:rPr lang="en-US" sz="2000" dirty="0" smtClean="0"/>
              <a:t>Results</a:t>
            </a:r>
          </a:p>
          <a:p>
            <a:r>
              <a:rPr lang="en-US" sz="2000" dirty="0" smtClean="0"/>
              <a:t>BTO Certification</a:t>
            </a:r>
            <a:endParaRPr lang="en-US" sz="2000" dirty="0"/>
          </a:p>
        </p:txBody>
      </p:sp>
      <p:sp>
        <p:nvSpPr>
          <p:cNvPr id="4" name="Footer Placeholder 3"/>
          <p:cNvSpPr>
            <a:spLocks noGrp="1"/>
          </p:cNvSpPr>
          <p:nvPr>
            <p:ph type="ftr" sz="quarter" idx="10"/>
          </p:nvPr>
        </p:nvSpPr>
        <p:spPr/>
        <p:txBody>
          <a:bodyPr/>
          <a:lstStyle/>
          <a:p>
            <a:pPr>
              <a:defRPr/>
            </a:pPr>
            <a:r>
              <a:rPr lang="en-US" smtClean="0"/>
              <a:t>Version 2.3</a:t>
            </a:r>
            <a:endParaRPr lang="en-US"/>
          </a:p>
        </p:txBody>
      </p:sp>
      <p:pic>
        <p:nvPicPr>
          <p:cNvPr id="10" name="Content Placeholder 9" descr="Per Test Ex_1.jpg"/>
          <p:cNvPicPr>
            <a:picLocks noGrp="1" noChangeAspect="1"/>
          </p:cNvPicPr>
          <p:nvPr>
            <p:ph idx="1"/>
          </p:nvPr>
        </p:nvPicPr>
        <p:blipFill>
          <a:blip r:embed="rId2" cstate="print"/>
          <a:stretch>
            <a:fillRect/>
          </a:stretch>
        </p:blipFill>
        <p:spPr>
          <a:xfrm>
            <a:off x="3865832" y="273050"/>
            <a:ext cx="4530185" cy="5853113"/>
          </a:xfrm>
          <a:ln w="12700">
            <a:solidFill>
              <a:schemeClr val="tx1"/>
            </a:solidFill>
          </a:ln>
        </p:spPr>
      </p:pic>
      <p:sp>
        <p:nvSpPr>
          <p:cNvPr id="12" name="Oval 11"/>
          <p:cNvSpPr/>
          <p:nvPr/>
        </p:nvSpPr>
        <p:spPr bwMode="auto">
          <a:xfrm>
            <a:off x="4343400" y="1219200"/>
            <a:ext cx="457200" cy="152400"/>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3" name="Oval 12"/>
          <p:cNvSpPr/>
          <p:nvPr/>
        </p:nvSpPr>
        <p:spPr bwMode="auto">
          <a:xfrm>
            <a:off x="6019800" y="1143000"/>
            <a:ext cx="838200" cy="304800"/>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4" name="Oval 13"/>
          <p:cNvSpPr/>
          <p:nvPr/>
        </p:nvSpPr>
        <p:spPr bwMode="auto">
          <a:xfrm>
            <a:off x="4191000" y="2286000"/>
            <a:ext cx="3886200" cy="533400"/>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5" name="Oval 14"/>
          <p:cNvSpPr/>
          <p:nvPr/>
        </p:nvSpPr>
        <p:spPr bwMode="auto">
          <a:xfrm>
            <a:off x="6172200" y="2895600"/>
            <a:ext cx="457200" cy="1295400"/>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6" name="Oval 15"/>
          <p:cNvSpPr/>
          <p:nvPr/>
        </p:nvSpPr>
        <p:spPr bwMode="auto">
          <a:xfrm>
            <a:off x="6400800" y="4495800"/>
            <a:ext cx="1371600" cy="381000"/>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1" name="Slide Number Placeholder 10"/>
          <p:cNvSpPr>
            <a:spLocks noGrp="1"/>
          </p:cNvSpPr>
          <p:nvPr>
            <p:ph type="sldNum" sz="quarter" idx="11"/>
          </p:nvPr>
        </p:nvSpPr>
        <p:spPr/>
        <p:txBody>
          <a:bodyPr/>
          <a:lstStyle/>
          <a:p>
            <a:pPr>
              <a:defRPr/>
            </a:pPr>
            <a:fld id="{A3D0AC34-600B-4351-AB24-E5F42CAD7357}" type="slidenum">
              <a:rPr lang="en-US"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dirty="0" smtClean="0"/>
              <a:t>Periodic Testing Basics</a:t>
            </a:r>
          </a:p>
        </p:txBody>
      </p:sp>
      <p:sp>
        <p:nvSpPr>
          <p:cNvPr id="15363" name="Rectangle 3"/>
          <p:cNvSpPr>
            <a:spLocks noGrp="1" noChangeArrowheads="1"/>
          </p:cNvSpPr>
          <p:nvPr>
            <p:ph type="body" sz="half" idx="1"/>
          </p:nvPr>
        </p:nvSpPr>
        <p:spPr>
          <a:xfrm>
            <a:off x="457200" y="1752600"/>
            <a:ext cx="4038600" cy="3886200"/>
          </a:xfrm>
        </p:spPr>
        <p:txBody>
          <a:bodyPr/>
          <a:lstStyle/>
          <a:p>
            <a:pPr eaLnBrk="1" hangingPunct="1"/>
            <a:r>
              <a:rPr lang="en-US" sz="2000" dirty="0" smtClean="0"/>
              <a:t>Passing results: </a:t>
            </a:r>
            <a:r>
              <a:rPr lang="en-US" sz="2000" dirty="0" smtClean="0">
                <a:solidFill>
                  <a:srgbClr val="FF0000"/>
                </a:solidFill>
              </a:rPr>
              <a:t>0.074-0.086%</a:t>
            </a:r>
          </a:p>
          <a:p>
            <a:pPr eaLnBrk="1" hangingPunct="1"/>
            <a:r>
              <a:rPr lang="en-US" sz="2000" dirty="0" smtClean="0"/>
              <a:t>Cylinder 1 is the TOP cylinder</a:t>
            </a:r>
          </a:p>
          <a:p>
            <a:pPr eaLnBrk="1" hangingPunct="1"/>
            <a:r>
              <a:rPr lang="en-US" sz="2000" dirty="0" smtClean="0"/>
              <a:t>Cylinder 2 is the BOTTOM cylinder</a:t>
            </a:r>
          </a:p>
          <a:p>
            <a:pPr eaLnBrk="1" hangingPunct="1">
              <a:buFont typeface="Wingdings" pitchFamily="2" charset="2"/>
              <a:buNone/>
            </a:pPr>
            <a:endParaRPr lang="en-US" sz="2000" dirty="0" smtClean="0"/>
          </a:p>
        </p:txBody>
      </p:sp>
      <p:sp>
        <p:nvSpPr>
          <p:cNvPr id="15364" name="Rectangle 4"/>
          <p:cNvSpPr>
            <a:spLocks noGrp="1" noChangeArrowheads="1"/>
          </p:cNvSpPr>
          <p:nvPr>
            <p:ph type="body" sz="half" idx="2"/>
          </p:nvPr>
        </p:nvSpPr>
        <p:spPr>
          <a:xfrm>
            <a:off x="4572000" y="1752600"/>
            <a:ext cx="4038600" cy="3886200"/>
          </a:xfrm>
        </p:spPr>
        <p:txBody>
          <a:bodyPr/>
          <a:lstStyle/>
          <a:p>
            <a:pPr eaLnBrk="1" hangingPunct="1"/>
            <a:r>
              <a:rPr lang="en-US" sz="2000" dirty="0" smtClean="0"/>
              <a:t>ONLY use the OAT lot number</a:t>
            </a:r>
          </a:p>
          <a:p>
            <a:pPr lvl="1" eaLnBrk="1" hangingPunct="1"/>
            <a:r>
              <a:rPr lang="en-US" sz="2000" dirty="0" smtClean="0"/>
              <a:t>Begins with DG and is at the bottom of the cylinder on the white label</a:t>
            </a:r>
          </a:p>
          <a:p>
            <a:pPr lvl="1" eaLnBrk="1" hangingPunct="1"/>
            <a:r>
              <a:rPr lang="en-US" sz="2000" dirty="0" smtClean="0"/>
              <a:t>NEVER take label off cylinder (OAT use only)</a:t>
            </a:r>
          </a:p>
          <a:p>
            <a:pPr lvl="1" eaLnBrk="1" hangingPunct="1">
              <a:buFont typeface="Wingdings" pitchFamily="2" charset="2"/>
              <a:buNone/>
            </a:pPr>
            <a:endParaRPr lang="en-US" sz="2000" dirty="0" smtClean="0"/>
          </a:p>
        </p:txBody>
      </p:sp>
      <p:pic>
        <p:nvPicPr>
          <p:cNvPr id="15365" name="Picture 5" descr="DG Label"/>
          <p:cNvPicPr>
            <a:picLocks noChangeAspect="1" noChangeArrowheads="1"/>
          </p:cNvPicPr>
          <p:nvPr/>
        </p:nvPicPr>
        <p:blipFill>
          <a:blip r:embed="rId2" cstate="print"/>
          <a:srcRect t="19231" b="11539"/>
          <a:stretch>
            <a:fillRect/>
          </a:stretch>
        </p:blipFill>
        <p:spPr bwMode="auto">
          <a:xfrm>
            <a:off x="4648200" y="4114800"/>
            <a:ext cx="1981200" cy="1828800"/>
          </a:xfrm>
          <a:prstGeom prst="rect">
            <a:avLst/>
          </a:prstGeom>
          <a:noFill/>
          <a:ln w="9525">
            <a:noFill/>
            <a:miter lim="800000"/>
            <a:headEnd/>
            <a:tailEnd/>
          </a:ln>
        </p:spPr>
      </p:pic>
      <p:pic>
        <p:nvPicPr>
          <p:cNvPr id="15366" name="Picture 6" descr="Draeger Lot Label"/>
          <p:cNvPicPr>
            <a:picLocks noChangeAspect="1" noChangeArrowheads="1"/>
          </p:cNvPicPr>
          <p:nvPr/>
        </p:nvPicPr>
        <p:blipFill>
          <a:blip r:embed="rId3" cstate="print"/>
          <a:srcRect l="4167" t="50000" r="12500" b="18750"/>
          <a:stretch>
            <a:fillRect/>
          </a:stretch>
        </p:blipFill>
        <p:spPr bwMode="auto">
          <a:xfrm>
            <a:off x="6781800" y="4114800"/>
            <a:ext cx="1981200" cy="990600"/>
          </a:xfrm>
          <a:prstGeom prst="rect">
            <a:avLst/>
          </a:prstGeom>
          <a:noFill/>
          <a:ln w="9525">
            <a:noFill/>
            <a:miter lim="800000"/>
            <a:headEnd/>
            <a:tailEnd/>
          </a:ln>
        </p:spPr>
      </p:pic>
      <p:sp>
        <p:nvSpPr>
          <p:cNvPr id="15367" name="WordArt 7"/>
          <p:cNvSpPr>
            <a:spLocks noChangeArrowheads="1" noChangeShapeType="1" noTextEdit="1"/>
          </p:cNvSpPr>
          <p:nvPr/>
        </p:nvSpPr>
        <p:spPr bwMode="auto">
          <a:xfrm>
            <a:off x="4953000" y="6019800"/>
            <a:ext cx="1371600" cy="647700"/>
          </a:xfrm>
          <a:prstGeom prst="rect">
            <a:avLst/>
          </a:prstGeom>
        </p:spPr>
        <p:txBody>
          <a:bodyPr wrap="none" fromWordArt="1">
            <a:prstTxWarp prst="textPlain">
              <a:avLst>
                <a:gd name="adj" fmla="val 50000"/>
              </a:avLst>
            </a:prstTxWarp>
          </a:bodyPr>
          <a:lstStyle/>
          <a:p>
            <a:pPr algn="ctr"/>
            <a:endParaRPr lang="en-US" sz="3600" kern="10" dirty="0">
              <a:ln w="9525">
                <a:solidFill>
                  <a:srgbClr val="000000"/>
                </a:solidFill>
                <a:round/>
                <a:headEnd/>
                <a:tailEnd/>
              </a:ln>
              <a:solidFill>
                <a:srgbClr val="339966"/>
              </a:solidFill>
              <a:latin typeface="Arial Black"/>
            </a:endParaRPr>
          </a:p>
        </p:txBody>
      </p:sp>
      <p:pic>
        <p:nvPicPr>
          <p:cNvPr id="15369" name="Picture 9" descr="Close up of cylinders in gas enclosure"/>
          <p:cNvPicPr>
            <a:picLocks noChangeAspect="1" noChangeArrowheads="1"/>
          </p:cNvPicPr>
          <p:nvPr/>
        </p:nvPicPr>
        <p:blipFill>
          <a:blip r:embed="rId4" cstate="print"/>
          <a:srcRect b="7692"/>
          <a:stretch>
            <a:fillRect/>
          </a:stretch>
        </p:blipFill>
        <p:spPr bwMode="auto">
          <a:xfrm>
            <a:off x="1143000" y="3200400"/>
            <a:ext cx="2228850" cy="2743200"/>
          </a:xfrm>
          <a:prstGeom prst="rect">
            <a:avLst/>
          </a:prstGeom>
          <a:noFill/>
          <a:ln w="9525">
            <a:noFill/>
            <a:miter lim="800000"/>
            <a:headEnd/>
            <a:tailEnd/>
          </a:ln>
        </p:spPr>
      </p:pic>
      <p:sp>
        <p:nvSpPr>
          <p:cNvPr id="15371" name="WordArt 11"/>
          <p:cNvSpPr>
            <a:spLocks noChangeArrowheads="1" noChangeShapeType="1" noTextEdit="1"/>
          </p:cNvSpPr>
          <p:nvPr/>
        </p:nvSpPr>
        <p:spPr bwMode="auto">
          <a:xfrm>
            <a:off x="3429000" y="4724400"/>
            <a:ext cx="914400" cy="647700"/>
          </a:xfrm>
          <a:prstGeom prst="rect">
            <a:avLst/>
          </a:prstGeom>
        </p:spPr>
        <p:txBody>
          <a:bodyPr wrap="none" fromWordArt="1">
            <a:prstTxWarp prst="textPlain">
              <a:avLst>
                <a:gd name="adj" fmla="val 50000"/>
              </a:avLst>
            </a:prstTxWarp>
          </a:bodyPr>
          <a:lstStyle/>
          <a:p>
            <a:pPr algn="ctr"/>
            <a:endParaRPr lang="en-US" sz="3600" kern="10" dirty="0">
              <a:ln w="9525">
                <a:solidFill>
                  <a:srgbClr val="000000"/>
                </a:solidFill>
                <a:round/>
                <a:headEnd/>
                <a:tailEnd/>
              </a:ln>
              <a:solidFill>
                <a:srgbClr val="00FF00"/>
              </a:solidFill>
              <a:latin typeface="Arial Black"/>
            </a:endParaRPr>
          </a:p>
        </p:txBody>
      </p:sp>
      <p:sp>
        <p:nvSpPr>
          <p:cNvPr id="15372" name="Footer Placeholder 13"/>
          <p:cNvSpPr>
            <a:spLocks noGrp="1"/>
          </p:cNvSpPr>
          <p:nvPr>
            <p:ph type="ftr" sz="quarter" idx="10"/>
          </p:nvPr>
        </p:nvSpPr>
        <p:spPr>
          <a:noFill/>
        </p:spPr>
        <p:txBody>
          <a:bodyPr/>
          <a:lstStyle/>
          <a:p>
            <a:r>
              <a:rPr lang="en-US" smtClean="0"/>
              <a:t>Version 2.3</a:t>
            </a:r>
            <a:endParaRPr lang="en-US" dirty="0"/>
          </a:p>
        </p:txBody>
      </p:sp>
      <p:sp>
        <p:nvSpPr>
          <p:cNvPr id="13" name="TextBox 12"/>
          <p:cNvSpPr txBox="1"/>
          <p:nvPr/>
        </p:nvSpPr>
        <p:spPr>
          <a:xfrm>
            <a:off x="152400" y="3733800"/>
            <a:ext cx="838200" cy="400110"/>
          </a:xfrm>
          <a:prstGeom prst="rect">
            <a:avLst/>
          </a:prstGeom>
          <a:noFill/>
        </p:spPr>
        <p:txBody>
          <a:bodyPr wrap="square" rtlCol="0">
            <a:spAutoFit/>
          </a:bodyPr>
          <a:lstStyle/>
          <a:p>
            <a:r>
              <a:rPr lang="en-US" sz="2000" b="1" dirty="0" err="1" smtClean="0">
                <a:solidFill>
                  <a:srgbClr val="FF0000"/>
                </a:solidFill>
              </a:rPr>
              <a:t>Cyl</a:t>
            </a:r>
            <a:r>
              <a:rPr lang="en-US" sz="2000" b="1" dirty="0" smtClean="0">
                <a:solidFill>
                  <a:srgbClr val="FF0000"/>
                </a:solidFill>
              </a:rPr>
              <a:t> 1</a:t>
            </a:r>
            <a:endParaRPr lang="en-US" sz="2000" b="1" dirty="0">
              <a:solidFill>
                <a:srgbClr val="FF0000"/>
              </a:solidFill>
            </a:endParaRPr>
          </a:p>
        </p:txBody>
      </p:sp>
      <p:sp>
        <p:nvSpPr>
          <p:cNvPr id="14" name="TextBox 13"/>
          <p:cNvSpPr txBox="1"/>
          <p:nvPr/>
        </p:nvSpPr>
        <p:spPr>
          <a:xfrm>
            <a:off x="3429000" y="4800600"/>
            <a:ext cx="838200" cy="400110"/>
          </a:xfrm>
          <a:prstGeom prst="rect">
            <a:avLst/>
          </a:prstGeom>
          <a:noFill/>
        </p:spPr>
        <p:txBody>
          <a:bodyPr wrap="square" rtlCol="0">
            <a:spAutoFit/>
          </a:bodyPr>
          <a:lstStyle/>
          <a:p>
            <a:r>
              <a:rPr lang="en-US" sz="2000" b="1" dirty="0" err="1" smtClean="0">
                <a:solidFill>
                  <a:srgbClr val="FF0000"/>
                </a:solidFill>
              </a:rPr>
              <a:t>Cyl</a:t>
            </a:r>
            <a:r>
              <a:rPr lang="en-US" sz="2000" b="1" dirty="0" smtClean="0">
                <a:solidFill>
                  <a:srgbClr val="FF0000"/>
                </a:solidFill>
              </a:rPr>
              <a:t> 2</a:t>
            </a:r>
            <a:endParaRPr lang="en-US" sz="2000" b="1" dirty="0">
              <a:solidFill>
                <a:srgbClr val="FF0000"/>
              </a:solidFill>
            </a:endParaRPr>
          </a:p>
        </p:txBody>
      </p:sp>
      <p:sp>
        <p:nvSpPr>
          <p:cNvPr id="15" name="TextBox 14"/>
          <p:cNvSpPr txBox="1"/>
          <p:nvPr/>
        </p:nvSpPr>
        <p:spPr>
          <a:xfrm>
            <a:off x="5181600" y="5562600"/>
            <a:ext cx="762000" cy="400110"/>
          </a:xfrm>
          <a:prstGeom prst="rect">
            <a:avLst/>
          </a:prstGeom>
          <a:solidFill>
            <a:schemeClr val="bg1"/>
          </a:solidFill>
        </p:spPr>
        <p:txBody>
          <a:bodyPr wrap="square" rtlCol="0">
            <a:spAutoFit/>
          </a:bodyPr>
          <a:lstStyle/>
          <a:p>
            <a:pPr algn="ctr"/>
            <a:r>
              <a:rPr lang="en-US" sz="2000" b="1" dirty="0" smtClean="0">
                <a:solidFill>
                  <a:srgbClr val="FF0000"/>
                </a:solidFill>
              </a:rPr>
              <a:t>OAT</a:t>
            </a:r>
            <a:endParaRPr lang="en-US" sz="2000" b="1" dirty="0">
              <a:solidFill>
                <a:srgbClr val="FF0000"/>
              </a:solidFill>
            </a:endParaRPr>
          </a:p>
        </p:txBody>
      </p:sp>
      <p:sp>
        <p:nvSpPr>
          <p:cNvPr id="16" name="TextBox 15"/>
          <p:cNvSpPr txBox="1"/>
          <p:nvPr/>
        </p:nvSpPr>
        <p:spPr>
          <a:xfrm>
            <a:off x="7239000" y="5181600"/>
            <a:ext cx="1219200" cy="400110"/>
          </a:xfrm>
          <a:prstGeom prst="rect">
            <a:avLst/>
          </a:prstGeom>
          <a:noFill/>
        </p:spPr>
        <p:txBody>
          <a:bodyPr wrap="square" rtlCol="0">
            <a:spAutoFit/>
          </a:bodyPr>
          <a:lstStyle/>
          <a:p>
            <a:r>
              <a:rPr lang="en-US" sz="2000" b="1" dirty="0" err="1" smtClean="0">
                <a:solidFill>
                  <a:srgbClr val="FF0000"/>
                </a:solidFill>
              </a:rPr>
              <a:t>Draeger</a:t>
            </a:r>
            <a:endParaRPr lang="en-US" sz="2000" b="1" dirty="0">
              <a:solidFill>
                <a:srgbClr val="FF0000"/>
              </a:solidFill>
            </a:endParaRPr>
          </a:p>
        </p:txBody>
      </p:sp>
      <p:sp>
        <p:nvSpPr>
          <p:cNvPr id="17" name="Slide Number Placeholder 16"/>
          <p:cNvSpPr>
            <a:spLocks noGrp="1"/>
          </p:cNvSpPr>
          <p:nvPr>
            <p:ph type="sldNum" sz="quarter" idx="11"/>
          </p:nvPr>
        </p:nvSpPr>
        <p:spPr/>
        <p:txBody>
          <a:bodyPr/>
          <a:lstStyle/>
          <a:p>
            <a:pPr>
              <a:defRPr/>
            </a:pPr>
            <a:fld id="{2CB68A9B-5283-426E-8185-9F8F3AD834CC}" type="slidenum">
              <a:rPr lang="en-US"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dirty="0" smtClean="0"/>
              <a:t>Periodic Testing Basics</a:t>
            </a:r>
          </a:p>
        </p:txBody>
      </p:sp>
      <p:sp>
        <p:nvSpPr>
          <p:cNvPr id="16387" name="Rectangle 4"/>
          <p:cNvSpPr>
            <a:spLocks noGrp="1" noChangeArrowheads="1"/>
          </p:cNvSpPr>
          <p:nvPr>
            <p:ph type="body" idx="1"/>
          </p:nvPr>
        </p:nvSpPr>
        <p:spPr/>
        <p:txBody>
          <a:bodyPr/>
          <a:lstStyle/>
          <a:p>
            <a:pPr eaLnBrk="1" hangingPunct="1"/>
            <a:r>
              <a:rPr lang="en-US" sz="2400" dirty="0" smtClean="0"/>
              <a:t>Periodic Tests must be performed every 100 Days</a:t>
            </a:r>
          </a:p>
          <a:p>
            <a:pPr lvl="1" eaLnBrk="1" hangingPunct="1"/>
            <a:r>
              <a:rPr lang="en-US" sz="2400" dirty="0" smtClean="0"/>
              <a:t>Internal BT printer prints a reminder at approximately 90 days from last Periodic Test.</a:t>
            </a:r>
          </a:p>
          <a:p>
            <a:pPr lvl="1" eaLnBrk="1" hangingPunct="1"/>
            <a:r>
              <a:rPr lang="en-US" sz="2400" dirty="0" smtClean="0"/>
              <a:t>Approximately 100 psi is needed for a Periodic Test</a:t>
            </a:r>
          </a:p>
          <a:p>
            <a:pPr lvl="2" eaLnBrk="1" hangingPunct="1"/>
            <a:r>
              <a:rPr lang="en-US" dirty="0" smtClean="0"/>
              <a:t>Approximately 20 psi for a subject test.</a:t>
            </a:r>
          </a:p>
          <a:p>
            <a:pPr eaLnBrk="1" hangingPunct="1"/>
            <a:r>
              <a:rPr lang="en-US" sz="2400" dirty="0" smtClean="0"/>
              <a:t>Ensure dry gas cylinders are at room temperature. </a:t>
            </a:r>
          </a:p>
          <a:p>
            <a:pPr eaLnBrk="1" hangingPunct="1"/>
            <a:r>
              <a:rPr lang="en-US" sz="2400" b="1" dirty="0" smtClean="0"/>
              <a:t>A Periodic Test is testing the BT NOT the cylinder</a:t>
            </a:r>
          </a:p>
          <a:p>
            <a:pPr lvl="1" eaLnBrk="1" hangingPunct="1">
              <a:buFont typeface="Wingdings" pitchFamily="2" charset="2"/>
              <a:buNone/>
            </a:pPr>
            <a:endParaRPr lang="en-US" dirty="0" smtClean="0"/>
          </a:p>
          <a:p>
            <a:pPr lvl="2" eaLnBrk="1" hangingPunct="1"/>
            <a:endParaRPr lang="en-US" dirty="0" smtClean="0"/>
          </a:p>
          <a:p>
            <a:pPr eaLnBrk="1" hangingPunct="1"/>
            <a:endParaRPr lang="en-US" dirty="0" smtClean="0"/>
          </a:p>
        </p:txBody>
      </p:sp>
      <p:sp>
        <p:nvSpPr>
          <p:cNvPr id="16388" name="Footer Placeholder 5"/>
          <p:cNvSpPr>
            <a:spLocks noGrp="1"/>
          </p:cNvSpPr>
          <p:nvPr>
            <p:ph type="ftr" sz="quarter" idx="10"/>
          </p:nvPr>
        </p:nvSpPr>
        <p:spPr>
          <a:noFill/>
        </p:spPr>
        <p:txBody>
          <a:bodyPr/>
          <a:lstStyle/>
          <a:p>
            <a:r>
              <a:rPr lang="en-US" smtClean="0"/>
              <a:t>Version 2.3</a:t>
            </a:r>
            <a:endParaRPr lang="en-US"/>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dirty="0" smtClean="0"/>
              <a:t>Periodic Testing Basics</a:t>
            </a:r>
          </a:p>
        </p:txBody>
      </p:sp>
      <p:sp>
        <p:nvSpPr>
          <p:cNvPr id="14339" name="Rectangle 3"/>
          <p:cNvSpPr>
            <a:spLocks noGrp="1" noChangeArrowheads="1"/>
          </p:cNvSpPr>
          <p:nvPr>
            <p:ph type="body" idx="1"/>
          </p:nvPr>
        </p:nvSpPr>
        <p:spPr>
          <a:xfrm>
            <a:off x="381000" y="1676400"/>
            <a:ext cx="8229600" cy="3886200"/>
          </a:xfrm>
        </p:spPr>
        <p:txBody>
          <a:bodyPr/>
          <a:lstStyle/>
          <a:p>
            <a:pPr eaLnBrk="1" hangingPunct="1">
              <a:lnSpc>
                <a:spcPct val="90000"/>
              </a:lnSpc>
            </a:pPr>
            <a:r>
              <a:rPr lang="en-US" sz="2400" dirty="0" smtClean="0">
                <a:solidFill>
                  <a:srgbClr val="FF0000"/>
                </a:solidFill>
              </a:rPr>
              <a:t>**After a BT is returned after certification or from borrowing a loaner, an OIC MUST install both cylinders**</a:t>
            </a:r>
          </a:p>
          <a:p>
            <a:pPr eaLnBrk="1" hangingPunct="1">
              <a:lnSpc>
                <a:spcPct val="90000"/>
              </a:lnSpc>
            </a:pPr>
            <a:r>
              <a:rPr lang="en-US" sz="2400" dirty="0" smtClean="0"/>
              <a:t>Install new cylinder?</a:t>
            </a:r>
          </a:p>
          <a:p>
            <a:pPr lvl="1" eaLnBrk="1" hangingPunct="1">
              <a:lnSpc>
                <a:spcPct val="90000"/>
              </a:lnSpc>
            </a:pPr>
            <a:r>
              <a:rPr lang="en-US" sz="2400" dirty="0" smtClean="0"/>
              <a:t>Yes</a:t>
            </a:r>
          </a:p>
          <a:p>
            <a:pPr lvl="2" eaLnBrk="1" hangingPunct="1">
              <a:lnSpc>
                <a:spcPct val="90000"/>
              </a:lnSpc>
            </a:pPr>
            <a:r>
              <a:rPr lang="en-US" dirty="0" smtClean="0"/>
              <a:t>After certification or repair.</a:t>
            </a:r>
          </a:p>
          <a:p>
            <a:pPr lvl="2" eaLnBrk="1" hangingPunct="1">
              <a:lnSpc>
                <a:spcPct val="90000"/>
              </a:lnSpc>
            </a:pPr>
            <a:r>
              <a:rPr lang="en-US" dirty="0" smtClean="0"/>
              <a:t>After exchanging an empty cylinder for a full cylinder.</a:t>
            </a:r>
          </a:p>
          <a:p>
            <a:pPr lvl="1" eaLnBrk="1" hangingPunct="1">
              <a:lnSpc>
                <a:spcPct val="90000"/>
              </a:lnSpc>
            </a:pPr>
            <a:r>
              <a:rPr lang="en-US" sz="2400" dirty="0" smtClean="0"/>
              <a:t>No</a:t>
            </a:r>
          </a:p>
          <a:p>
            <a:pPr lvl="2" eaLnBrk="1" hangingPunct="1">
              <a:lnSpc>
                <a:spcPct val="90000"/>
              </a:lnSpc>
            </a:pPr>
            <a:r>
              <a:rPr lang="en-US" dirty="0" smtClean="0"/>
              <a:t>All other required periodic tests.</a:t>
            </a:r>
          </a:p>
          <a:p>
            <a:pPr eaLnBrk="1" hangingPunct="1">
              <a:lnSpc>
                <a:spcPct val="90000"/>
              </a:lnSpc>
            </a:pPr>
            <a:r>
              <a:rPr lang="en-US" sz="2400" dirty="0" smtClean="0"/>
              <a:t>Please answer the last question after the 5 tests are run. </a:t>
            </a:r>
          </a:p>
          <a:p>
            <a:pPr lvl="1" eaLnBrk="1" hangingPunct="1">
              <a:lnSpc>
                <a:spcPct val="90000"/>
              </a:lnSpc>
            </a:pPr>
            <a:r>
              <a:rPr lang="en-US" sz="2400" dirty="0" smtClean="0"/>
              <a:t>Printout complete?</a:t>
            </a:r>
          </a:p>
        </p:txBody>
      </p:sp>
      <p:sp>
        <p:nvSpPr>
          <p:cNvPr id="14340" name="Footer Placeholder 5"/>
          <p:cNvSpPr>
            <a:spLocks noGrp="1"/>
          </p:cNvSpPr>
          <p:nvPr>
            <p:ph type="ftr" sz="quarter" idx="10"/>
          </p:nvPr>
        </p:nvSpPr>
        <p:spPr>
          <a:noFill/>
        </p:spPr>
        <p:txBody>
          <a:bodyPr/>
          <a:lstStyle/>
          <a:p>
            <a:r>
              <a:rPr lang="en-US" smtClean="0"/>
              <a:t>Version 2.3</a:t>
            </a:r>
            <a:endParaRPr lang="en-US"/>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Periodic Testing Basics</a:t>
            </a:r>
            <a:endParaRPr lang="en-US" dirty="0"/>
          </a:p>
        </p:txBody>
      </p:sp>
      <p:sp>
        <p:nvSpPr>
          <p:cNvPr id="3" name="Content Placeholder 2"/>
          <p:cNvSpPr>
            <a:spLocks noGrp="1"/>
          </p:cNvSpPr>
          <p:nvPr>
            <p:ph idx="1"/>
          </p:nvPr>
        </p:nvSpPr>
        <p:spPr/>
        <p:txBody>
          <a:bodyPr/>
          <a:lstStyle/>
          <a:p>
            <a:r>
              <a:rPr lang="en-US" sz="2400" dirty="0" smtClean="0"/>
              <a:t>Which cylinder is the active cylinder?</a:t>
            </a:r>
          </a:p>
          <a:p>
            <a:pPr lvl="1"/>
            <a:r>
              <a:rPr lang="en-US" sz="2400" dirty="0" smtClean="0"/>
              <a:t>After a periodic test, the instrument looks at the expiration dates of the two installed cylinders</a:t>
            </a:r>
          </a:p>
          <a:p>
            <a:pPr lvl="2"/>
            <a:r>
              <a:rPr lang="en-US" dirty="0" smtClean="0"/>
              <a:t>If the expiration dates are the same:</a:t>
            </a:r>
          </a:p>
          <a:p>
            <a:pPr lvl="3"/>
            <a:r>
              <a:rPr lang="en-US" dirty="0" smtClean="0"/>
              <a:t>The cylinder with the lowest psi is set as the active cylinder.</a:t>
            </a:r>
          </a:p>
          <a:p>
            <a:pPr lvl="2"/>
            <a:r>
              <a:rPr lang="en-US" dirty="0" smtClean="0"/>
              <a:t>If the expiration dates are different: </a:t>
            </a:r>
          </a:p>
          <a:p>
            <a:pPr lvl="3"/>
            <a:r>
              <a:rPr lang="en-US" dirty="0" smtClean="0"/>
              <a:t>The cylinder that expires the soonest is set as the active cylinder.</a:t>
            </a:r>
          </a:p>
          <a:p>
            <a:pPr lvl="1"/>
            <a:r>
              <a:rPr lang="en-US" sz="2400" dirty="0" smtClean="0"/>
              <a:t>This same logic happens each night at midnight</a:t>
            </a:r>
            <a:endParaRPr lang="en-US" sz="2400" dirty="0"/>
          </a:p>
        </p:txBody>
      </p:sp>
      <p:sp>
        <p:nvSpPr>
          <p:cNvPr id="4" name="Footer Placeholder 3"/>
          <p:cNvSpPr>
            <a:spLocks noGrp="1"/>
          </p:cNvSpPr>
          <p:nvPr>
            <p:ph type="ftr" sz="quarter" idx="10"/>
          </p:nvPr>
        </p:nvSpPr>
        <p:spPr/>
        <p:txBody>
          <a:bodyPr/>
          <a:lstStyle/>
          <a:p>
            <a:pPr>
              <a:defRPr/>
            </a:pPr>
            <a:r>
              <a:rPr lang="en-US" smtClean="0"/>
              <a:t>Version 2.3</a:t>
            </a:r>
            <a:endParaRPr lang="en-US"/>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dirty="0" smtClean="0"/>
              <a:t>Empty Cylinder Exchange</a:t>
            </a:r>
          </a:p>
        </p:txBody>
      </p:sp>
      <p:sp>
        <p:nvSpPr>
          <p:cNvPr id="17411" name="Rectangle 3"/>
          <p:cNvSpPr>
            <a:spLocks noGrp="1" noChangeArrowheads="1"/>
          </p:cNvSpPr>
          <p:nvPr>
            <p:ph type="body" sz="half" idx="1"/>
          </p:nvPr>
        </p:nvSpPr>
        <p:spPr>
          <a:xfrm>
            <a:off x="304800" y="1981200"/>
            <a:ext cx="8458200" cy="2286000"/>
          </a:xfrm>
        </p:spPr>
        <p:txBody>
          <a:bodyPr/>
          <a:lstStyle/>
          <a:p>
            <a:pPr eaLnBrk="1" hangingPunct="1">
              <a:lnSpc>
                <a:spcPct val="80000"/>
              </a:lnSpc>
            </a:pPr>
            <a:r>
              <a:rPr lang="en-US" sz="2400" dirty="0" smtClean="0"/>
              <a:t>When a cylinder reaches a psi of less than 100, an officer can bring the cylinder to a designated lab to </a:t>
            </a:r>
            <a:r>
              <a:rPr lang="en-US" sz="2400" u="sng" dirty="0" smtClean="0"/>
              <a:t>exchange</a:t>
            </a:r>
            <a:r>
              <a:rPr lang="en-US" sz="2400" dirty="0" smtClean="0"/>
              <a:t> for a new cylinder.</a:t>
            </a:r>
          </a:p>
          <a:p>
            <a:pPr lvl="1" eaLnBrk="1" hangingPunct="1">
              <a:lnSpc>
                <a:spcPct val="80000"/>
              </a:lnSpc>
            </a:pPr>
            <a:r>
              <a:rPr lang="en-US" sz="2000" dirty="0" smtClean="0"/>
              <a:t>Call ahead to make sure someone is there and cylinders are available.</a:t>
            </a:r>
          </a:p>
          <a:p>
            <a:pPr eaLnBrk="1" hangingPunct="1">
              <a:lnSpc>
                <a:spcPct val="80000"/>
              </a:lnSpc>
            </a:pPr>
            <a:r>
              <a:rPr lang="en-US" sz="2400" dirty="0" smtClean="0"/>
              <a:t>A Per-Test needs to be conducted on the new cylinder even if one cylinder is already in the BT.</a:t>
            </a:r>
          </a:p>
          <a:p>
            <a:pPr eaLnBrk="1" hangingPunct="1">
              <a:lnSpc>
                <a:spcPct val="80000"/>
              </a:lnSpc>
            </a:pPr>
            <a:endParaRPr lang="en-US" sz="2400" dirty="0" smtClean="0"/>
          </a:p>
          <a:p>
            <a:pPr eaLnBrk="1" hangingPunct="1">
              <a:lnSpc>
                <a:spcPct val="80000"/>
              </a:lnSpc>
            </a:pPr>
            <a:endParaRPr lang="en-US" sz="2400" dirty="0" smtClean="0"/>
          </a:p>
        </p:txBody>
      </p:sp>
      <p:graphicFrame>
        <p:nvGraphicFramePr>
          <p:cNvPr id="68666" name="Group 58"/>
          <p:cNvGraphicFramePr>
            <a:graphicFrameLocks noGrp="1"/>
          </p:cNvGraphicFramePr>
          <p:nvPr>
            <p:ph sz="half" idx="2"/>
          </p:nvPr>
        </p:nvGraphicFramePr>
        <p:xfrm>
          <a:off x="1295400" y="4267200"/>
          <a:ext cx="6449379" cy="2053209"/>
        </p:xfrm>
        <a:graphic>
          <a:graphicData uri="http://schemas.openxmlformats.org/drawingml/2006/table">
            <a:tbl>
              <a:tblPr/>
              <a:tblGrid>
                <a:gridCol w="2149794"/>
                <a:gridCol w="2290764"/>
                <a:gridCol w="2008821"/>
              </a:tblGrid>
              <a:tr h="381000">
                <a:tc gridSpan="3">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0" i="0" u="none" strike="noStrike" cap="none" normalizeH="0" baseline="0" dirty="0" smtClean="0">
                          <a:ln>
                            <a:noFill/>
                          </a:ln>
                          <a:solidFill>
                            <a:schemeClr val="tx1"/>
                          </a:solidFill>
                          <a:effectLst/>
                          <a:latin typeface="Arial" charset="0"/>
                        </a:rPr>
                        <a:t>Massachusetts State Police Crime Laboratories Supplying Cylinders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4365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OAT</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defRPr/>
                      </a:pPr>
                      <a:r>
                        <a:rPr kumimoji="0" lang="en-US" sz="1400" b="0" i="0" u="none" strike="noStrike" cap="none" normalizeH="0" baseline="0" dirty="0" smtClean="0">
                          <a:ln>
                            <a:noFill/>
                          </a:ln>
                          <a:solidFill>
                            <a:schemeClr val="tx1"/>
                          </a:solidFill>
                          <a:effectLst/>
                          <a:latin typeface="Arial" charset="0"/>
                        </a:rPr>
                        <a:t>Forensic and Technology Center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Sudbury</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Evidence Control Unit</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(November – April)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Springfield</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0" i="0" u="none" strike="noStrike" cap="none" normalizeH="0" baseline="0" dirty="0" smtClean="0">
                          <a:ln>
                            <a:noFill/>
                          </a:ln>
                          <a:solidFill>
                            <a:schemeClr val="tx1"/>
                          </a:solidFill>
                          <a:effectLst/>
                          <a:latin typeface="Arial" charset="0"/>
                        </a:rPr>
                        <a:t>Evidence Control Unit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dirty="0" smtClean="0">
                          <a:ln>
                            <a:noFill/>
                          </a:ln>
                          <a:solidFill>
                            <a:schemeClr val="tx1"/>
                          </a:solidFill>
                          <a:effectLst/>
                          <a:latin typeface="Arial" charset="0"/>
                        </a:rPr>
                        <a:t>124 Acton Street</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dirty="0" smtClean="0">
                          <a:ln>
                            <a:noFill/>
                          </a:ln>
                          <a:solidFill>
                            <a:schemeClr val="tx1"/>
                          </a:solidFill>
                          <a:effectLst/>
                          <a:latin typeface="Arial" charset="0"/>
                        </a:rPr>
                        <a:t>Maynard, MA 01754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dirty="0" smtClean="0">
                          <a:ln>
                            <a:noFill/>
                          </a:ln>
                          <a:solidFill>
                            <a:schemeClr val="tx1"/>
                          </a:solidFill>
                          <a:effectLst/>
                          <a:latin typeface="Arial" charset="0"/>
                        </a:rPr>
                        <a:t>59 Horse Pond Road </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dirty="0" smtClean="0">
                          <a:ln>
                            <a:noFill/>
                          </a:ln>
                          <a:solidFill>
                            <a:schemeClr val="tx1"/>
                          </a:solidFill>
                          <a:effectLst/>
                          <a:latin typeface="Arial" charset="0"/>
                        </a:rPr>
                        <a:t>Sudbury, MA 01776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dirty="0" smtClean="0">
                          <a:ln>
                            <a:noFill/>
                          </a:ln>
                          <a:solidFill>
                            <a:schemeClr val="tx1"/>
                          </a:solidFill>
                          <a:effectLst/>
                          <a:latin typeface="Arial" charset="0"/>
                        </a:rPr>
                        <a:t>190 </a:t>
                      </a:r>
                      <a:r>
                        <a:rPr kumimoji="0" lang="en-US" sz="1200" b="0" i="0" u="none" strike="noStrike" cap="none" normalizeH="0" baseline="0" dirty="0" err="1" smtClean="0">
                          <a:ln>
                            <a:noFill/>
                          </a:ln>
                          <a:solidFill>
                            <a:schemeClr val="tx1"/>
                          </a:solidFill>
                          <a:effectLst/>
                          <a:latin typeface="Arial" charset="0"/>
                        </a:rPr>
                        <a:t>Carando</a:t>
                      </a:r>
                      <a:r>
                        <a:rPr kumimoji="0" lang="en-US" sz="1200" b="0" i="0" u="none" strike="noStrike" cap="none" normalizeH="0" baseline="0" dirty="0" smtClean="0">
                          <a:ln>
                            <a:noFill/>
                          </a:ln>
                          <a:solidFill>
                            <a:schemeClr val="tx1"/>
                          </a:solidFill>
                          <a:effectLst/>
                          <a:latin typeface="Arial" charset="0"/>
                        </a:rPr>
                        <a:t> Drive Springfield, MA 01104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765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dirty="0" smtClean="0">
                          <a:ln>
                            <a:noFill/>
                          </a:ln>
                          <a:solidFill>
                            <a:schemeClr val="tx1"/>
                          </a:solidFill>
                          <a:effectLst/>
                          <a:latin typeface="Arial" charset="0"/>
                        </a:rPr>
                        <a:t>(857) 377 – 3030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dirty="0" smtClean="0">
                          <a:ln>
                            <a:noFill/>
                          </a:ln>
                          <a:solidFill>
                            <a:schemeClr val="tx1"/>
                          </a:solidFill>
                          <a:effectLst/>
                          <a:latin typeface="Arial" charset="0"/>
                        </a:rPr>
                        <a:t>(508) 358 – 3155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200" b="0" i="0" u="none" strike="noStrike" cap="none" normalizeH="0" baseline="0" dirty="0" smtClean="0">
                          <a:ln>
                            <a:noFill/>
                          </a:ln>
                          <a:solidFill>
                            <a:schemeClr val="tx1"/>
                          </a:solidFill>
                          <a:effectLst/>
                          <a:latin typeface="Arial" charset="0"/>
                        </a:rPr>
                        <a:t>(413) 205 – 1837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7432" name="Footer Placeholder 25"/>
          <p:cNvSpPr>
            <a:spLocks noGrp="1"/>
          </p:cNvSpPr>
          <p:nvPr>
            <p:ph type="ftr" sz="quarter" idx="10"/>
          </p:nvPr>
        </p:nvSpPr>
        <p:spPr>
          <a:noFill/>
        </p:spPr>
        <p:txBody>
          <a:bodyPr/>
          <a:lstStyle/>
          <a:p>
            <a:r>
              <a:rPr lang="en-US" smtClean="0"/>
              <a:t>Version 2.2</a:t>
            </a:r>
            <a:endParaRPr lang="en-US" dirty="0"/>
          </a:p>
        </p:txBody>
      </p:sp>
      <p:sp>
        <p:nvSpPr>
          <p:cNvPr id="6" name="Slide Number Placeholder 5"/>
          <p:cNvSpPr>
            <a:spLocks noGrp="1"/>
          </p:cNvSpPr>
          <p:nvPr>
            <p:ph type="sldNum" sz="quarter" idx="11"/>
          </p:nvPr>
        </p:nvSpPr>
        <p:spPr/>
        <p:txBody>
          <a:bodyPr/>
          <a:lstStyle/>
          <a:p>
            <a:pPr>
              <a:defRPr/>
            </a:pPr>
            <a:fld id="{FA80E445-DB33-48C1-B090-21776810AFEE}" type="slidenum">
              <a:rPr lang="en-US" smtClean="0"/>
              <a:pPr>
                <a:defRPr/>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sz="2400" dirty="0" smtClean="0"/>
              <a:t>Calibration Standard Result</a:t>
            </a:r>
            <a:endParaRPr lang="en-US" sz="2400" dirty="0"/>
          </a:p>
        </p:txBody>
      </p:sp>
      <p:sp>
        <p:nvSpPr>
          <p:cNvPr id="7" name="Text Placeholder 6"/>
          <p:cNvSpPr>
            <a:spLocks noGrp="1"/>
          </p:cNvSpPr>
          <p:nvPr>
            <p:ph type="body" sz="half" idx="2"/>
          </p:nvPr>
        </p:nvSpPr>
        <p:spPr/>
        <p:txBody>
          <a:bodyPr/>
          <a:lstStyle/>
          <a:p>
            <a:pPr>
              <a:buFont typeface="Wingdings" pitchFamily="2" charset="2"/>
              <a:buChar char="§"/>
            </a:pPr>
            <a:r>
              <a:rPr lang="en-US" sz="1800" dirty="0" smtClean="0"/>
              <a:t>Every BTO MUST check the result of the calibration standard in between the subject tests.</a:t>
            </a:r>
          </a:p>
          <a:p>
            <a:pPr>
              <a:buFont typeface="Wingdings" pitchFamily="2" charset="2"/>
              <a:buChar char="§"/>
            </a:pPr>
            <a:r>
              <a:rPr lang="en-US" sz="1800" dirty="0" smtClean="0"/>
              <a:t>The result must be between 0.074% - 0.086%.</a:t>
            </a:r>
          </a:p>
          <a:p>
            <a:pPr>
              <a:buFont typeface="Wingdings" pitchFamily="2" charset="2"/>
              <a:buChar char="§"/>
            </a:pPr>
            <a:r>
              <a:rPr lang="en-US" sz="1800" dirty="0" smtClean="0"/>
              <a:t>If the result is not within this range, </a:t>
            </a:r>
            <a:r>
              <a:rPr lang="en-US" sz="1800" u="sng" dirty="0" smtClean="0"/>
              <a:t>the breath test is not valid</a:t>
            </a:r>
            <a:r>
              <a:rPr lang="en-US" sz="1800" dirty="0" smtClean="0"/>
              <a:t>.</a:t>
            </a:r>
            <a:endParaRPr lang="en-US" sz="1600" dirty="0" smtClean="0"/>
          </a:p>
          <a:p>
            <a:pPr>
              <a:buFont typeface="Wingdings" pitchFamily="2" charset="2"/>
              <a:buChar char="§"/>
            </a:pPr>
            <a:r>
              <a:rPr lang="en-US" sz="1800" dirty="0" smtClean="0"/>
              <a:t>A valid breath test must be performed.</a:t>
            </a:r>
          </a:p>
          <a:p>
            <a:pPr>
              <a:buFont typeface="Wingdings" pitchFamily="2" charset="2"/>
              <a:buChar char="§"/>
            </a:pPr>
            <a:r>
              <a:rPr lang="en-US" sz="1800" dirty="0" smtClean="0"/>
              <a:t>If another test is not performed, there is no valid breath test for the subject.</a:t>
            </a:r>
          </a:p>
        </p:txBody>
      </p:sp>
      <p:sp>
        <p:nvSpPr>
          <p:cNvPr id="4" name="Footer Placeholder 3"/>
          <p:cNvSpPr>
            <a:spLocks noGrp="1"/>
          </p:cNvSpPr>
          <p:nvPr>
            <p:ph type="ftr" sz="quarter" idx="10"/>
          </p:nvPr>
        </p:nvSpPr>
        <p:spPr/>
        <p:txBody>
          <a:bodyPr/>
          <a:lstStyle/>
          <a:p>
            <a:pPr>
              <a:defRPr/>
            </a:pPr>
            <a:r>
              <a:rPr lang="en-US" smtClean="0"/>
              <a:t>Version 2.3</a:t>
            </a:r>
            <a:endParaRPr lang="en-US"/>
          </a:p>
        </p:txBody>
      </p:sp>
      <p:sp>
        <p:nvSpPr>
          <p:cNvPr id="12" name="Oval 11"/>
          <p:cNvSpPr/>
          <p:nvPr/>
        </p:nvSpPr>
        <p:spPr bwMode="auto">
          <a:xfrm>
            <a:off x="4343400" y="1219200"/>
            <a:ext cx="457200" cy="152400"/>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3" name="Oval 12"/>
          <p:cNvSpPr/>
          <p:nvPr/>
        </p:nvSpPr>
        <p:spPr bwMode="auto">
          <a:xfrm>
            <a:off x="6019800" y="1143000"/>
            <a:ext cx="838200" cy="304800"/>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4" name="Oval 13"/>
          <p:cNvSpPr/>
          <p:nvPr/>
        </p:nvSpPr>
        <p:spPr bwMode="auto">
          <a:xfrm>
            <a:off x="4191000" y="2286000"/>
            <a:ext cx="3886200" cy="533400"/>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5" name="Oval 14"/>
          <p:cNvSpPr/>
          <p:nvPr/>
        </p:nvSpPr>
        <p:spPr bwMode="auto">
          <a:xfrm>
            <a:off x="6172200" y="2895600"/>
            <a:ext cx="457200" cy="1295400"/>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pic>
        <p:nvPicPr>
          <p:cNvPr id="18" name="Content Placeholder 17" descr="Failed Cal Standard.jpg"/>
          <p:cNvPicPr>
            <a:picLocks noGrp="1" noChangeAspect="1"/>
          </p:cNvPicPr>
          <p:nvPr>
            <p:ph idx="1"/>
          </p:nvPr>
        </p:nvPicPr>
        <p:blipFill>
          <a:blip r:embed="rId2" cstate="print"/>
          <a:stretch>
            <a:fillRect/>
          </a:stretch>
        </p:blipFill>
        <p:spPr>
          <a:xfrm>
            <a:off x="3867721" y="273050"/>
            <a:ext cx="4526407" cy="5853113"/>
          </a:xfrm>
          <a:ln w="12700">
            <a:solidFill>
              <a:schemeClr val="tx1"/>
            </a:solidFill>
          </a:ln>
        </p:spPr>
      </p:pic>
      <p:sp>
        <p:nvSpPr>
          <p:cNvPr id="19" name="Oval 18"/>
          <p:cNvSpPr/>
          <p:nvPr/>
        </p:nvSpPr>
        <p:spPr bwMode="auto">
          <a:xfrm>
            <a:off x="4267200" y="1371600"/>
            <a:ext cx="2971800" cy="533400"/>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20" name="Oval 19"/>
          <p:cNvSpPr/>
          <p:nvPr/>
        </p:nvSpPr>
        <p:spPr bwMode="auto">
          <a:xfrm>
            <a:off x="4648200" y="3886200"/>
            <a:ext cx="1828800" cy="304800"/>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16" name="Slide Number Placeholder 15"/>
          <p:cNvSpPr>
            <a:spLocks noGrp="1"/>
          </p:cNvSpPr>
          <p:nvPr>
            <p:ph type="sldNum" sz="quarter" idx="11"/>
          </p:nvPr>
        </p:nvSpPr>
        <p:spPr/>
        <p:txBody>
          <a:bodyPr/>
          <a:lstStyle/>
          <a:p>
            <a:pPr>
              <a:defRPr/>
            </a:pPr>
            <a:fld id="{A3D0AC34-600B-4351-AB24-E5F42CAD7357}" type="slidenum">
              <a:rPr lang="en-US" smtClean="0"/>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t>Keeper of Records</a:t>
            </a:r>
          </a:p>
        </p:txBody>
      </p:sp>
      <p:sp>
        <p:nvSpPr>
          <p:cNvPr id="18435" name="Rectangle 3"/>
          <p:cNvSpPr>
            <a:spLocks noGrp="1" noChangeArrowheads="1"/>
          </p:cNvSpPr>
          <p:nvPr>
            <p:ph type="body" idx="1"/>
          </p:nvPr>
        </p:nvSpPr>
        <p:spPr>
          <a:xfrm>
            <a:off x="457200" y="1752600"/>
            <a:ext cx="8229600" cy="3886200"/>
          </a:xfrm>
        </p:spPr>
        <p:txBody>
          <a:bodyPr/>
          <a:lstStyle/>
          <a:p>
            <a:pPr eaLnBrk="1" hangingPunct="1"/>
            <a:r>
              <a:rPr lang="en-US" sz="2800" dirty="0" smtClean="0"/>
              <a:t>OIC is the Keeper of the Records for the BT at his/her Agency/Department.</a:t>
            </a:r>
          </a:p>
          <a:p>
            <a:pPr eaLnBrk="1" hangingPunct="1"/>
            <a:r>
              <a:rPr lang="en-US" sz="2800" dirty="0" smtClean="0"/>
              <a:t>Some Agencies/Departments have SOPs in place for their Keeper of the Records.</a:t>
            </a:r>
          </a:p>
          <a:p>
            <a:pPr eaLnBrk="1" hangingPunct="1"/>
            <a:r>
              <a:rPr lang="en-US" sz="2800" dirty="0" smtClean="0"/>
              <a:t>Please check with courts and ADAs as to what records are necessary to keep from the BT.</a:t>
            </a:r>
          </a:p>
          <a:p>
            <a:pPr lvl="1" eaLnBrk="1" hangingPunct="1"/>
            <a:r>
              <a:rPr lang="en-US" sz="2400" dirty="0" smtClean="0"/>
              <a:t>Remember, not all records are accessible from the BT after a certification appointment.</a:t>
            </a:r>
          </a:p>
        </p:txBody>
      </p:sp>
      <p:sp>
        <p:nvSpPr>
          <p:cNvPr id="18436" name="Footer Placeholder 5"/>
          <p:cNvSpPr>
            <a:spLocks noGrp="1"/>
          </p:cNvSpPr>
          <p:nvPr>
            <p:ph type="ftr" sz="quarter" idx="10"/>
          </p:nvPr>
        </p:nvSpPr>
        <p:spPr>
          <a:noFill/>
        </p:spPr>
        <p:txBody>
          <a:bodyPr/>
          <a:lstStyle/>
          <a:p>
            <a:r>
              <a:rPr lang="en-US" smtClean="0"/>
              <a:t>Version 2.3</a:t>
            </a:r>
            <a:endParaRPr lang="en-US"/>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Keeper of Records</a:t>
            </a:r>
            <a:endParaRPr lang="en-US" dirty="0"/>
          </a:p>
        </p:txBody>
      </p:sp>
      <p:sp>
        <p:nvSpPr>
          <p:cNvPr id="3" name="Content Placeholder 2"/>
          <p:cNvSpPr>
            <a:spLocks noGrp="1"/>
          </p:cNvSpPr>
          <p:nvPr>
            <p:ph idx="1"/>
          </p:nvPr>
        </p:nvSpPr>
        <p:spPr/>
        <p:txBody>
          <a:bodyPr/>
          <a:lstStyle/>
          <a:p>
            <a:r>
              <a:rPr lang="en-US" sz="2800" dirty="0" smtClean="0"/>
              <a:t>You may receive a request for BT records to be used in court.</a:t>
            </a:r>
          </a:p>
          <a:p>
            <a:r>
              <a:rPr lang="en-US" sz="2800" dirty="0" smtClean="0"/>
              <a:t>This request may be in the form of a motion.</a:t>
            </a:r>
          </a:p>
          <a:p>
            <a:r>
              <a:rPr lang="en-US" sz="2800" dirty="0" smtClean="0"/>
              <a:t>Some documentation may be requested that is not in your possession.</a:t>
            </a:r>
          </a:p>
          <a:p>
            <a:r>
              <a:rPr lang="en-US" sz="2800" dirty="0" smtClean="0"/>
              <a:t>Forward the motion to OAT if any request is unclear or you do not have the requested documentation.</a:t>
            </a:r>
            <a:endParaRPr lang="en-US" sz="2800" dirty="0"/>
          </a:p>
        </p:txBody>
      </p:sp>
      <p:sp>
        <p:nvSpPr>
          <p:cNvPr id="4" name="Footer Placeholder 3"/>
          <p:cNvSpPr>
            <a:spLocks noGrp="1"/>
          </p:cNvSpPr>
          <p:nvPr>
            <p:ph type="ftr" sz="quarter" idx="10"/>
          </p:nvPr>
        </p:nvSpPr>
        <p:spPr/>
        <p:txBody>
          <a:bodyPr/>
          <a:lstStyle/>
          <a:p>
            <a:pPr>
              <a:defRPr/>
            </a:pPr>
            <a:r>
              <a:rPr lang="en-US" smtClean="0"/>
              <a:t>Version 2.3</a:t>
            </a:r>
            <a:endParaRPr lang="en-US" dirty="0"/>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Reprint Function</a:t>
            </a:r>
            <a:endParaRPr lang="en-US" dirty="0"/>
          </a:p>
        </p:txBody>
      </p:sp>
      <p:sp>
        <p:nvSpPr>
          <p:cNvPr id="5" name="Content Placeholder 4"/>
          <p:cNvSpPr>
            <a:spLocks noGrp="1"/>
          </p:cNvSpPr>
          <p:nvPr>
            <p:ph sz="half" idx="1"/>
          </p:nvPr>
        </p:nvSpPr>
        <p:spPr/>
        <p:txBody>
          <a:bodyPr/>
          <a:lstStyle/>
          <a:p>
            <a:r>
              <a:rPr lang="en-US" dirty="0" smtClean="0"/>
              <a:t>Any test type or Periodic Test can be reprinted.</a:t>
            </a:r>
          </a:p>
          <a:p>
            <a:pPr lvl="1"/>
            <a:r>
              <a:rPr lang="en-US" dirty="0" smtClean="0"/>
              <a:t>90-24</a:t>
            </a:r>
          </a:p>
          <a:p>
            <a:pPr lvl="1"/>
            <a:r>
              <a:rPr lang="en-US" dirty="0" smtClean="0"/>
              <a:t>90B</a:t>
            </a:r>
          </a:p>
          <a:p>
            <a:pPr lvl="1"/>
            <a:r>
              <a:rPr lang="en-US" dirty="0" smtClean="0"/>
              <a:t>PC</a:t>
            </a:r>
          </a:p>
          <a:p>
            <a:pPr lvl="1"/>
            <a:r>
              <a:rPr lang="en-US" dirty="0" smtClean="0"/>
              <a:t>Training</a:t>
            </a:r>
          </a:p>
          <a:p>
            <a:pPr lvl="1"/>
            <a:r>
              <a:rPr lang="en-US" dirty="0" smtClean="0"/>
              <a:t>Periodic Test</a:t>
            </a:r>
            <a:endParaRPr lang="en-US" dirty="0"/>
          </a:p>
        </p:txBody>
      </p:sp>
      <p:sp>
        <p:nvSpPr>
          <p:cNvPr id="4" name="Footer Placeholder 3"/>
          <p:cNvSpPr>
            <a:spLocks noGrp="1"/>
          </p:cNvSpPr>
          <p:nvPr>
            <p:ph type="ftr" sz="quarter" idx="10"/>
          </p:nvPr>
        </p:nvSpPr>
        <p:spPr/>
        <p:txBody>
          <a:bodyPr/>
          <a:lstStyle/>
          <a:p>
            <a:pPr>
              <a:defRPr/>
            </a:pPr>
            <a:r>
              <a:rPr lang="en-US" smtClean="0"/>
              <a:t>Version 2.3</a:t>
            </a:r>
            <a:endParaRPr lang="en-US"/>
          </a:p>
        </p:txBody>
      </p:sp>
      <p:pic>
        <p:nvPicPr>
          <p:cNvPr id="7" name="Picture 7" descr="Ready Screen as PD see it"/>
          <p:cNvPicPr>
            <a:picLocks noGrp="1" noChangeAspect="1" noChangeArrowheads="1"/>
          </p:cNvPicPr>
          <p:nvPr>
            <p:ph sz="half" idx="2"/>
          </p:nvPr>
        </p:nvPicPr>
        <p:blipFill>
          <a:blip r:embed="rId2" cstate="print"/>
          <a:srcRect l="18867" t="5975"/>
          <a:stretch>
            <a:fillRect/>
          </a:stretch>
        </p:blipFill>
        <p:spPr>
          <a:xfrm>
            <a:off x="4648200" y="2170152"/>
            <a:ext cx="4038600" cy="3508295"/>
          </a:xfrm>
          <a:noFill/>
        </p:spPr>
      </p:pic>
      <p:sp>
        <p:nvSpPr>
          <p:cNvPr id="8" name="Oval 7"/>
          <p:cNvSpPr/>
          <p:nvPr/>
        </p:nvSpPr>
        <p:spPr bwMode="auto">
          <a:xfrm>
            <a:off x="7315200" y="4572000"/>
            <a:ext cx="1219200" cy="457200"/>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9" name="Slide Number Placeholder 8"/>
          <p:cNvSpPr>
            <a:spLocks noGrp="1"/>
          </p:cNvSpPr>
          <p:nvPr>
            <p:ph type="sldNum" sz="quarter" idx="11"/>
          </p:nvPr>
        </p:nvSpPr>
        <p:spPr/>
        <p:txBody>
          <a:bodyPr/>
          <a:lstStyle/>
          <a:p>
            <a:pPr>
              <a:defRPr/>
            </a:pPr>
            <a:fld id="{2CB68A9B-5283-426E-8185-9F8F3AD834CC}" type="slidenum">
              <a:rPr lang="en-US" smtClean="0"/>
              <a:pPr>
                <a:defRPr/>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Reprint Function</a:t>
            </a:r>
            <a:endParaRPr lang="en-US" dirty="0"/>
          </a:p>
        </p:txBody>
      </p:sp>
      <p:sp>
        <p:nvSpPr>
          <p:cNvPr id="5" name="Footer Placeholder 4"/>
          <p:cNvSpPr>
            <a:spLocks noGrp="1"/>
          </p:cNvSpPr>
          <p:nvPr>
            <p:ph type="ftr" sz="quarter" idx="10"/>
          </p:nvPr>
        </p:nvSpPr>
        <p:spPr/>
        <p:txBody>
          <a:bodyPr/>
          <a:lstStyle/>
          <a:p>
            <a:pPr>
              <a:defRPr/>
            </a:pPr>
            <a:r>
              <a:rPr lang="en-US" smtClean="0"/>
              <a:t>Version 2.3</a:t>
            </a:r>
            <a:endParaRPr lang="en-US"/>
          </a:p>
        </p:txBody>
      </p:sp>
      <p:pic>
        <p:nvPicPr>
          <p:cNvPr id="6" name="Content Placeholder 5"/>
          <p:cNvPicPr>
            <a:picLocks noGrp="1"/>
          </p:cNvPicPr>
          <p:nvPr>
            <p:ph sz="half" idx="1"/>
          </p:nvPr>
        </p:nvPicPr>
        <p:blipFill>
          <a:blip r:embed="rId2" cstate="print"/>
          <a:srcRect l="28205" t="23447" r="45513" b="50301"/>
          <a:stretch>
            <a:fillRect/>
          </a:stretch>
        </p:blipFill>
        <p:spPr bwMode="auto">
          <a:xfrm>
            <a:off x="874349" y="2644042"/>
            <a:ext cx="3204301" cy="2560515"/>
          </a:xfrm>
          <a:prstGeom prst="rect">
            <a:avLst/>
          </a:prstGeom>
          <a:noFill/>
          <a:ln w="9525">
            <a:noFill/>
            <a:miter lim="800000"/>
            <a:headEnd/>
            <a:tailEnd/>
          </a:ln>
        </p:spPr>
      </p:pic>
      <p:pic>
        <p:nvPicPr>
          <p:cNvPr id="7" name="Content Placeholder 6"/>
          <p:cNvPicPr>
            <a:picLocks noGrp="1"/>
          </p:cNvPicPr>
          <p:nvPr>
            <p:ph sz="half" idx="2"/>
          </p:nvPr>
        </p:nvPicPr>
        <p:blipFill>
          <a:blip r:embed="rId3" cstate="print"/>
          <a:srcRect l="28526" t="23647" r="45833" b="50501"/>
          <a:stretch>
            <a:fillRect/>
          </a:stretch>
        </p:blipFill>
        <p:spPr bwMode="auto">
          <a:xfrm>
            <a:off x="5104424" y="2663549"/>
            <a:ext cx="3126151" cy="2521501"/>
          </a:xfrm>
          <a:prstGeom prst="rect">
            <a:avLst/>
          </a:prstGeom>
          <a:noFill/>
          <a:ln w="9525">
            <a:noFill/>
            <a:miter lim="800000"/>
            <a:headEnd/>
            <a:tailEnd/>
          </a:ln>
        </p:spPr>
      </p:pic>
      <p:sp>
        <p:nvSpPr>
          <p:cNvPr id="8" name="Slide Number Placeholder 7"/>
          <p:cNvSpPr>
            <a:spLocks noGrp="1"/>
          </p:cNvSpPr>
          <p:nvPr>
            <p:ph type="sldNum" sz="quarter" idx="11"/>
          </p:nvPr>
        </p:nvSpPr>
        <p:spPr/>
        <p:txBody>
          <a:bodyPr/>
          <a:lstStyle/>
          <a:p>
            <a:pPr>
              <a:defRPr/>
            </a:pPr>
            <a:fld id="{2CB68A9B-5283-426E-8185-9F8F3AD834CC}" type="slidenum">
              <a:rPr lang="en-US" smtClean="0"/>
              <a:pPr>
                <a:defRPr/>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Reprint Function</a:t>
            </a:r>
            <a:endParaRPr lang="en-US" dirty="0"/>
          </a:p>
        </p:txBody>
      </p:sp>
      <p:sp>
        <p:nvSpPr>
          <p:cNvPr id="7" name="Content Placeholder 6"/>
          <p:cNvSpPr>
            <a:spLocks noGrp="1"/>
          </p:cNvSpPr>
          <p:nvPr>
            <p:ph sz="half" idx="1"/>
          </p:nvPr>
        </p:nvSpPr>
        <p:spPr/>
        <p:txBody>
          <a:bodyPr/>
          <a:lstStyle/>
          <a:p>
            <a:r>
              <a:rPr lang="en-US" dirty="0" smtClean="0"/>
              <a:t>Print out options:</a:t>
            </a:r>
          </a:p>
          <a:p>
            <a:pPr lvl="1"/>
            <a:r>
              <a:rPr lang="en-US" dirty="0" smtClean="0"/>
              <a:t>External: large desktop printer.</a:t>
            </a:r>
          </a:p>
          <a:p>
            <a:pPr lvl="1"/>
            <a:r>
              <a:rPr lang="en-US" dirty="0" smtClean="0"/>
              <a:t>Internal: small “ticker tape” in BT.</a:t>
            </a:r>
          </a:p>
          <a:p>
            <a:r>
              <a:rPr lang="en-US" dirty="0" smtClean="0"/>
              <a:t>Be sure to select only the External Printout option.</a:t>
            </a:r>
            <a:endParaRPr lang="en-US" dirty="0"/>
          </a:p>
        </p:txBody>
      </p:sp>
      <p:sp>
        <p:nvSpPr>
          <p:cNvPr id="5" name="Footer Placeholder 4"/>
          <p:cNvSpPr>
            <a:spLocks noGrp="1"/>
          </p:cNvSpPr>
          <p:nvPr>
            <p:ph type="ftr" sz="quarter" idx="10"/>
          </p:nvPr>
        </p:nvSpPr>
        <p:spPr/>
        <p:txBody>
          <a:bodyPr/>
          <a:lstStyle/>
          <a:p>
            <a:pPr>
              <a:defRPr/>
            </a:pPr>
            <a:r>
              <a:rPr lang="en-US" smtClean="0"/>
              <a:t>Version 2.3</a:t>
            </a:r>
            <a:endParaRPr lang="en-US"/>
          </a:p>
        </p:txBody>
      </p:sp>
      <p:pic>
        <p:nvPicPr>
          <p:cNvPr id="9" name="Content Placeholder 8"/>
          <p:cNvPicPr>
            <a:picLocks noGrp="1"/>
          </p:cNvPicPr>
          <p:nvPr>
            <p:ph sz="half" idx="2"/>
          </p:nvPr>
        </p:nvPicPr>
        <p:blipFill>
          <a:blip r:embed="rId2" cstate="print"/>
          <a:srcRect l="28684" t="23848" r="45633" b="50301"/>
          <a:stretch>
            <a:fillRect/>
          </a:stretch>
        </p:blipFill>
        <p:spPr bwMode="auto">
          <a:xfrm>
            <a:off x="5101864" y="2663598"/>
            <a:ext cx="3131271" cy="2521403"/>
          </a:xfrm>
          <a:prstGeom prst="rect">
            <a:avLst/>
          </a:prstGeom>
          <a:noFill/>
          <a:ln w="9525">
            <a:noFill/>
            <a:miter lim="800000"/>
            <a:headEnd/>
            <a:tailEnd/>
          </a:ln>
        </p:spPr>
      </p:pic>
      <p:sp>
        <p:nvSpPr>
          <p:cNvPr id="10" name="Oval 9"/>
          <p:cNvSpPr/>
          <p:nvPr/>
        </p:nvSpPr>
        <p:spPr bwMode="auto">
          <a:xfrm>
            <a:off x="5029200" y="4038600"/>
            <a:ext cx="1295400" cy="533400"/>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 name="Slide Number Placeholder 7"/>
          <p:cNvSpPr>
            <a:spLocks noGrp="1"/>
          </p:cNvSpPr>
          <p:nvPr>
            <p:ph type="sldNum" sz="quarter" idx="11"/>
          </p:nvPr>
        </p:nvSpPr>
        <p:spPr/>
        <p:txBody>
          <a:bodyPr/>
          <a:lstStyle/>
          <a:p>
            <a:pPr>
              <a:defRPr/>
            </a:pPr>
            <a:fld id="{2CB68A9B-5283-426E-8185-9F8F3AD834CC}" type="slidenum">
              <a:rPr lang="en-US" smtClean="0"/>
              <a:pPr>
                <a:defRPr/>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dirty="0" smtClean="0"/>
              <a:t>Troubleshooting</a:t>
            </a:r>
          </a:p>
        </p:txBody>
      </p:sp>
      <p:sp>
        <p:nvSpPr>
          <p:cNvPr id="19460" name="Rectangle 6"/>
          <p:cNvSpPr>
            <a:spLocks noGrp="1" noChangeArrowheads="1"/>
          </p:cNvSpPr>
          <p:nvPr>
            <p:ph type="body" sz="half" idx="2"/>
          </p:nvPr>
        </p:nvSpPr>
        <p:spPr>
          <a:xfrm>
            <a:off x="228600" y="1676400"/>
            <a:ext cx="8001000" cy="914400"/>
          </a:xfrm>
        </p:spPr>
        <p:txBody>
          <a:bodyPr/>
          <a:lstStyle/>
          <a:p>
            <a:pPr eaLnBrk="1" hangingPunct="1">
              <a:lnSpc>
                <a:spcPct val="80000"/>
              </a:lnSpc>
            </a:pPr>
            <a:r>
              <a:rPr lang="en-US" sz="2000" dirty="0" smtClean="0"/>
              <a:t>If your BT has a </a:t>
            </a:r>
            <a:r>
              <a:rPr lang="en-US" sz="2000" dirty="0" smtClean="0">
                <a:solidFill>
                  <a:srgbClr val="FF0000"/>
                </a:solidFill>
              </a:rPr>
              <a:t>Red X</a:t>
            </a:r>
            <a:r>
              <a:rPr lang="en-US" sz="2000" dirty="0" smtClean="0"/>
              <a:t> at the bottom right corner of main screen:</a:t>
            </a:r>
          </a:p>
          <a:p>
            <a:pPr lvl="1" eaLnBrk="1" hangingPunct="1">
              <a:lnSpc>
                <a:spcPct val="80000"/>
              </a:lnSpc>
            </a:pPr>
            <a:r>
              <a:rPr lang="en-US" sz="1800" dirty="0" smtClean="0"/>
              <a:t>Restart</a:t>
            </a:r>
          </a:p>
          <a:p>
            <a:pPr eaLnBrk="1" hangingPunct="1">
              <a:lnSpc>
                <a:spcPct val="80000"/>
              </a:lnSpc>
            </a:pPr>
            <a:endParaRPr lang="en-US" sz="2000" dirty="0" smtClean="0"/>
          </a:p>
        </p:txBody>
      </p:sp>
      <p:sp>
        <p:nvSpPr>
          <p:cNvPr id="19461" name="Rectangle 7"/>
          <p:cNvSpPr>
            <a:spLocks noChangeArrowheads="1"/>
          </p:cNvSpPr>
          <p:nvPr/>
        </p:nvSpPr>
        <p:spPr bwMode="auto">
          <a:xfrm>
            <a:off x="4191000" y="2743200"/>
            <a:ext cx="4038600" cy="3276600"/>
          </a:xfrm>
          <a:prstGeom prst="rect">
            <a:avLst/>
          </a:prstGeom>
          <a:noFill/>
          <a:ln w="9525">
            <a:noFill/>
            <a:miter lim="800000"/>
            <a:headEnd/>
            <a:tailEnd/>
          </a:ln>
        </p:spPr>
        <p:txBody>
          <a:bodyPr/>
          <a:lstStyle/>
          <a:p>
            <a:pPr marL="342900" indent="-342900" eaLnBrk="1" hangingPunct="1">
              <a:lnSpc>
                <a:spcPct val="90000"/>
              </a:lnSpc>
              <a:spcBef>
                <a:spcPct val="20000"/>
              </a:spcBef>
              <a:buClr>
                <a:schemeClr val="bg2"/>
              </a:buClr>
              <a:buSzPct val="75000"/>
              <a:buFont typeface="Wingdings" pitchFamily="2" charset="2"/>
              <a:buChar char="n"/>
            </a:pPr>
            <a:r>
              <a:rPr lang="en-US" sz="2000" dirty="0"/>
              <a:t>If </a:t>
            </a:r>
            <a:r>
              <a:rPr lang="en-US" sz="2000" dirty="0">
                <a:solidFill>
                  <a:srgbClr val="FF0000"/>
                </a:solidFill>
              </a:rPr>
              <a:t>Red X</a:t>
            </a:r>
            <a:r>
              <a:rPr lang="en-US" sz="2000" dirty="0"/>
              <a:t> returns</a:t>
            </a:r>
          </a:p>
          <a:p>
            <a:pPr marL="742950" lvl="1" indent="-285750" eaLnBrk="1" hangingPunct="1">
              <a:lnSpc>
                <a:spcPct val="90000"/>
              </a:lnSpc>
              <a:spcBef>
                <a:spcPct val="20000"/>
              </a:spcBef>
              <a:buClr>
                <a:schemeClr val="accent2"/>
              </a:buClr>
              <a:buSzPct val="80000"/>
              <a:buFont typeface="Wingdings" pitchFamily="2" charset="2"/>
              <a:buChar char="¨"/>
            </a:pPr>
            <a:r>
              <a:rPr lang="en-US" dirty="0"/>
              <a:t>Check Ethernet Cable</a:t>
            </a:r>
          </a:p>
          <a:p>
            <a:pPr marL="1143000" lvl="2" indent="-228600" eaLnBrk="1" hangingPunct="1">
              <a:lnSpc>
                <a:spcPct val="90000"/>
              </a:lnSpc>
              <a:spcBef>
                <a:spcPct val="20000"/>
              </a:spcBef>
              <a:buClr>
                <a:schemeClr val="bg2"/>
              </a:buClr>
              <a:buSzPct val="65000"/>
              <a:buFont typeface="Wingdings" pitchFamily="2" charset="2"/>
              <a:buChar char="n"/>
            </a:pPr>
            <a:r>
              <a:rPr lang="en-US" sz="1600" dirty="0"/>
              <a:t>Is it plugged into BT properly?</a:t>
            </a:r>
          </a:p>
          <a:p>
            <a:pPr marL="1143000" lvl="2" indent="-228600" eaLnBrk="1" hangingPunct="1">
              <a:lnSpc>
                <a:spcPct val="90000"/>
              </a:lnSpc>
              <a:spcBef>
                <a:spcPct val="20000"/>
              </a:spcBef>
              <a:buClr>
                <a:schemeClr val="bg2"/>
              </a:buClr>
              <a:buSzPct val="65000"/>
              <a:buFont typeface="Wingdings" pitchFamily="2" charset="2"/>
              <a:buChar char="n"/>
            </a:pPr>
            <a:r>
              <a:rPr lang="en-US" sz="1600" dirty="0" smtClean="0"/>
              <a:t>Is </a:t>
            </a:r>
            <a:r>
              <a:rPr lang="en-US" sz="1600" dirty="0"/>
              <a:t>it plugged into the correct port in the wall</a:t>
            </a:r>
            <a:r>
              <a:rPr lang="en-US" sz="1600" dirty="0" smtClean="0"/>
              <a:t>?</a:t>
            </a:r>
          </a:p>
          <a:p>
            <a:pPr marL="1143000" lvl="2" indent="-228600" eaLnBrk="1" hangingPunct="1">
              <a:lnSpc>
                <a:spcPct val="90000"/>
              </a:lnSpc>
              <a:spcBef>
                <a:spcPct val="20000"/>
              </a:spcBef>
              <a:buClr>
                <a:schemeClr val="bg2"/>
              </a:buClr>
              <a:buSzPct val="65000"/>
              <a:buFont typeface="Wingdings" pitchFamily="2" charset="2"/>
              <a:buChar char="n"/>
            </a:pPr>
            <a:r>
              <a:rPr lang="en-US" sz="1600" dirty="0" smtClean="0"/>
              <a:t>Is there a </a:t>
            </a:r>
            <a:r>
              <a:rPr lang="en-US" sz="1600" dirty="0" smtClean="0">
                <a:solidFill>
                  <a:srgbClr val="008000"/>
                </a:solidFill>
              </a:rPr>
              <a:t>green light </a:t>
            </a:r>
            <a:r>
              <a:rPr lang="en-US" sz="1600" dirty="0" smtClean="0"/>
              <a:t>next to where the Ethernet cable plugs into the BT?</a:t>
            </a:r>
            <a:endParaRPr lang="en-US" sz="1600" dirty="0"/>
          </a:p>
          <a:p>
            <a:pPr marL="1143000" lvl="2" indent="-228600" eaLnBrk="1" hangingPunct="1">
              <a:lnSpc>
                <a:spcPct val="90000"/>
              </a:lnSpc>
              <a:spcBef>
                <a:spcPct val="20000"/>
              </a:spcBef>
              <a:buClr>
                <a:schemeClr val="bg2"/>
              </a:buClr>
              <a:buSzPct val="65000"/>
              <a:buFont typeface="Wingdings" pitchFamily="2" charset="2"/>
              <a:buChar char="n"/>
            </a:pPr>
            <a:r>
              <a:rPr lang="en-US" sz="1600" dirty="0"/>
              <a:t>Was IP changed by IT department of </a:t>
            </a:r>
            <a:r>
              <a:rPr lang="en-US" sz="1600" dirty="0" smtClean="0"/>
              <a:t>Agency/Department?</a:t>
            </a:r>
          </a:p>
          <a:p>
            <a:pPr marL="1143000" lvl="2" indent="-228600" eaLnBrk="1" hangingPunct="1">
              <a:lnSpc>
                <a:spcPct val="90000"/>
              </a:lnSpc>
              <a:spcBef>
                <a:spcPct val="20000"/>
              </a:spcBef>
              <a:buClr>
                <a:schemeClr val="bg2"/>
              </a:buClr>
              <a:buSzPct val="65000"/>
              <a:buFont typeface="Wingdings" pitchFamily="2" charset="2"/>
              <a:buChar char="n"/>
            </a:pPr>
            <a:r>
              <a:rPr lang="en-US" sz="1600" dirty="0" smtClean="0"/>
              <a:t>Has there been any network maintenance lately?</a:t>
            </a:r>
            <a:endParaRPr lang="en-US" sz="1600" dirty="0"/>
          </a:p>
        </p:txBody>
      </p:sp>
      <p:sp>
        <p:nvSpPr>
          <p:cNvPr id="19464" name="Footer Placeholder 9"/>
          <p:cNvSpPr>
            <a:spLocks noGrp="1"/>
          </p:cNvSpPr>
          <p:nvPr>
            <p:ph type="ftr" sz="quarter" idx="10"/>
          </p:nvPr>
        </p:nvSpPr>
        <p:spPr>
          <a:noFill/>
        </p:spPr>
        <p:txBody>
          <a:bodyPr/>
          <a:lstStyle/>
          <a:p>
            <a:r>
              <a:rPr lang="en-US" smtClean="0"/>
              <a:t>Version 2.3</a:t>
            </a:r>
            <a:endParaRPr lang="en-US"/>
          </a:p>
        </p:txBody>
      </p:sp>
      <p:pic>
        <p:nvPicPr>
          <p:cNvPr id="10" name="Picture 8" descr="Green Light Ethernet"/>
          <p:cNvPicPr>
            <a:picLocks noGrp="1" noChangeAspect="1" noChangeArrowheads="1"/>
          </p:cNvPicPr>
          <p:nvPr>
            <p:ph sz="half" idx="1"/>
          </p:nvPr>
        </p:nvPicPr>
        <p:blipFill>
          <a:blip r:embed="rId2" cstate="print"/>
          <a:srcRect l="19342" t="17204" r="29080" b="31183"/>
          <a:stretch>
            <a:fillRect/>
          </a:stretch>
        </p:blipFill>
        <p:spPr bwMode="auto">
          <a:xfrm>
            <a:off x="457200" y="2743200"/>
            <a:ext cx="3633730" cy="2723783"/>
          </a:xfrm>
          <a:prstGeom prst="rect">
            <a:avLst/>
          </a:prstGeom>
          <a:noFill/>
          <a:ln w="9525">
            <a:noFill/>
            <a:miter lim="800000"/>
            <a:headEnd/>
            <a:tailEnd/>
          </a:ln>
        </p:spPr>
      </p:pic>
      <p:sp>
        <p:nvSpPr>
          <p:cNvPr id="7" name="Slide Number Placeholder 6"/>
          <p:cNvSpPr>
            <a:spLocks noGrp="1"/>
          </p:cNvSpPr>
          <p:nvPr>
            <p:ph type="sldNum" sz="quarter" idx="11"/>
          </p:nvPr>
        </p:nvSpPr>
        <p:spPr/>
        <p:txBody>
          <a:bodyPr/>
          <a:lstStyle/>
          <a:p>
            <a:pPr>
              <a:defRPr/>
            </a:pPr>
            <a:fld id="{2CB68A9B-5283-426E-8185-9F8F3AD834CC}" type="slidenum">
              <a:rPr lang="en-US" smtClean="0"/>
              <a:pPr>
                <a:defRPr/>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p:txBody>
          <a:bodyPr/>
          <a:lstStyle/>
          <a:p>
            <a:pPr eaLnBrk="1" hangingPunct="1"/>
            <a:r>
              <a:rPr lang="en-US" sz="4000" dirty="0" smtClean="0"/>
              <a:t>       </a:t>
            </a:r>
            <a:r>
              <a:rPr lang="en-US" sz="4000" dirty="0" smtClean="0">
                <a:solidFill>
                  <a:srgbClr val="FF0000"/>
                </a:solidFill>
              </a:rPr>
              <a:t>Red X</a:t>
            </a:r>
            <a:r>
              <a:rPr lang="en-US" sz="4000" dirty="0" smtClean="0"/>
              <a:t>                 No Red X</a:t>
            </a:r>
          </a:p>
        </p:txBody>
      </p:sp>
      <p:pic>
        <p:nvPicPr>
          <p:cNvPr id="20483" name="Picture 7" descr="Ready Screen as PD see it"/>
          <p:cNvPicPr>
            <a:picLocks noGrp="1" noChangeAspect="1" noChangeArrowheads="1"/>
          </p:cNvPicPr>
          <p:nvPr>
            <p:ph sz="half" idx="2"/>
          </p:nvPr>
        </p:nvPicPr>
        <p:blipFill>
          <a:blip r:embed="rId2" cstate="print"/>
          <a:srcRect l="18867" t="5975"/>
          <a:stretch>
            <a:fillRect/>
          </a:stretch>
        </p:blipFill>
        <p:spPr>
          <a:xfrm>
            <a:off x="4648200" y="2060575"/>
            <a:ext cx="4038600" cy="3509963"/>
          </a:xfrm>
          <a:noFill/>
        </p:spPr>
      </p:pic>
      <p:pic>
        <p:nvPicPr>
          <p:cNvPr id="20484" name="Picture 8" descr="Red X"/>
          <p:cNvPicPr>
            <a:picLocks noGrp="1" noChangeAspect="1" noChangeArrowheads="1"/>
          </p:cNvPicPr>
          <p:nvPr>
            <p:ph sz="half" idx="1"/>
          </p:nvPr>
        </p:nvPicPr>
        <p:blipFill>
          <a:blip r:embed="rId3" cstate="print"/>
          <a:srcRect t="6779" r="-847" b="20338"/>
          <a:stretch>
            <a:fillRect/>
          </a:stretch>
        </p:blipFill>
        <p:spPr>
          <a:xfrm>
            <a:off x="1019175" y="2286000"/>
            <a:ext cx="3400425" cy="3276600"/>
          </a:xfrm>
          <a:noFill/>
        </p:spPr>
      </p:pic>
      <p:sp>
        <p:nvSpPr>
          <p:cNvPr id="20485" name="AutoShape 9"/>
          <p:cNvSpPr>
            <a:spLocks noChangeArrowheads="1"/>
          </p:cNvSpPr>
          <p:nvPr/>
        </p:nvSpPr>
        <p:spPr bwMode="auto">
          <a:xfrm>
            <a:off x="3962400" y="5105400"/>
            <a:ext cx="457200" cy="990600"/>
          </a:xfrm>
          <a:prstGeom prst="upArrow">
            <a:avLst>
              <a:gd name="adj1" fmla="val 50000"/>
              <a:gd name="adj2" fmla="val 54167"/>
            </a:avLst>
          </a:prstGeom>
          <a:solidFill>
            <a:srgbClr val="FF0000"/>
          </a:solidFill>
          <a:ln w="9525">
            <a:solidFill>
              <a:schemeClr val="tx1"/>
            </a:solidFill>
            <a:miter lim="800000"/>
            <a:headEnd/>
            <a:tailEnd/>
          </a:ln>
        </p:spPr>
        <p:txBody>
          <a:bodyPr wrap="none" anchor="ctr"/>
          <a:lstStyle/>
          <a:p>
            <a:endParaRPr lang="en-US"/>
          </a:p>
        </p:txBody>
      </p:sp>
      <p:sp>
        <p:nvSpPr>
          <p:cNvPr id="20486" name="Footer Placeholder 7"/>
          <p:cNvSpPr>
            <a:spLocks noGrp="1"/>
          </p:cNvSpPr>
          <p:nvPr>
            <p:ph type="ftr" sz="quarter" idx="10"/>
          </p:nvPr>
        </p:nvSpPr>
        <p:spPr>
          <a:noFill/>
        </p:spPr>
        <p:txBody>
          <a:bodyPr/>
          <a:lstStyle/>
          <a:p>
            <a:r>
              <a:rPr lang="en-US" smtClean="0"/>
              <a:t>Version 2.3</a:t>
            </a:r>
            <a:endParaRPr lang="en-US"/>
          </a:p>
        </p:txBody>
      </p:sp>
      <p:sp>
        <p:nvSpPr>
          <p:cNvPr id="7" name="Slide Number Placeholder 6"/>
          <p:cNvSpPr>
            <a:spLocks noGrp="1"/>
          </p:cNvSpPr>
          <p:nvPr>
            <p:ph type="sldNum" sz="quarter" idx="11"/>
          </p:nvPr>
        </p:nvSpPr>
        <p:spPr/>
        <p:txBody>
          <a:bodyPr/>
          <a:lstStyle/>
          <a:p>
            <a:pPr>
              <a:defRPr/>
            </a:pPr>
            <a:fld id="{2CB68A9B-5283-426E-8185-9F8F3AD834CC}" type="slidenum">
              <a:rPr lang="en-US" smtClean="0"/>
              <a:pPr>
                <a:defRPr/>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2400" dirty="0" smtClean="0"/>
              <a:t>Troubleshooting</a:t>
            </a:r>
            <a:endParaRPr lang="en-US" sz="2400" dirty="0"/>
          </a:p>
        </p:txBody>
      </p:sp>
      <p:pic>
        <p:nvPicPr>
          <p:cNvPr id="9" name="Content Placeholder 8" descr="Blank Bats Data Not Transmitted.jpg"/>
          <p:cNvPicPr>
            <a:picLocks noGrp="1" noChangeAspect="1"/>
          </p:cNvPicPr>
          <p:nvPr>
            <p:ph idx="1"/>
          </p:nvPr>
        </p:nvPicPr>
        <p:blipFill>
          <a:blip r:embed="rId2" cstate="print"/>
          <a:stretch>
            <a:fillRect/>
          </a:stretch>
        </p:blipFill>
        <p:spPr>
          <a:xfrm>
            <a:off x="3867721" y="273050"/>
            <a:ext cx="4526407" cy="5853113"/>
          </a:xfrm>
        </p:spPr>
      </p:pic>
      <p:sp>
        <p:nvSpPr>
          <p:cNvPr id="8" name="Text Placeholder 7"/>
          <p:cNvSpPr>
            <a:spLocks noGrp="1"/>
          </p:cNvSpPr>
          <p:nvPr>
            <p:ph type="body" sz="half" idx="2"/>
          </p:nvPr>
        </p:nvSpPr>
        <p:spPr>
          <a:xfrm>
            <a:off x="457200" y="1435100"/>
            <a:ext cx="3429000" cy="4691063"/>
          </a:xfrm>
        </p:spPr>
        <p:txBody>
          <a:bodyPr/>
          <a:lstStyle/>
          <a:p>
            <a:pPr>
              <a:buFont typeface="Wingdings" pitchFamily="2" charset="2"/>
              <a:buChar char="§"/>
            </a:pPr>
            <a:r>
              <a:rPr lang="en-US" sz="1800" dirty="0" smtClean="0"/>
              <a:t>BATS Data Not Transmitted.</a:t>
            </a:r>
          </a:p>
          <a:p>
            <a:pPr lvl="1">
              <a:buFont typeface="Wingdings" pitchFamily="2" charset="2"/>
              <a:buChar char="§"/>
            </a:pPr>
            <a:r>
              <a:rPr lang="en-US" sz="1800" dirty="0" smtClean="0"/>
              <a:t>Data was not transmitted to the database or the RMV.</a:t>
            </a:r>
          </a:p>
          <a:p>
            <a:pPr>
              <a:buFont typeface="Wingdings" pitchFamily="2" charset="2"/>
              <a:buChar char="§"/>
            </a:pPr>
            <a:r>
              <a:rPr lang="en-US" sz="1800" dirty="0" smtClean="0"/>
              <a:t>Often the result of a loss in network connection.</a:t>
            </a:r>
          </a:p>
          <a:p>
            <a:pPr lvl="1">
              <a:buFont typeface="Wingdings" pitchFamily="2" charset="2"/>
              <a:buChar char="§"/>
            </a:pPr>
            <a:r>
              <a:rPr lang="en-US" sz="1800" dirty="0" smtClean="0">
                <a:solidFill>
                  <a:srgbClr val="FF0000"/>
                </a:solidFill>
              </a:rPr>
              <a:t>Red X</a:t>
            </a:r>
          </a:p>
          <a:p>
            <a:pPr>
              <a:buFont typeface="Wingdings" pitchFamily="2" charset="2"/>
              <a:buChar char="§"/>
            </a:pPr>
            <a:r>
              <a:rPr lang="en-US" sz="1800" dirty="0" smtClean="0"/>
              <a:t>Fax to OAT with Associated Documents.</a:t>
            </a:r>
          </a:p>
          <a:p>
            <a:pPr lvl="1">
              <a:buFont typeface="Wingdings" pitchFamily="2" charset="2"/>
              <a:buChar char="§"/>
            </a:pPr>
            <a:r>
              <a:rPr lang="en-US" sz="1800" dirty="0" smtClean="0"/>
              <a:t>BATS-Completion Record</a:t>
            </a:r>
          </a:p>
          <a:p>
            <a:pPr lvl="1">
              <a:buFont typeface="Wingdings" pitchFamily="2" charset="2"/>
              <a:buChar char="§"/>
            </a:pPr>
            <a:r>
              <a:rPr lang="en-US" sz="1800" dirty="0" smtClean="0"/>
              <a:t>Breath Test Report Form</a:t>
            </a:r>
          </a:p>
          <a:p>
            <a:pPr lvl="1">
              <a:buFont typeface="Wingdings" pitchFamily="2" charset="2"/>
              <a:buChar char="§"/>
            </a:pPr>
            <a:r>
              <a:rPr lang="en-US" sz="1800" dirty="0" smtClean="0"/>
              <a:t>Notice of Suspension</a:t>
            </a:r>
          </a:p>
          <a:p>
            <a:pPr>
              <a:buFont typeface="Wingdings" pitchFamily="2" charset="2"/>
              <a:buChar char="§"/>
            </a:pPr>
            <a:r>
              <a:rPr lang="en-US" sz="1800" dirty="0" smtClean="0"/>
              <a:t>OAT will forward to RMV.</a:t>
            </a:r>
          </a:p>
          <a:p>
            <a:pPr>
              <a:buFont typeface="Wingdings" pitchFamily="2" charset="2"/>
              <a:buChar char="§"/>
            </a:pPr>
            <a:r>
              <a:rPr lang="en-US" sz="1800" dirty="0" smtClean="0"/>
              <a:t>PLEASE NOTE:	The OAT fax number has changed</a:t>
            </a:r>
          </a:p>
          <a:p>
            <a:pPr lvl="1">
              <a:buFont typeface="Wingdings" pitchFamily="2" charset="2"/>
              <a:buChar char="§"/>
            </a:pPr>
            <a:r>
              <a:rPr lang="en-US" sz="1600" dirty="0" smtClean="0"/>
              <a:t>(857) 377 - 3035</a:t>
            </a:r>
            <a:endParaRPr lang="en-US" sz="1600" dirty="0"/>
          </a:p>
        </p:txBody>
      </p:sp>
      <p:sp>
        <p:nvSpPr>
          <p:cNvPr id="4" name="Footer Placeholder 3"/>
          <p:cNvSpPr>
            <a:spLocks noGrp="1"/>
          </p:cNvSpPr>
          <p:nvPr>
            <p:ph type="ftr" sz="quarter" idx="10"/>
          </p:nvPr>
        </p:nvSpPr>
        <p:spPr/>
        <p:txBody>
          <a:bodyPr/>
          <a:lstStyle/>
          <a:p>
            <a:pPr>
              <a:defRPr/>
            </a:pPr>
            <a:r>
              <a:rPr lang="en-US" smtClean="0"/>
              <a:t>Version 2.3</a:t>
            </a:r>
            <a:endParaRPr lang="en-US"/>
          </a:p>
        </p:txBody>
      </p:sp>
      <p:sp>
        <p:nvSpPr>
          <p:cNvPr id="6" name="Slide Number Placeholder 5"/>
          <p:cNvSpPr>
            <a:spLocks noGrp="1"/>
          </p:cNvSpPr>
          <p:nvPr>
            <p:ph type="sldNum" sz="quarter" idx="11"/>
          </p:nvPr>
        </p:nvSpPr>
        <p:spPr/>
        <p:txBody>
          <a:bodyPr/>
          <a:lstStyle/>
          <a:p>
            <a:pPr>
              <a:defRPr/>
            </a:pPr>
            <a:fld id="{A3D0AC34-600B-4351-AB24-E5F42CAD7357}" type="slidenum">
              <a:rPr lang="en-US" smtClean="0"/>
              <a:pPr>
                <a:defRPr/>
              </a:pPr>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dirty="0" smtClean="0"/>
              <a:t>Troubleshooting</a:t>
            </a:r>
          </a:p>
        </p:txBody>
      </p:sp>
      <p:sp>
        <p:nvSpPr>
          <p:cNvPr id="19460" name="Rectangle 6"/>
          <p:cNvSpPr>
            <a:spLocks noGrp="1" noChangeArrowheads="1"/>
          </p:cNvSpPr>
          <p:nvPr>
            <p:ph idx="1"/>
          </p:nvPr>
        </p:nvSpPr>
        <p:spPr/>
        <p:txBody>
          <a:bodyPr/>
          <a:lstStyle/>
          <a:p>
            <a:pPr eaLnBrk="1" hangingPunct="1">
              <a:lnSpc>
                <a:spcPct val="80000"/>
              </a:lnSpc>
            </a:pPr>
            <a:r>
              <a:rPr lang="en-US" sz="2400" dirty="0" smtClean="0"/>
              <a:t>If your BT delivers a message code: </a:t>
            </a:r>
          </a:p>
          <a:p>
            <a:pPr lvl="1" eaLnBrk="1" hangingPunct="1">
              <a:lnSpc>
                <a:spcPct val="80000"/>
              </a:lnSpc>
            </a:pPr>
            <a:r>
              <a:rPr lang="en-US" sz="2400" dirty="0" smtClean="0"/>
              <a:t>Restart the BT.</a:t>
            </a:r>
          </a:p>
          <a:p>
            <a:pPr eaLnBrk="1" hangingPunct="1">
              <a:lnSpc>
                <a:spcPct val="80000"/>
              </a:lnSpc>
            </a:pPr>
            <a:r>
              <a:rPr lang="en-US" sz="2400" dirty="0" smtClean="0"/>
              <a:t>Save any internal printouts with message codes.</a:t>
            </a:r>
          </a:p>
          <a:p>
            <a:pPr eaLnBrk="1" hangingPunct="1">
              <a:lnSpc>
                <a:spcPct val="80000"/>
              </a:lnSpc>
            </a:pPr>
            <a:r>
              <a:rPr lang="en-US" sz="2400" dirty="0" smtClean="0"/>
              <a:t>If restarting the BT does not resolve the issue:</a:t>
            </a:r>
          </a:p>
          <a:p>
            <a:pPr lvl="1" eaLnBrk="1" hangingPunct="1">
              <a:lnSpc>
                <a:spcPct val="80000"/>
              </a:lnSpc>
            </a:pPr>
            <a:r>
              <a:rPr lang="en-US" sz="2400" dirty="0" smtClean="0"/>
              <a:t>Contact OAT.</a:t>
            </a:r>
          </a:p>
          <a:p>
            <a:pPr lvl="1" eaLnBrk="1" hangingPunct="1">
              <a:lnSpc>
                <a:spcPct val="80000"/>
              </a:lnSpc>
            </a:pPr>
            <a:endParaRPr lang="en-US" sz="2400" dirty="0" smtClean="0"/>
          </a:p>
          <a:p>
            <a:pPr eaLnBrk="1" hangingPunct="1">
              <a:lnSpc>
                <a:spcPct val="80000"/>
              </a:lnSpc>
            </a:pPr>
            <a:r>
              <a:rPr lang="en-US" sz="2400" dirty="0" smtClean="0"/>
              <a:t>When in doubt … Restart!</a:t>
            </a:r>
          </a:p>
          <a:p>
            <a:pPr eaLnBrk="1" hangingPunct="1">
              <a:lnSpc>
                <a:spcPct val="80000"/>
              </a:lnSpc>
            </a:pPr>
            <a:endParaRPr lang="en-US" sz="2000" dirty="0" smtClean="0"/>
          </a:p>
        </p:txBody>
      </p:sp>
      <p:sp>
        <p:nvSpPr>
          <p:cNvPr id="19464" name="Footer Placeholder 9"/>
          <p:cNvSpPr>
            <a:spLocks noGrp="1"/>
          </p:cNvSpPr>
          <p:nvPr>
            <p:ph type="ftr" sz="quarter" idx="10"/>
          </p:nvPr>
        </p:nvSpPr>
        <p:spPr>
          <a:noFill/>
        </p:spPr>
        <p:txBody>
          <a:bodyPr/>
          <a:lstStyle/>
          <a:p>
            <a:r>
              <a:rPr lang="en-US" smtClean="0"/>
              <a:t>Version 2.3</a:t>
            </a:r>
            <a:endParaRPr lang="en-US"/>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Repairs</a:t>
            </a:r>
            <a:endParaRPr lang="en-US" dirty="0"/>
          </a:p>
        </p:txBody>
      </p:sp>
      <p:sp>
        <p:nvSpPr>
          <p:cNvPr id="3" name="Content Placeholder 2"/>
          <p:cNvSpPr>
            <a:spLocks noGrp="1"/>
          </p:cNvSpPr>
          <p:nvPr>
            <p:ph idx="1"/>
          </p:nvPr>
        </p:nvSpPr>
        <p:spPr/>
        <p:txBody>
          <a:bodyPr/>
          <a:lstStyle/>
          <a:p>
            <a:r>
              <a:rPr lang="en-US" sz="2000" dirty="0" smtClean="0"/>
              <a:t>Most repairs are conducted by </a:t>
            </a:r>
            <a:r>
              <a:rPr lang="en-US" sz="2000" dirty="0" err="1" smtClean="0"/>
              <a:t>Draeger</a:t>
            </a:r>
            <a:r>
              <a:rPr lang="en-US" sz="2000" dirty="0" smtClean="0"/>
              <a:t> in Erving, Texas.</a:t>
            </a:r>
          </a:p>
          <a:p>
            <a:r>
              <a:rPr lang="en-US" sz="2000" dirty="0" smtClean="0"/>
              <a:t>Bring your department’s instrument to OAT.</a:t>
            </a:r>
          </a:p>
          <a:p>
            <a:pPr lvl="1"/>
            <a:r>
              <a:rPr lang="en-US" sz="2000" dirty="0" smtClean="0"/>
              <a:t>All components are documented.</a:t>
            </a:r>
          </a:p>
          <a:p>
            <a:r>
              <a:rPr lang="en-US" sz="2000" dirty="0" smtClean="0"/>
              <a:t>You may receive a loaner instrument.</a:t>
            </a:r>
          </a:p>
          <a:p>
            <a:pPr lvl="1"/>
            <a:r>
              <a:rPr lang="en-US" sz="2000" dirty="0" smtClean="0"/>
              <a:t>The OIC </a:t>
            </a:r>
            <a:r>
              <a:rPr lang="en-US" sz="2000" u="sng" dirty="0" smtClean="0"/>
              <a:t>MUST</a:t>
            </a:r>
            <a:r>
              <a:rPr lang="en-US" sz="2000" dirty="0" smtClean="0"/>
              <a:t> install both cylinders.</a:t>
            </a:r>
          </a:p>
          <a:p>
            <a:r>
              <a:rPr lang="en-US" sz="2000" dirty="0" smtClean="0"/>
              <a:t>You will be contacted once your department’s instrument is ready for pick up.</a:t>
            </a:r>
          </a:p>
          <a:p>
            <a:r>
              <a:rPr lang="en-US" sz="2000" dirty="0" smtClean="0"/>
              <a:t>A Loaner instrument </a:t>
            </a:r>
            <a:r>
              <a:rPr lang="en-US" sz="2000" u="sng" dirty="0" smtClean="0"/>
              <a:t>MUST</a:t>
            </a:r>
            <a:r>
              <a:rPr lang="en-US" sz="2000" dirty="0" smtClean="0"/>
              <a:t> be returned with all components.</a:t>
            </a:r>
          </a:p>
          <a:p>
            <a:pPr lvl="1"/>
            <a:r>
              <a:rPr lang="en-US" sz="2000" dirty="0" smtClean="0"/>
              <a:t>All cords and covers.</a:t>
            </a:r>
          </a:p>
          <a:p>
            <a:r>
              <a:rPr lang="en-US" sz="2000" dirty="0" smtClean="0"/>
              <a:t>Your department’s instrument may not be returned if all components of a Loaner instrument are not present.</a:t>
            </a:r>
          </a:p>
          <a:p>
            <a:pPr lvl="1"/>
            <a:endParaRPr lang="en-US" dirty="0" smtClean="0"/>
          </a:p>
          <a:p>
            <a:pPr lvl="1"/>
            <a:endParaRPr lang="en-US" dirty="0"/>
          </a:p>
        </p:txBody>
      </p:sp>
      <p:sp>
        <p:nvSpPr>
          <p:cNvPr id="4" name="Footer Placeholder 3"/>
          <p:cNvSpPr>
            <a:spLocks noGrp="1"/>
          </p:cNvSpPr>
          <p:nvPr>
            <p:ph type="ftr" sz="quarter" idx="10"/>
          </p:nvPr>
        </p:nvSpPr>
        <p:spPr/>
        <p:txBody>
          <a:bodyPr/>
          <a:lstStyle/>
          <a:p>
            <a:pPr>
              <a:defRPr/>
            </a:pPr>
            <a:r>
              <a:rPr lang="en-US" smtClean="0"/>
              <a:t>Version 2.3</a:t>
            </a:r>
            <a:endParaRPr lang="en-US"/>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2400" dirty="0" smtClean="0"/>
              <a:t>BATS Data Correction Form</a:t>
            </a:r>
            <a:endParaRPr lang="en-US" sz="2400" dirty="0"/>
          </a:p>
        </p:txBody>
      </p:sp>
      <p:pic>
        <p:nvPicPr>
          <p:cNvPr id="8" name="Content Placeholder 7" descr="BATS Correction Form Jan 2014 - present.jpg"/>
          <p:cNvPicPr>
            <a:picLocks noGrp="1" noChangeAspect="1"/>
          </p:cNvPicPr>
          <p:nvPr>
            <p:ph idx="1"/>
          </p:nvPr>
        </p:nvPicPr>
        <p:blipFill>
          <a:blip r:embed="rId2" cstate="print"/>
          <a:stretch>
            <a:fillRect/>
          </a:stretch>
        </p:blipFill>
        <p:spPr>
          <a:xfrm>
            <a:off x="4495799" y="506460"/>
            <a:ext cx="3411963" cy="5619703"/>
          </a:xfrm>
          <a:ln w="12700">
            <a:solidFill>
              <a:schemeClr val="tx1"/>
            </a:solidFill>
          </a:ln>
        </p:spPr>
      </p:pic>
      <p:sp>
        <p:nvSpPr>
          <p:cNvPr id="7" name="Text Placeholder 6"/>
          <p:cNvSpPr>
            <a:spLocks noGrp="1"/>
          </p:cNvSpPr>
          <p:nvPr>
            <p:ph type="body" sz="half" idx="2"/>
          </p:nvPr>
        </p:nvSpPr>
        <p:spPr/>
        <p:txBody>
          <a:bodyPr/>
          <a:lstStyle/>
          <a:p>
            <a:pPr>
              <a:buFont typeface="Wingdings" pitchFamily="2" charset="2"/>
              <a:buChar char="§"/>
            </a:pPr>
            <a:r>
              <a:rPr lang="en-US" sz="2000" dirty="0" smtClean="0"/>
              <a:t>Use this form to correct any information in a breath test.</a:t>
            </a:r>
          </a:p>
          <a:p>
            <a:pPr>
              <a:buFont typeface="Wingdings" pitchFamily="2" charset="2"/>
              <a:buChar char="§"/>
            </a:pPr>
            <a:r>
              <a:rPr lang="en-US" sz="2000" dirty="0" smtClean="0"/>
              <a:t>Subject information</a:t>
            </a:r>
            <a:endParaRPr lang="en-US" sz="1800" dirty="0" smtClean="0"/>
          </a:p>
          <a:p>
            <a:pPr>
              <a:buFont typeface="Wingdings" pitchFamily="2" charset="2"/>
              <a:buChar char="§"/>
            </a:pPr>
            <a:r>
              <a:rPr lang="en-US" sz="1800" dirty="0" smtClean="0"/>
              <a:t>BTO Information</a:t>
            </a:r>
          </a:p>
          <a:p>
            <a:pPr>
              <a:buFont typeface="Wingdings" pitchFamily="2" charset="2"/>
              <a:buChar char="§"/>
            </a:pPr>
            <a:r>
              <a:rPr lang="en-US" sz="1800" dirty="0" smtClean="0"/>
              <a:t>Observations</a:t>
            </a:r>
          </a:p>
          <a:p>
            <a:pPr>
              <a:buFont typeface="Wingdings" pitchFamily="2" charset="2"/>
              <a:buChar char="§"/>
            </a:pPr>
            <a:r>
              <a:rPr lang="en-US" sz="1800" dirty="0" smtClean="0"/>
              <a:t>Test performed in error</a:t>
            </a:r>
          </a:p>
          <a:p>
            <a:pPr lvl="1">
              <a:buFont typeface="Wingdings" pitchFamily="2" charset="2"/>
              <a:buChar char="§"/>
            </a:pPr>
            <a:r>
              <a:rPr lang="en-US" sz="1800" dirty="0" smtClean="0"/>
              <a:t>90-24 instead of a Training Test</a:t>
            </a:r>
          </a:p>
        </p:txBody>
      </p:sp>
      <p:sp>
        <p:nvSpPr>
          <p:cNvPr id="4" name="Footer Placeholder 3"/>
          <p:cNvSpPr>
            <a:spLocks noGrp="1"/>
          </p:cNvSpPr>
          <p:nvPr>
            <p:ph type="ftr" sz="quarter" idx="10"/>
          </p:nvPr>
        </p:nvSpPr>
        <p:spPr/>
        <p:txBody>
          <a:bodyPr/>
          <a:lstStyle/>
          <a:p>
            <a:pPr>
              <a:defRPr/>
            </a:pPr>
            <a:r>
              <a:rPr lang="en-US" smtClean="0"/>
              <a:t>Version 2.3</a:t>
            </a:r>
            <a:endParaRPr lang="en-US"/>
          </a:p>
        </p:txBody>
      </p:sp>
      <p:sp>
        <p:nvSpPr>
          <p:cNvPr id="6" name="Slide Number Placeholder 5"/>
          <p:cNvSpPr>
            <a:spLocks noGrp="1"/>
          </p:cNvSpPr>
          <p:nvPr>
            <p:ph type="sldNum" sz="quarter" idx="11"/>
          </p:nvPr>
        </p:nvSpPr>
        <p:spPr/>
        <p:txBody>
          <a:bodyPr/>
          <a:lstStyle/>
          <a:p>
            <a:pPr>
              <a:defRPr/>
            </a:pPr>
            <a:fld id="{A3D0AC34-600B-4351-AB24-E5F42CAD7357}" type="slidenum">
              <a:rPr lang="en-US" smtClean="0"/>
              <a:pPr>
                <a:defRPr/>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2400" dirty="0" smtClean="0"/>
              <a:t>90B</a:t>
            </a:r>
            <a:endParaRPr lang="en-US" sz="2400" dirty="0"/>
          </a:p>
        </p:txBody>
      </p:sp>
      <p:sp>
        <p:nvSpPr>
          <p:cNvPr id="7" name="Text Placeholder 6"/>
          <p:cNvSpPr>
            <a:spLocks noGrp="1"/>
          </p:cNvSpPr>
          <p:nvPr>
            <p:ph type="body" sz="half" idx="2"/>
          </p:nvPr>
        </p:nvSpPr>
        <p:spPr/>
        <p:txBody>
          <a:bodyPr/>
          <a:lstStyle/>
          <a:p>
            <a:pPr>
              <a:buFont typeface="Wingdings" pitchFamily="2" charset="2"/>
              <a:buChar char="§"/>
            </a:pPr>
            <a:r>
              <a:rPr lang="en-US" sz="2000" dirty="0" smtClean="0"/>
              <a:t>Please note the RMV fax number on the 90B Completion Record has changed.</a:t>
            </a:r>
          </a:p>
          <a:p>
            <a:pPr>
              <a:buFont typeface="Wingdings" pitchFamily="2" charset="2"/>
              <a:buChar char="§"/>
            </a:pPr>
            <a:r>
              <a:rPr lang="en-US" sz="2000" dirty="0" smtClean="0"/>
              <a:t>The correct number is (857) 368 – 0019.</a:t>
            </a:r>
          </a:p>
          <a:p>
            <a:pPr>
              <a:buFont typeface="Wingdings" pitchFamily="2" charset="2"/>
              <a:buChar char="§"/>
            </a:pPr>
            <a:r>
              <a:rPr lang="en-US" sz="2000" dirty="0" smtClean="0"/>
              <a:t>90B tests are NEVER transmitted to the RMV.</a:t>
            </a:r>
            <a:endParaRPr lang="en-US" sz="1600" dirty="0" smtClean="0"/>
          </a:p>
          <a:p>
            <a:pPr>
              <a:buFont typeface="Wingdings" pitchFamily="2" charset="2"/>
              <a:buChar char="§"/>
            </a:pPr>
            <a:r>
              <a:rPr lang="en-US" sz="2000" dirty="0" smtClean="0"/>
              <a:t>A BATS Data Not Transmitted cover sheet will NEVER print after the test.</a:t>
            </a:r>
          </a:p>
        </p:txBody>
      </p:sp>
      <p:sp>
        <p:nvSpPr>
          <p:cNvPr id="4" name="Footer Placeholder 3"/>
          <p:cNvSpPr>
            <a:spLocks noGrp="1"/>
          </p:cNvSpPr>
          <p:nvPr>
            <p:ph type="ftr" sz="quarter" idx="10"/>
          </p:nvPr>
        </p:nvSpPr>
        <p:spPr/>
        <p:txBody>
          <a:bodyPr/>
          <a:lstStyle/>
          <a:p>
            <a:pPr>
              <a:defRPr/>
            </a:pPr>
            <a:r>
              <a:rPr lang="en-US" smtClean="0"/>
              <a:t>Version 2.3</a:t>
            </a:r>
            <a:endParaRPr lang="en-US"/>
          </a:p>
        </p:txBody>
      </p:sp>
      <p:pic>
        <p:nvPicPr>
          <p:cNvPr id="9" name="Content Placeholder 8" descr="90b completion record_1.jpg"/>
          <p:cNvPicPr>
            <a:picLocks noGrp="1" noChangeAspect="1"/>
          </p:cNvPicPr>
          <p:nvPr>
            <p:ph idx="1"/>
          </p:nvPr>
        </p:nvPicPr>
        <p:blipFill>
          <a:blip r:embed="rId2" cstate="print"/>
          <a:stretch>
            <a:fillRect/>
          </a:stretch>
        </p:blipFill>
        <p:spPr>
          <a:xfrm>
            <a:off x="3867721" y="273050"/>
            <a:ext cx="4526407" cy="5853113"/>
          </a:xfrm>
          <a:ln w="12700">
            <a:solidFill>
              <a:schemeClr val="tx1"/>
            </a:solidFill>
          </a:ln>
        </p:spPr>
      </p:pic>
      <p:sp>
        <p:nvSpPr>
          <p:cNvPr id="10" name="Oval 9"/>
          <p:cNvSpPr/>
          <p:nvPr/>
        </p:nvSpPr>
        <p:spPr bwMode="auto">
          <a:xfrm>
            <a:off x="4114800" y="4343400"/>
            <a:ext cx="4191000" cy="609600"/>
          </a:xfrm>
          <a:prstGeom prst="ellipse">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8" name="Slide Number Placeholder 7"/>
          <p:cNvSpPr>
            <a:spLocks noGrp="1"/>
          </p:cNvSpPr>
          <p:nvPr>
            <p:ph type="sldNum" sz="quarter" idx="11"/>
          </p:nvPr>
        </p:nvSpPr>
        <p:spPr/>
        <p:txBody>
          <a:bodyPr/>
          <a:lstStyle/>
          <a:p>
            <a:pPr>
              <a:defRPr/>
            </a:pPr>
            <a:fld id="{A3D0AC34-600B-4351-AB24-E5F42CAD7357}" type="slidenum">
              <a:rPr lang="en-US" smtClean="0"/>
              <a:pPr>
                <a:defRPr/>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Ordering Supplies</a:t>
            </a:r>
          </a:p>
        </p:txBody>
      </p:sp>
      <p:sp>
        <p:nvSpPr>
          <p:cNvPr id="21507" name="Rectangle 3"/>
          <p:cNvSpPr>
            <a:spLocks noGrp="1" noChangeArrowheads="1"/>
          </p:cNvSpPr>
          <p:nvPr>
            <p:ph type="body" idx="1"/>
          </p:nvPr>
        </p:nvSpPr>
        <p:spPr/>
        <p:txBody>
          <a:bodyPr/>
          <a:lstStyle/>
          <a:p>
            <a:pPr eaLnBrk="1" hangingPunct="1"/>
            <a:r>
              <a:rPr lang="en-US" dirty="0" smtClean="0"/>
              <a:t>The Agency/Department is responsible for the following supplies for the BT:</a:t>
            </a:r>
          </a:p>
          <a:p>
            <a:pPr lvl="1" eaLnBrk="1" hangingPunct="1"/>
            <a:r>
              <a:rPr lang="en-US" dirty="0" smtClean="0"/>
              <a:t>Toner</a:t>
            </a:r>
          </a:p>
          <a:p>
            <a:pPr lvl="1" eaLnBrk="1" hangingPunct="1"/>
            <a:r>
              <a:rPr lang="en-US" dirty="0" smtClean="0"/>
              <a:t>Paper</a:t>
            </a:r>
          </a:p>
          <a:p>
            <a:pPr lvl="1" eaLnBrk="1" hangingPunct="1"/>
            <a:r>
              <a:rPr lang="en-US" dirty="0" smtClean="0"/>
              <a:t>Mouthpieces</a:t>
            </a:r>
          </a:p>
          <a:p>
            <a:pPr eaLnBrk="1" hangingPunct="1"/>
            <a:r>
              <a:rPr lang="en-US" dirty="0" smtClean="0"/>
              <a:t>OAT provides dry gas cylinders and annual certification</a:t>
            </a:r>
          </a:p>
        </p:txBody>
      </p:sp>
      <p:sp>
        <p:nvSpPr>
          <p:cNvPr id="21508" name="Footer Placeholder 5"/>
          <p:cNvSpPr>
            <a:spLocks noGrp="1"/>
          </p:cNvSpPr>
          <p:nvPr>
            <p:ph type="ftr" sz="quarter" idx="10"/>
          </p:nvPr>
        </p:nvSpPr>
        <p:spPr>
          <a:noFill/>
        </p:spPr>
        <p:txBody>
          <a:bodyPr/>
          <a:lstStyle/>
          <a:p>
            <a:r>
              <a:rPr lang="en-US" smtClean="0"/>
              <a:t>Version 2.3</a:t>
            </a:r>
            <a:endParaRPr lang="en-US"/>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z="3200" dirty="0" smtClean="0"/>
              <a:t>Monitoring Breath Test Operators (BTOs)</a:t>
            </a:r>
          </a:p>
        </p:txBody>
      </p:sp>
      <p:sp>
        <p:nvSpPr>
          <p:cNvPr id="22531" name="Rectangle 3"/>
          <p:cNvSpPr>
            <a:spLocks noGrp="1" noChangeArrowheads="1"/>
          </p:cNvSpPr>
          <p:nvPr>
            <p:ph type="body" idx="1"/>
          </p:nvPr>
        </p:nvSpPr>
        <p:spPr/>
        <p:txBody>
          <a:bodyPr/>
          <a:lstStyle/>
          <a:p>
            <a:pPr eaLnBrk="1" hangingPunct="1">
              <a:lnSpc>
                <a:spcPct val="80000"/>
              </a:lnSpc>
            </a:pPr>
            <a:r>
              <a:rPr lang="en-US" sz="2400" dirty="0" smtClean="0"/>
              <a:t>Monitor the BTO status (expired or current) of members of the Agency/Department.</a:t>
            </a:r>
          </a:p>
          <a:p>
            <a:pPr eaLnBrk="1" hangingPunct="1">
              <a:lnSpc>
                <a:spcPct val="80000"/>
              </a:lnSpc>
            </a:pPr>
            <a:r>
              <a:rPr lang="en-US" sz="2400" dirty="0" smtClean="0"/>
              <a:t>This will prevent the BTO status of officers from lapsing.</a:t>
            </a:r>
          </a:p>
          <a:p>
            <a:pPr eaLnBrk="1" hangingPunct="1">
              <a:lnSpc>
                <a:spcPct val="80000"/>
              </a:lnSpc>
            </a:pPr>
            <a:r>
              <a:rPr lang="en-US" sz="2400" dirty="0" smtClean="0"/>
              <a:t>Where are BTO Classes listed?</a:t>
            </a:r>
          </a:p>
          <a:p>
            <a:pPr lvl="1" eaLnBrk="1" hangingPunct="1">
              <a:lnSpc>
                <a:spcPct val="80000"/>
              </a:lnSpc>
            </a:pPr>
            <a:r>
              <a:rPr lang="en-US" sz="2200" dirty="0" smtClean="0">
                <a:hlinkClick r:id="rId2"/>
              </a:rPr>
              <a:t>http://www.mass.gov/eopss/law-enforce-and-cj/law-enforce/mptc/training-and-academies/specialized-professional-development/</a:t>
            </a:r>
            <a:r>
              <a:rPr lang="en-US" sz="2200" dirty="0" smtClean="0"/>
              <a:t> </a:t>
            </a:r>
          </a:p>
          <a:p>
            <a:pPr lvl="1" eaLnBrk="1" hangingPunct="1">
              <a:lnSpc>
                <a:spcPct val="80000"/>
              </a:lnSpc>
            </a:pPr>
            <a:r>
              <a:rPr lang="en-US" sz="2200" dirty="0" smtClean="0"/>
              <a:t>If no class location is convenient, a Breath Test Instructor can be hired to instruct a “private” class. </a:t>
            </a:r>
          </a:p>
          <a:p>
            <a:pPr lvl="1" eaLnBrk="1" hangingPunct="1">
              <a:lnSpc>
                <a:spcPct val="80000"/>
              </a:lnSpc>
            </a:pPr>
            <a:r>
              <a:rPr lang="en-US" sz="2200" dirty="0" smtClean="0"/>
              <a:t>This is at a cost to the hiring Agency/Department.</a:t>
            </a:r>
          </a:p>
          <a:p>
            <a:pPr lvl="1" eaLnBrk="1" hangingPunct="1">
              <a:lnSpc>
                <a:spcPct val="80000"/>
              </a:lnSpc>
            </a:pPr>
            <a:endParaRPr lang="en-US" sz="1800" dirty="0" smtClean="0"/>
          </a:p>
        </p:txBody>
      </p:sp>
      <p:sp>
        <p:nvSpPr>
          <p:cNvPr id="22532" name="Footer Placeholder 5"/>
          <p:cNvSpPr>
            <a:spLocks noGrp="1"/>
          </p:cNvSpPr>
          <p:nvPr>
            <p:ph type="ftr" sz="quarter" idx="10"/>
          </p:nvPr>
        </p:nvSpPr>
        <p:spPr>
          <a:noFill/>
        </p:spPr>
        <p:txBody>
          <a:bodyPr/>
          <a:lstStyle/>
          <a:p>
            <a:r>
              <a:rPr lang="en-US" smtClean="0"/>
              <a:t>Version 2.3</a:t>
            </a:r>
            <a:endParaRPr lang="en-US"/>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Monitoring Breath Test Operators (BTOs)</a:t>
            </a:r>
            <a:endParaRPr lang="en-US" sz="3200" dirty="0"/>
          </a:p>
        </p:txBody>
      </p:sp>
      <p:sp>
        <p:nvSpPr>
          <p:cNvPr id="3" name="Content Placeholder 2"/>
          <p:cNvSpPr>
            <a:spLocks noGrp="1"/>
          </p:cNvSpPr>
          <p:nvPr>
            <p:ph idx="1"/>
          </p:nvPr>
        </p:nvSpPr>
        <p:spPr>
          <a:xfrm>
            <a:off x="457200" y="1828800"/>
            <a:ext cx="8229600" cy="4038600"/>
          </a:xfrm>
        </p:spPr>
        <p:txBody>
          <a:bodyPr/>
          <a:lstStyle/>
          <a:p>
            <a:r>
              <a:rPr lang="en-US" sz="2000" dirty="0" smtClean="0"/>
              <a:t>Breath Test Operator Certification</a:t>
            </a:r>
          </a:p>
          <a:p>
            <a:pPr lvl="1"/>
            <a:r>
              <a:rPr lang="en-US" sz="2000" dirty="0" smtClean="0"/>
              <a:t>Valid for 3 years from the date of class.</a:t>
            </a:r>
          </a:p>
          <a:p>
            <a:pPr lvl="1"/>
            <a:r>
              <a:rPr lang="en-US" sz="2000" dirty="0" smtClean="0"/>
              <a:t>Can be certified again any time within 3 years certification.</a:t>
            </a:r>
          </a:p>
          <a:p>
            <a:r>
              <a:rPr lang="en-US" sz="2000" dirty="0" smtClean="0"/>
              <a:t>Certification still valid if BTO changes departments or works for more than one department.</a:t>
            </a:r>
          </a:p>
          <a:p>
            <a:pPr lvl="1"/>
            <a:r>
              <a:rPr lang="en-US" sz="2000" dirty="0" smtClean="0"/>
              <a:t>Contact OAT by written letter advising of change.</a:t>
            </a:r>
          </a:p>
          <a:p>
            <a:r>
              <a:rPr lang="en-US" sz="2000" dirty="0" smtClean="0"/>
              <a:t>No extensions granted</a:t>
            </a:r>
          </a:p>
          <a:p>
            <a:pPr lvl="1"/>
            <a:r>
              <a:rPr lang="en-US" sz="2000" dirty="0" smtClean="0"/>
              <a:t>Expired means expired.</a:t>
            </a:r>
          </a:p>
          <a:p>
            <a:pPr lvl="1"/>
            <a:r>
              <a:rPr lang="en-US" sz="2000" dirty="0" smtClean="0"/>
              <a:t>Cannot give breath tests.</a:t>
            </a:r>
          </a:p>
          <a:p>
            <a:r>
              <a:rPr lang="en-US" sz="2000" dirty="0" smtClean="0"/>
              <a:t>UNDER NO CIRCUMSTANCES ARE YOU TO USE SOMEONE ELSE’S OPERATOR ID TO GIVE A BREATH TEST OR PERFORM A PERIODIC TEST.</a:t>
            </a:r>
          </a:p>
          <a:p>
            <a:endParaRPr lang="en-US" dirty="0"/>
          </a:p>
        </p:txBody>
      </p:sp>
      <p:sp>
        <p:nvSpPr>
          <p:cNvPr id="4" name="Footer Placeholder 3"/>
          <p:cNvSpPr>
            <a:spLocks noGrp="1"/>
          </p:cNvSpPr>
          <p:nvPr>
            <p:ph type="ftr" sz="quarter" idx="10"/>
          </p:nvPr>
        </p:nvSpPr>
        <p:spPr/>
        <p:txBody>
          <a:bodyPr/>
          <a:lstStyle/>
          <a:p>
            <a:pPr>
              <a:defRPr/>
            </a:pPr>
            <a:r>
              <a:rPr lang="en-US" smtClean="0"/>
              <a:t>Version 2.3</a:t>
            </a:r>
            <a:endParaRPr lang="en-US"/>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Monitoring Breath Test Operators (BTOs)</a:t>
            </a:r>
            <a:endParaRPr lang="en-US" sz="3200" dirty="0"/>
          </a:p>
        </p:txBody>
      </p:sp>
      <p:sp>
        <p:nvSpPr>
          <p:cNvPr id="3" name="Content Placeholder 2"/>
          <p:cNvSpPr>
            <a:spLocks noGrp="1"/>
          </p:cNvSpPr>
          <p:nvPr>
            <p:ph idx="1"/>
          </p:nvPr>
        </p:nvSpPr>
        <p:spPr>
          <a:xfrm>
            <a:off x="457200" y="1828800"/>
            <a:ext cx="8229600" cy="4038600"/>
          </a:xfrm>
        </p:spPr>
        <p:txBody>
          <a:bodyPr/>
          <a:lstStyle/>
          <a:p>
            <a:r>
              <a:rPr lang="en-US" dirty="0" smtClean="0"/>
              <a:t>UNDER NO CIRCUMSTANCES ARE YOU TO USE SOMEONE ELSE’S OPERATOR ID TO GIVE A BREATH TEST OR PERFORM A PERIODIC TEST.</a:t>
            </a:r>
          </a:p>
          <a:p>
            <a:endParaRPr lang="en-US" dirty="0"/>
          </a:p>
        </p:txBody>
      </p:sp>
      <p:sp>
        <p:nvSpPr>
          <p:cNvPr id="4" name="Footer Placeholder 3"/>
          <p:cNvSpPr>
            <a:spLocks noGrp="1"/>
          </p:cNvSpPr>
          <p:nvPr>
            <p:ph type="ftr" sz="quarter" idx="10"/>
          </p:nvPr>
        </p:nvSpPr>
        <p:spPr/>
        <p:txBody>
          <a:bodyPr/>
          <a:lstStyle/>
          <a:p>
            <a:pPr>
              <a:defRPr/>
            </a:pPr>
            <a:r>
              <a:rPr lang="en-US" smtClean="0"/>
              <a:t>Version 2.3</a:t>
            </a:r>
            <a:endParaRPr lang="en-US"/>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z="3200" dirty="0" smtClean="0"/>
              <a:t>Monitoring Breath Test Operators (BTOs)</a:t>
            </a:r>
          </a:p>
        </p:txBody>
      </p:sp>
      <p:sp>
        <p:nvSpPr>
          <p:cNvPr id="23555" name="Rectangle 3"/>
          <p:cNvSpPr>
            <a:spLocks noGrp="1" noChangeArrowheads="1"/>
          </p:cNvSpPr>
          <p:nvPr>
            <p:ph type="body" idx="1"/>
          </p:nvPr>
        </p:nvSpPr>
        <p:spPr/>
        <p:txBody>
          <a:bodyPr/>
          <a:lstStyle/>
          <a:p>
            <a:pPr eaLnBrk="1" hangingPunct="1">
              <a:lnSpc>
                <a:spcPct val="80000"/>
              </a:lnSpc>
            </a:pPr>
            <a:r>
              <a:rPr lang="en-US" sz="2400" dirty="0" smtClean="0"/>
              <a:t>After a BTO class, paperwork can take up to one month to process.</a:t>
            </a:r>
          </a:p>
          <a:p>
            <a:pPr lvl="1" eaLnBrk="1" hangingPunct="1">
              <a:lnSpc>
                <a:spcPct val="80000"/>
              </a:lnSpc>
            </a:pPr>
            <a:r>
              <a:rPr lang="en-US" sz="2000" dirty="0" smtClean="0"/>
              <a:t>Plan accordingly to prevent BTOs </a:t>
            </a:r>
            <a:r>
              <a:rPr lang="en-US" sz="2000" smtClean="0"/>
              <a:t>from expiring.</a:t>
            </a:r>
            <a:endParaRPr lang="en-US" sz="2000" dirty="0" smtClean="0"/>
          </a:p>
          <a:p>
            <a:pPr eaLnBrk="1" hangingPunct="1">
              <a:lnSpc>
                <a:spcPct val="80000"/>
              </a:lnSpc>
            </a:pPr>
            <a:r>
              <a:rPr lang="en-US" sz="2400" dirty="0" smtClean="0"/>
              <a:t>OIC(s) will be emailed an updated User ID List.</a:t>
            </a:r>
          </a:p>
          <a:p>
            <a:pPr lvl="1" eaLnBrk="1" hangingPunct="1">
              <a:lnSpc>
                <a:spcPct val="80000"/>
              </a:lnSpc>
            </a:pPr>
            <a:r>
              <a:rPr lang="en-US" sz="2400" dirty="0" smtClean="0"/>
              <a:t>Upon receiving the User ID List, make sure those BTOs that are no longer employed by PD are not on the list.</a:t>
            </a:r>
          </a:p>
          <a:p>
            <a:pPr lvl="1" eaLnBrk="1" hangingPunct="1">
              <a:lnSpc>
                <a:spcPct val="80000"/>
              </a:lnSpc>
            </a:pPr>
            <a:r>
              <a:rPr lang="en-US" sz="2400" dirty="0" smtClean="0"/>
              <a:t>Contact OAT to make any necessary changes.</a:t>
            </a:r>
          </a:p>
          <a:p>
            <a:pPr eaLnBrk="1" hangingPunct="1"/>
            <a:r>
              <a:rPr lang="en-US" sz="2400" dirty="0" smtClean="0"/>
              <a:t>User ID List can be posted by the BT.</a:t>
            </a:r>
          </a:p>
          <a:p>
            <a:pPr eaLnBrk="1" hangingPunct="1"/>
            <a:r>
              <a:rPr lang="en-US" sz="2400" dirty="0" smtClean="0"/>
              <a:t>Ensure all updates, notifications, and memos from OAT are distributed and reviewed with all current BTOs.</a:t>
            </a:r>
          </a:p>
        </p:txBody>
      </p:sp>
      <p:sp>
        <p:nvSpPr>
          <p:cNvPr id="23556" name="Footer Placeholder 5"/>
          <p:cNvSpPr>
            <a:spLocks noGrp="1"/>
          </p:cNvSpPr>
          <p:nvPr>
            <p:ph type="ftr" sz="quarter" idx="10"/>
          </p:nvPr>
        </p:nvSpPr>
        <p:spPr>
          <a:noFill/>
        </p:spPr>
        <p:txBody>
          <a:bodyPr/>
          <a:lstStyle/>
          <a:p>
            <a:r>
              <a:rPr lang="en-US" smtClean="0"/>
              <a:t>Version 2.3</a:t>
            </a:r>
            <a:endParaRPr lang="en-US"/>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PBTs</a:t>
            </a:r>
          </a:p>
        </p:txBody>
      </p:sp>
      <p:sp>
        <p:nvSpPr>
          <p:cNvPr id="24579" name="Rectangle 3"/>
          <p:cNvSpPr>
            <a:spLocks noGrp="1" noChangeArrowheads="1"/>
          </p:cNvSpPr>
          <p:nvPr>
            <p:ph type="body" idx="1"/>
          </p:nvPr>
        </p:nvSpPr>
        <p:spPr/>
        <p:txBody>
          <a:bodyPr/>
          <a:lstStyle/>
          <a:p>
            <a:pPr eaLnBrk="1" hangingPunct="1"/>
            <a:r>
              <a:rPr lang="en-US" sz="2800" dirty="0" smtClean="0"/>
              <a:t>PBTs should come in for annual calibration.  We recommend the same day as BT appointment.</a:t>
            </a:r>
          </a:p>
          <a:p>
            <a:pPr eaLnBrk="1" hangingPunct="1"/>
            <a:r>
              <a:rPr lang="en-US" sz="2800" dirty="0" smtClean="0"/>
              <a:t>The Agency/Department is responsible for the purchase of mouthpieces and dry gas for accuracy checks.</a:t>
            </a:r>
          </a:p>
          <a:p>
            <a:pPr eaLnBrk="1" hangingPunct="1"/>
            <a:r>
              <a:rPr lang="en-US" sz="2800" dirty="0" smtClean="0"/>
              <a:t>OAT recommends the OIC(s) should run monthly accuracy checks on PBT.</a:t>
            </a:r>
          </a:p>
          <a:p>
            <a:pPr eaLnBrk="1" hangingPunct="1"/>
            <a:r>
              <a:rPr lang="en-US" sz="2800" dirty="0" smtClean="0"/>
              <a:t>PBTs no longer use wet bath – only dry gas</a:t>
            </a:r>
          </a:p>
        </p:txBody>
      </p:sp>
      <p:sp>
        <p:nvSpPr>
          <p:cNvPr id="24580" name="Footer Placeholder 5"/>
          <p:cNvSpPr>
            <a:spLocks noGrp="1"/>
          </p:cNvSpPr>
          <p:nvPr>
            <p:ph type="ftr" sz="quarter" idx="10"/>
          </p:nvPr>
        </p:nvSpPr>
        <p:spPr>
          <a:noFill/>
        </p:spPr>
        <p:txBody>
          <a:bodyPr/>
          <a:lstStyle/>
          <a:p>
            <a:r>
              <a:rPr lang="en-US" smtClean="0"/>
              <a:t>Version 2.3</a:t>
            </a:r>
            <a:endParaRPr lang="en-US"/>
          </a:p>
        </p:txBody>
      </p:sp>
      <p:sp>
        <p:nvSpPr>
          <p:cNvPr id="5" name="Slide Number Placeholder 4"/>
          <p:cNvSpPr>
            <a:spLocks noGrp="1"/>
          </p:cNvSpPr>
          <p:nvPr>
            <p:ph type="sldNum" sz="quarter" idx="11"/>
          </p:nvPr>
        </p:nvSpPr>
        <p:spPr/>
        <p:txBody>
          <a:bodyPr/>
          <a:lstStyle/>
          <a:p>
            <a:pPr>
              <a:defRPr/>
            </a:pPr>
            <a:fld id="{87F56F09-AAE2-4800-8FF8-E7A3B00E5A28}" type="slidenum">
              <a:rPr lang="en-US" smtClean="0"/>
              <a:pPr>
                <a:defRPr/>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Thank you!</a:t>
            </a:r>
            <a:endParaRPr lang="en-US" dirty="0"/>
          </a:p>
        </p:txBody>
      </p:sp>
      <p:sp>
        <p:nvSpPr>
          <p:cNvPr id="8" name="Subtitle 7"/>
          <p:cNvSpPr>
            <a:spLocks noGrp="1"/>
          </p:cNvSpPr>
          <p:nvPr>
            <p:ph type="subTitle" idx="1"/>
          </p:nvPr>
        </p:nvSpPr>
        <p:spPr/>
        <p:txBody>
          <a:bodyPr/>
          <a:lstStyle/>
          <a:p>
            <a:r>
              <a:rPr lang="en-US" dirty="0" smtClean="0"/>
              <a:t>Questions??</a:t>
            </a:r>
            <a:endParaRPr lang="en-US" dirty="0"/>
          </a:p>
        </p:txBody>
      </p:sp>
      <p:sp>
        <p:nvSpPr>
          <p:cNvPr id="4" name="Footer Placeholder 3"/>
          <p:cNvSpPr>
            <a:spLocks noGrp="1"/>
          </p:cNvSpPr>
          <p:nvPr>
            <p:ph type="ftr" sz="quarter" idx="11"/>
          </p:nvPr>
        </p:nvSpPr>
        <p:spPr/>
        <p:txBody>
          <a:bodyPr/>
          <a:lstStyle/>
          <a:p>
            <a:pPr>
              <a:defRPr/>
            </a:pPr>
            <a:r>
              <a:rPr lang="en-US" smtClean="0"/>
              <a:t>Version 2.3</a:t>
            </a:r>
            <a:endParaRPr lang="en-US"/>
          </a:p>
        </p:txBody>
      </p:sp>
      <p:sp>
        <p:nvSpPr>
          <p:cNvPr id="5" name="Slide Number Placeholder 4"/>
          <p:cNvSpPr>
            <a:spLocks noGrp="1"/>
          </p:cNvSpPr>
          <p:nvPr>
            <p:ph type="sldNum" sz="quarter" idx="12"/>
          </p:nvPr>
        </p:nvSpPr>
        <p:spPr/>
        <p:txBody>
          <a:bodyPr/>
          <a:lstStyle/>
          <a:p>
            <a:pPr>
              <a:defRPr/>
            </a:pPr>
            <a:fld id="{C47F4F1E-4CE8-4CA4-9881-52E0CE326BDF}" type="slidenum">
              <a:rPr lang="en-US" smtClean="0"/>
              <a:pPr>
                <a:defRPr/>
              </a:pPr>
              <a:t>46</a:t>
            </a:fld>
            <a:endParaRPr lang="en-US"/>
          </a:p>
        </p:txBody>
      </p:sp>
    </p:spTree>
  </p:cSld>
  <p:clrMapOvr>
    <a:masterClrMapping/>
  </p:clrMapOvr>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Pixel</Template>
  <TotalTime>1493</TotalTime>
  <Words>2523</Words>
  <Application>Microsoft Office PowerPoint</Application>
  <PresentationFormat>On-screen Show (4:3)</PresentationFormat>
  <Paragraphs>434</Paragraphs>
  <Slides>46</Slides>
  <Notes>2</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Pixel</vt:lpstr>
      <vt:lpstr>Officer in Charge (OIC) Reference Guide</vt:lpstr>
      <vt:lpstr>The Office of Alcohol Testing</vt:lpstr>
      <vt:lpstr>The Office of Alcohol Testing Staff List</vt:lpstr>
      <vt:lpstr>Draeger Alcotest 9510 Also known as:  Breathalyzer, BT, Breath Tester,  Instrument, Breath Test Device</vt:lpstr>
      <vt:lpstr>Draeger Alcotest 9510 The Covers</vt:lpstr>
      <vt:lpstr>Draeger Alcotest 9510 Instrument Layout</vt:lpstr>
      <vt:lpstr>Draeger Alcotest 9510 Instrument Layout</vt:lpstr>
      <vt:lpstr>Draeger Alcotest 9510 Instrument Layout</vt:lpstr>
      <vt:lpstr>Officer in Charge (OIC) As defined by 501 CMR 2.00 </vt:lpstr>
      <vt:lpstr>Becoming an OIC</vt:lpstr>
      <vt:lpstr>Officer in Charge (OIC) Designation Form</vt:lpstr>
      <vt:lpstr>OIC Responsibilities</vt:lpstr>
      <vt:lpstr>Contact with OAT</vt:lpstr>
      <vt:lpstr>BT Certification</vt:lpstr>
      <vt:lpstr>PowerPoint Presentation</vt:lpstr>
      <vt:lpstr>BT Certification Appointment</vt:lpstr>
      <vt:lpstr>BT Certification Appointment</vt:lpstr>
      <vt:lpstr>Periodic Test As defined by 501 CMR 2.00 </vt:lpstr>
      <vt:lpstr>Periodic Testing Basics</vt:lpstr>
      <vt:lpstr>Periodic Testing Basics</vt:lpstr>
      <vt:lpstr>Periodic Test Report</vt:lpstr>
      <vt:lpstr>Periodic Testing Basics</vt:lpstr>
      <vt:lpstr>Periodic Testing Basics</vt:lpstr>
      <vt:lpstr>Periodic Testing Basics</vt:lpstr>
      <vt:lpstr>Periodic Testing Basics</vt:lpstr>
      <vt:lpstr>Empty Cylinder Exchange</vt:lpstr>
      <vt:lpstr>Calibration Standard Result</vt:lpstr>
      <vt:lpstr>Keeper of Records</vt:lpstr>
      <vt:lpstr>Keeper of Records</vt:lpstr>
      <vt:lpstr>Reprint Function</vt:lpstr>
      <vt:lpstr>Reprint Function</vt:lpstr>
      <vt:lpstr>Reprint Function</vt:lpstr>
      <vt:lpstr>Troubleshooting</vt:lpstr>
      <vt:lpstr>       Red X                 No Red X</vt:lpstr>
      <vt:lpstr>Troubleshooting</vt:lpstr>
      <vt:lpstr>Troubleshooting</vt:lpstr>
      <vt:lpstr>Repairs</vt:lpstr>
      <vt:lpstr>BATS Data Correction Form</vt:lpstr>
      <vt:lpstr>90B</vt:lpstr>
      <vt:lpstr>Ordering Supplies</vt:lpstr>
      <vt:lpstr>Monitoring Breath Test Operators (BTOs)</vt:lpstr>
      <vt:lpstr>Monitoring Breath Test Operators (BTOs)</vt:lpstr>
      <vt:lpstr>Monitoring Breath Test Operators (BTOs)</vt:lpstr>
      <vt:lpstr>Monitoring Breath Test Operators (BTOs)</vt:lpstr>
      <vt:lpstr>PBTs</vt:lpstr>
      <vt:lpstr>Thank you!</vt:lpstr>
    </vt:vector>
  </TitlesOfParts>
  <Company>mspcl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Officer in Charge (OIC) Reference Guide</dc:title>
  <dc:creator>svondeck</dc:creator>
  <cp:lastModifiedBy>Queally, Jennifer (EPS)</cp:lastModifiedBy>
  <cp:revision>95</cp:revision>
  <dcterms:created xsi:type="dcterms:W3CDTF">2013-12-26T19:20:19Z</dcterms:created>
  <dcterms:modified xsi:type="dcterms:W3CDTF">2015-04-30T20:57:42Z</dcterms:modified>
</cp:coreProperties>
</file>