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48" r:id="rId1"/>
  </p:sldMasterIdLst>
  <p:notesMasterIdLst>
    <p:notesMasterId r:id="rId30"/>
  </p:notesMasterIdLst>
  <p:sldIdLst>
    <p:sldId id="277" r:id="rId2"/>
    <p:sldId id="258" r:id="rId3"/>
    <p:sldId id="278" r:id="rId4"/>
    <p:sldId id="307" r:id="rId5"/>
    <p:sldId id="308" r:id="rId6"/>
    <p:sldId id="263" r:id="rId7"/>
    <p:sldId id="310" r:id="rId8"/>
    <p:sldId id="311" r:id="rId9"/>
    <p:sldId id="312" r:id="rId10"/>
    <p:sldId id="313" r:id="rId11"/>
    <p:sldId id="316" r:id="rId12"/>
    <p:sldId id="326" r:id="rId13"/>
    <p:sldId id="330" r:id="rId14"/>
    <p:sldId id="331" r:id="rId15"/>
    <p:sldId id="270" r:id="rId16"/>
    <p:sldId id="314" r:id="rId17"/>
    <p:sldId id="318" r:id="rId18"/>
    <p:sldId id="319" r:id="rId19"/>
    <p:sldId id="321" r:id="rId20"/>
    <p:sldId id="315" r:id="rId21"/>
    <p:sldId id="317" r:id="rId22"/>
    <p:sldId id="324" r:id="rId23"/>
    <p:sldId id="327" r:id="rId24"/>
    <p:sldId id="328" r:id="rId25"/>
    <p:sldId id="322" r:id="rId26"/>
    <p:sldId id="323" r:id="rId27"/>
    <p:sldId id="329" r:id="rId28"/>
    <p:sldId id="297" r:id="rId29"/>
  </p:sldIdLst>
  <p:sldSz cx="9144000" cy="6858000" type="screen4x3"/>
  <p:notesSz cx="7010400" cy="93726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CB6BBEF7-9717-4733-A929-535518E6EBF6}">
          <p14:sldIdLst>
            <p14:sldId id="277"/>
            <p14:sldId id="258"/>
          </p14:sldIdLst>
        </p14:section>
        <p14:section name="Best Practices" id="{16378913-E5ED-4281-BAF5-F1F938CB0BED}">
          <p14:sldIdLst>
            <p14:sldId id="278"/>
            <p14:sldId id="307"/>
            <p14:sldId id="308"/>
          </p14:sldIdLst>
        </p14:section>
        <p14:section name="Calendar / Schedule" id="{E2D565D1-BA5E-44E6-A40E-50A644912248}">
          <p14:sldIdLst>
            <p14:sldId id="263"/>
            <p14:sldId id="310"/>
            <p14:sldId id="311"/>
            <p14:sldId id="312"/>
            <p14:sldId id="313"/>
            <p14:sldId id="316"/>
            <p14:sldId id="326"/>
            <p14:sldId id="330"/>
            <p14:sldId id="331"/>
          </p14:sldIdLst>
        </p14:section>
        <p14:section name="Email" id="{71D59651-8EFA-4415-9623-98B4C4A8699C}">
          <p14:sldIdLst>
            <p14:sldId id="270"/>
            <p14:sldId id="314"/>
            <p14:sldId id="318"/>
            <p14:sldId id="319"/>
            <p14:sldId id="321"/>
            <p14:sldId id="315"/>
            <p14:sldId id="317"/>
            <p14:sldId id="324"/>
            <p14:sldId id="327"/>
            <p14:sldId id="328"/>
            <p14:sldId id="322"/>
            <p14:sldId id="323"/>
            <p14:sldId id="329"/>
            <p14:sldId id="297"/>
          </p14:sldIdLst>
        </p14:section>
      </p14:section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hor" initials="A"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1"/>
    </p:ext>
    <p:ext uri="{D31A062A-798A-4329-ABDD-BBA856620510}">
      <p14:defaultImageDpi xmlns:p14="http://schemas.microsoft.com/office/powerpoint/2010/main" val="96"/>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262" autoAdjust="0"/>
    <p:restoredTop sz="95367" autoAdjust="0"/>
  </p:normalViewPr>
  <p:slideViewPr>
    <p:cSldViewPr snapToGrid="0">
      <p:cViewPr>
        <p:scale>
          <a:sx n="110" d="100"/>
          <a:sy n="110" d="100"/>
        </p:scale>
        <p:origin x="-1668" y="-186"/>
      </p:cViewPr>
      <p:guideLst>
        <p:guide orient="horz" pos="2160"/>
        <p:guide pos="2880"/>
      </p:guideLst>
    </p:cSldViewPr>
  </p:slideViewPr>
  <p:outlineViewPr>
    <p:cViewPr>
      <p:scale>
        <a:sx n="33" d="100"/>
        <a:sy n="33" d="100"/>
      </p:scale>
      <p:origin x="0" y="198"/>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8630"/>
          </a:xfrm>
          <a:prstGeom prst="rect">
            <a:avLst/>
          </a:prstGeom>
        </p:spPr>
        <p:txBody>
          <a:bodyPr vert="horz" lIns="93616" tIns="46808" rIns="93616" bIns="46808" rtlCol="0"/>
          <a:lstStyle>
            <a:lvl1pPr algn="l">
              <a:defRPr sz="1200"/>
            </a:lvl1pPr>
          </a:lstStyle>
          <a:p>
            <a:endParaRPr lang="en-US" dirty="0"/>
          </a:p>
        </p:txBody>
      </p:sp>
      <p:sp>
        <p:nvSpPr>
          <p:cNvPr id="3" name="Date Placeholder 2"/>
          <p:cNvSpPr>
            <a:spLocks noGrp="1"/>
          </p:cNvSpPr>
          <p:nvPr>
            <p:ph type="dt" idx="1"/>
          </p:nvPr>
        </p:nvSpPr>
        <p:spPr>
          <a:xfrm>
            <a:off x="3970938" y="0"/>
            <a:ext cx="3037840" cy="468630"/>
          </a:xfrm>
          <a:prstGeom prst="rect">
            <a:avLst/>
          </a:prstGeom>
        </p:spPr>
        <p:txBody>
          <a:bodyPr vert="horz" lIns="93616" tIns="46808" rIns="93616" bIns="46808" rtlCol="0"/>
          <a:lstStyle>
            <a:lvl1pPr algn="r">
              <a:defRPr sz="1200"/>
            </a:lvl1pPr>
          </a:lstStyle>
          <a:p>
            <a:fld id="{00F830A1-3891-4B82-A120-081866556DA0}" type="datetimeFigureOut">
              <a:rPr lang="en-US" smtClean="0"/>
              <a:pPr/>
              <a:t>4/19/2018</a:t>
            </a:fld>
            <a:endParaRPr lang="en-US" dirty="0"/>
          </a:p>
        </p:txBody>
      </p:sp>
      <p:sp>
        <p:nvSpPr>
          <p:cNvPr id="4" name="Slide Image Placeholder 3"/>
          <p:cNvSpPr>
            <a:spLocks noGrp="1" noRot="1" noChangeAspect="1"/>
          </p:cNvSpPr>
          <p:nvPr>
            <p:ph type="sldImg" idx="2"/>
          </p:nvPr>
        </p:nvSpPr>
        <p:spPr>
          <a:xfrm>
            <a:off x="1162050" y="703263"/>
            <a:ext cx="4686300" cy="3514725"/>
          </a:xfrm>
          <a:prstGeom prst="rect">
            <a:avLst/>
          </a:prstGeom>
          <a:noFill/>
          <a:ln w="12700">
            <a:solidFill>
              <a:prstClr val="black"/>
            </a:solidFill>
          </a:ln>
        </p:spPr>
        <p:txBody>
          <a:bodyPr vert="horz" lIns="93616" tIns="46808" rIns="93616" bIns="46808" rtlCol="0" anchor="ctr"/>
          <a:lstStyle/>
          <a:p>
            <a:endParaRPr lang="en-US" dirty="0"/>
          </a:p>
        </p:txBody>
      </p:sp>
      <p:sp>
        <p:nvSpPr>
          <p:cNvPr id="5" name="Notes Placeholder 4"/>
          <p:cNvSpPr>
            <a:spLocks noGrp="1"/>
          </p:cNvSpPr>
          <p:nvPr>
            <p:ph type="body" sz="quarter" idx="3"/>
          </p:nvPr>
        </p:nvSpPr>
        <p:spPr>
          <a:xfrm>
            <a:off x="701040" y="4451985"/>
            <a:ext cx="5608320" cy="4217670"/>
          </a:xfrm>
          <a:prstGeom prst="rect">
            <a:avLst/>
          </a:prstGeom>
        </p:spPr>
        <p:txBody>
          <a:bodyPr vert="horz" lIns="93616" tIns="46808" rIns="93616" bIns="46808"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902343"/>
            <a:ext cx="3037840" cy="468630"/>
          </a:xfrm>
          <a:prstGeom prst="rect">
            <a:avLst/>
          </a:prstGeom>
        </p:spPr>
        <p:txBody>
          <a:bodyPr vert="horz" lIns="93616" tIns="46808" rIns="93616" bIns="46808"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902343"/>
            <a:ext cx="3037840" cy="468630"/>
          </a:xfrm>
          <a:prstGeom prst="rect">
            <a:avLst/>
          </a:prstGeom>
        </p:spPr>
        <p:txBody>
          <a:bodyPr vert="horz" lIns="93616" tIns="46808" rIns="93616" bIns="46808" rtlCol="0" anchor="b"/>
          <a:lstStyle>
            <a:lvl1pPr algn="r">
              <a:defRPr sz="1200"/>
            </a:lvl1pPr>
          </a:lstStyle>
          <a:p>
            <a:fld id="{58CC9574-A819-4FE4-99A7-1E27AD09ADC2}" type="slidenum">
              <a:rPr lang="en-US" smtClean="0"/>
              <a:pPr/>
              <a:t>‹#›</a:t>
            </a:fld>
            <a:endParaRPr lang="en-US" dirty="0"/>
          </a:p>
        </p:txBody>
      </p:sp>
    </p:spTree>
    <p:extLst>
      <p:ext uri="{BB962C8B-B14F-4D97-AF65-F5344CB8AC3E}">
        <p14:creationId xmlns:p14="http://schemas.microsoft.com/office/powerpoint/2010/main" val="32423031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58CC9574-A819-4FE4-99A7-1E27AD09ADC2}"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8CC9574-A819-4FE4-99A7-1E27AD09ADC2}"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4</a:t>
            </a:fld>
            <a:endParaRPr lang="en-U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5</a:t>
            </a:fld>
            <a:endParaRPr lang="en-U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6</a:t>
            </a:fld>
            <a:endParaRPr lang="en-U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7</a:t>
            </a:fld>
            <a:endParaRPr lang="en-U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8</a:t>
            </a:fld>
            <a:endParaRPr lang="en-U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9</a:t>
            </a:fld>
            <a:endParaRPr lang="en-U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10</a:t>
            </a:fld>
            <a:endParaRPr lang="en-U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11</a:t>
            </a:fld>
            <a:endParaRPr lang="en-U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12</a:t>
            </a:fld>
            <a:endParaRPr lang="en-U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13</a:t>
            </a:fld>
            <a:endParaRPr lang="en-U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14</a:t>
            </a:fld>
            <a:endParaRPr lang="en-U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15</a:t>
            </a:fld>
            <a:endParaRPr lang="en-U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16</a:t>
            </a:fld>
            <a:endParaRPr lang="en-U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17</a:t>
            </a:fld>
            <a:endParaRPr lang="en-U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18</a:t>
            </a:fld>
            <a:endParaRPr lang="en-U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19</a:t>
            </a:fld>
            <a:endParaRPr lang="en-U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20</a:t>
            </a:fld>
            <a:endParaRPr lang="en-U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21</a:t>
            </a:fld>
            <a:endParaRPr lang="en-U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22</a:t>
            </a:fld>
            <a:endParaRPr lang="en-U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23</a:t>
            </a:fld>
            <a:endParaRPr lang="en-U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24</a:t>
            </a:fld>
            <a:endParaRPr lang="en-U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25</a:t>
            </a:fld>
            <a:endParaRPr lang="en-U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26</a:t>
            </a:fld>
            <a:endParaRPr lang="en-U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27</a:t>
            </a:fld>
            <a:endParaRPr lang="en-U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28</a:t>
            </a:fld>
            <a:endParaRPr lang="en-U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stretch>
            <a:fillRect/>
          </a:stretch>
        </p:blipFill>
        <p:spPr>
          <a:xfrm>
            <a:off x="20548" y="20547"/>
            <a:ext cx="3498527" cy="2825393"/>
          </a:xfrm>
          <a:prstGeom prst="rect">
            <a:avLst/>
          </a:prstGeom>
        </p:spPr>
      </p:pic>
      <p:pic>
        <p:nvPicPr>
          <p:cNvPr id="8" name="Picture 7"/>
          <p:cNvPicPr>
            <a:picLocks noChangeAspect="1"/>
          </p:cNvPicPr>
          <p:nvPr userDrawn="1"/>
        </p:nvPicPr>
        <p:blipFill>
          <a:blip r:embed="rId3" cstate="print"/>
          <a:stretch>
            <a:fillRect/>
          </a:stretch>
        </p:blipFill>
        <p:spPr>
          <a:xfrm>
            <a:off x="3503486" y="20548"/>
            <a:ext cx="5624418" cy="2825496"/>
          </a:xfrm>
          <a:prstGeom prst="rect">
            <a:avLst/>
          </a:prstGeom>
        </p:spPr>
      </p:pic>
      <p:pic>
        <p:nvPicPr>
          <p:cNvPr id="9" name="Picture 8"/>
          <p:cNvPicPr>
            <a:picLocks noChangeAspect="1"/>
          </p:cNvPicPr>
          <p:nvPr userDrawn="1"/>
        </p:nvPicPr>
        <p:blipFill>
          <a:blip r:embed="rId4" cstate="print"/>
          <a:stretch>
            <a:fillRect/>
          </a:stretch>
        </p:blipFill>
        <p:spPr>
          <a:xfrm>
            <a:off x="20923" y="2818500"/>
            <a:ext cx="7668994" cy="2296266"/>
          </a:xfrm>
          <a:prstGeom prst="rect">
            <a:avLst/>
          </a:prstGeom>
        </p:spPr>
      </p:pic>
      <p:pic>
        <p:nvPicPr>
          <p:cNvPr id="10" name="Picture 9"/>
          <p:cNvPicPr>
            <a:picLocks noChangeAspect="1"/>
          </p:cNvPicPr>
          <p:nvPr userDrawn="1"/>
        </p:nvPicPr>
        <p:blipFill>
          <a:blip r:embed="rId5" cstate="print"/>
          <a:stretch>
            <a:fillRect/>
          </a:stretch>
        </p:blipFill>
        <p:spPr>
          <a:xfrm>
            <a:off x="7662119" y="2819400"/>
            <a:ext cx="1461333" cy="2293850"/>
          </a:xfrm>
          <a:prstGeom prst="rect">
            <a:avLst/>
          </a:prstGeom>
        </p:spPr>
      </p:pic>
      <p:pic>
        <p:nvPicPr>
          <p:cNvPr id="11" name="Picture 10"/>
          <p:cNvPicPr>
            <a:picLocks/>
          </p:cNvPicPr>
          <p:nvPr userDrawn="1"/>
        </p:nvPicPr>
        <p:blipFill>
          <a:blip r:embed="rId6" cstate="print"/>
          <a:stretch>
            <a:fillRect/>
          </a:stretch>
        </p:blipFill>
        <p:spPr>
          <a:xfrm>
            <a:off x="20548" y="5089818"/>
            <a:ext cx="9098280" cy="1737360"/>
          </a:xfrm>
          <a:prstGeom prst="rect">
            <a:avLst/>
          </a:prstGeom>
        </p:spPr>
      </p:pic>
      <p:sp>
        <p:nvSpPr>
          <p:cNvPr id="14" name="Rectangle 13"/>
          <p:cNvSpPr/>
          <p:nvPr userDrawn="1"/>
        </p:nvSpPr>
        <p:spPr>
          <a:xfrm>
            <a:off x="8755230" y="2469776"/>
            <a:ext cx="304800" cy="152400"/>
          </a:xfrm>
          <a:prstGeom prst="rect">
            <a:avLst/>
          </a:prstGeom>
          <a:solidFill>
            <a:srgbClr val="F274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47F28"/>
              </a:solidFill>
            </a:endParaRPr>
          </a:p>
        </p:txBody>
      </p:sp>
      <p:sp>
        <p:nvSpPr>
          <p:cNvPr id="4" name="Date Placeholder 3"/>
          <p:cNvSpPr>
            <a:spLocks noGrp="1"/>
          </p:cNvSpPr>
          <p:nvPr>
            <p:ph type="dt" sz="half" idx="10"/>
          </p:nvPr>
        </p:nvSpPr>
        <p:spPr/>
        <p:txBody>
          <a:bodyPr/>
          <a:lstStyle>
            <a:lvl1pPr>
              <a:defRPr>
                <a:solidFill>
                  <a:schemeClr val="bg1"/>
                </a:solidFill>
              </a:defRPr>
            </a:lvl1pPr>
          </a:lstStyle>
          <a:p>
            <a:fld id="{F921AF00-7BEA-4385-AB08-C9D3CA4AA08D}" type="datetime1">
              <a:rPr lang="en-US" smtClean="0"/>
              <a:t>4/19/2018</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240D5ECE-8B49-45CD-BE81-EF81920D1969}" type="slidenum">
              <a:rPr lang="en-US" smtClean="0"/>
              <a:pPr/>
              <a:t>‹#›</a:t>
            </a:fld>
            <a:endParaRPr lang="en-US" dirty="0"/>
          </a:p>
        </p:txBody>
      </p:sp>
      <p:sp>
        <p:nvSpPr>
          <p:cNvPr id="15" name="Text Placeholder 15"/>
          <p:cNvSpPr>
            <a:spLocks noGrp="1"/>
          </p:cNvSpPr>
          <p:nvPr>
            <p:ph type="body" sz="quarter" idx="14" hasCustomPrompt="1"/>
          </p:nvPr>
        </p:nvSpPr>
        <p:spPr>
          <a:xfrm>
            <a:off x="3581400" y="1295400"/>
            <a:ext cx="5105400" cy="1416269"/>
          </a:xfrm>
        </p:spPr>
        <p:txBody>
          <a:bodyPr anchor="b">
            <a:normAutofit/>
          </a:bodyPr>
          <a:lstStyle>
            <a:lvl1pPr algn="r">
              <a:buNone/>
              <a:defRPr lang="en-US" sz="2200" kern="1200" dirty="0" smtClean="0">
                <a:solidFill>
                  <a:schemeClr val="tx1">
                    <a:lumMod val="75000"/>
                    <a:lumOff val="25000"/>
                  </a:schemeClr>
                </a:solidFill>
                <a:latin typeface="Calibri" pitchFamily="34" charset="0"/>
                <a:ea typeface="+mn-ea"/>
                <a:cs typeface="+mn-cs"/>
              </a:defRPr>
            </a:lvl1pPr>
          </a:lstStyle>
          <a:p>
            <a:pPr lvl="0"/>
            <a:r>
              <a:rPr lang="en-US" dirty="0" smtClean="0"/>
              <a:t>Click to edit Master subtitle style</a:t>
            </a:r>
            <a:endParaRPr lang="en-US" dirty="0"/>
          </a:p>
        </p:txBody>
      </p:sp>
      <p:sp>
        <p:nvSpPr>
          <p:cNvPr id="2" name="Title 1"/>
          <p:cNvSpPr>
            <a:spLocks noGrp="1"/>
          </p:cNvSpPr>
          <p:nvPr>
            <p:ph type="title"/>
          </p:nvPr>
        </p:nvSpPr>
        <p:spPr>
          <a:xfrm>
            <a:off x="106344" y="4114800"/>
            <a:ext cx="7315200" cy="914400"/>
          </a:xfrm>
        </p:spPr>
        <p:txBody>
          <a:bodyPr anchor="b" anchorCtr="0">
            <a:normAutofit/>
          </a:bodyPr>
          <a:lstStyle>
            <a:lvl1pPr marL="0" indent="0">
              <a:defRPr lang="en-US" sz="3600" b="1" kern="1200" baseline="0">
                <a:solidFill>
                  <a:schemeClr val="bg1"/>
                </a:solidFill>
                <a:latin typeface="Arial" pitchFamily="34" charset="0"/>
                <a:ea typeface="+mn-ea"/>
                <a:cs typeface="Arial" pitchFamily="34" charset="0"/>
              </a:defRPr>
            </a:lvl1pPr>
          </a:lstStyle>
          <a:p>
            <a:pPr marL="342900" lvl="0" indent="-342900" algn="l" defTabSz="914400" rtl="0" eaLnBrk="1" latinLnBrk="0" hangingPunct="1">
              <a:spcBef>
                <a:spcPct val="20000"/>
              </a:spcBef>
              <a:buFont typeface="Arial" pitchFamily="34" charset="0"/>
              <a:buNone/>
            </a:pPr>
            <a:r>
              <a:rPr lang="en-US" smtClean="0"/>
              <a:t>Click to edit Master title style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15">
                                            <p:txEl>
                                              <p:pRg st="0" end="0"/>
                                            </p:txEl>
                                          </p:spTgt>
                                        </p:tgtEl>
                                        <p:attrNameLst>
                                          <p:attrName>style.visibility</p:attrName>
                                        </p:attrNameLst>
                                      </p:cBhvr>
                                      <p:to>
                                        <p:strVal val="visible"/>
                                      </p:to>
                                    </p:set>
                                    <p:anim calcmode="lin" valueType="num">
                                      <p:cBhvr additive="base">
                                        <p:cTn id="15" dur="500" fill="hold"/>
                                        <p:tgtEl>
                                          <p:spTgt spid="15">
                                            <p:txEl>
                                              <p:pRg st="0" end="0"/>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15">
                                            <p:txEl>
                                              <p:pRg st="0" end="0"/>
                                            </p:txEl>
                                          </p:spTgt>
                                        </p:tgtEl>
                                        <p:attrNameLst>
                                          <p:attrName>ppt_y</p:attrName>
                                        </p:attrNameLst>
                                      </p:cBhvr>
                                      <p:tavLst>
                                        <p:tav tm="0">
                                          <p:val>
                                            <p:strVal val="#ppt_y"/>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anim calcmode="lin" valueType="num">
                                      <p:cBhvr>
                                        <p:cTn id="20" dur="500" fill="hold"/>
                                        <p:tgtEl>
                                          <p:spTgt spid="11"/>
                                        </p:tgtEl>
                                        <p:attrNameLst>
                                          <p:attrName>ppt_x</p:attrName>
                                        </p:attrNameLst>
                                      </p:cBhvr>
                                      <p:tavLst>
                                        <p:tav tm="0">
                                          <p:val>
                                            <p:strVal val="#ppt_x"/>
                                          </p:val>
                                        </p:tav>
                                        <p:tav tm="100000">
                                          <p:val>
                                            <p:strVal val="#ppt_x"/>
                                          </p:val>
                                        </p:tav>
                                      </p:tavLst>
                                    </p:anim>
                                    <p:anim calcmode="lin" valueType="num">
                                      <p:cBhvr>
                                        <p:cTn id="21" dur="500" fill="hold"/>
                                        <p:tgtEl>
                                          <p:spTgt spid="11"/>
                                        </p:tgtEl>
                                        <p:attrNameLst>
                                          <p:attrName>ppt_y</p:attrName>
                                        </p:attrNameLst>
                                      </p:cBhvr>
                                      <p:tavLst>
                                        <p:tav tm="0">
                                          <p:val>
                                            <p:strVal val="#ppt_y+.1"/>
                                          </p:val>
                                        </p:tav>
                                        <p:tav tm="100000">
                                          <p:val>
                                            <p:strVal val="#ppt_y"/>
                                          </p:val>
                                        </p:tav>
                                      </p:tavLst>
                                    </p:anim>
                                  </p:childTnLst>
                                </p:cTn>
                              </p:par>
                              <p:par>
                                <p:cTn id="22" presetID="2" presetClass="entr" presetSubtype="8"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0-#ppt_w/2"/>
                                          </p:val>
                                        </p:tav>
                                        <p:tav tm="100000">
                                          <p:val>
                                            <p:strVal val="#ppt_x"/>
                                          </p:val>
                                        </p:tav>
                                      </p:tavLst>
                                    </p:anim>
                                    <p:anim calcmode="lin" valueType="num">
                                      <p:cBhvr additive="base">
                                        <p:cTn id="25" dur="500" fill="hold"/>
                                        <p:tgtEl>
                                          <p:spTgt spid="9"/>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1+#ppt_w/2"/>
                                          </p:val>
                                        </p:tav>
                                        <p:tav tm="100000">
                                          <p:val>
                                            <p:strVal val="#ppt_x"/>
                                          </p:val>
                                        </p:tav>
                                      </p:tavLst>
                                    </p:anim>
                                    <p:anim calcmode="lin" valueType="num">
                                      <p:cBhvr additive="base">
                                        <p:cTn id="29" dur="500" fill="hold"/>
                                        <p:tgtEl>
                                          <p:spTgt spid="10"/>
                                        </p:tgtEl>
                                        <p:attrNameLst>
                                          <p:attrName>ppt_y</p:attrName>
                                        </p:attrNameLst>
                                      </p:cBhvr>
                                      <p:tavLst>
                                        <p:tav tm="0">
                                          <p:val>
                                            <p:strVal val="#ppt_y"/>
                                          </p:val>
                                        </p:tav>
                                        <p:tav tm="100000">
                                          <p:val>
                                            <p:strVal val="#ppt_y"/>
                                          </p:val>
                                        </p:tav>
                                      </p:tavLst>
                                    </p:anim>
                                  </p:childTnLst>
                                </p:cTn>
                              </p:par>
                              <p:par>
                                <p:cTn id="30" presetID="10" presetClass="entr" presetSubtype="0" fill="hold" grpId="0" nodeType="withEffect">
                                  <p:stCondLst>
                                    <p:cond delay="50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build="p">
        <p:tmplLst>
          <p:tmpl lvl="1">
            <p:tnLst>
              <p:par>
                <p:cTn presetID="2" presetClass="entr" presetSubtype="2" fill="hold" nodeType="withEffect">
                  <p:stCondLst>
                    <p:cond delay="0"/>
                  </p:stCondLst>
                  <p:childTnLst>
                    <p:set>
                      <p:cBhvr>
                        <p:cTn dur="1" fill="hold">
                          <p:stCondLst>
                            <p:cond delay="0"/>
                          </p:stCondLst>
                        </p:cTn>
                        <p:tgtEl>
                          <p:spTgt spid="15"/>
                        </p:tgtEl>
                        <p:attrNameLst>
                          <p:attrName>style.visibility</p:attrName>
                        </p:attrNameLst>
                      </p:cBhvr>
                      <p:to>
                        <p:strVal val="visible"/>
                      </p:to>
                    </p:set>
                    <p:anim calcmode="lin" valueType="num">
                      <p:cBhvr additive="base">
                        <p:cTn dur="500" fill="hold"/>
                        <p:tgtEl>
                          <p:spTgt spid="15"/>
                        </p:tgtEl>
                        <p:attrNameLst>
                          <p:attrName>ppt_x</p:attrName>
                        </p:attrNameLst>
                      </p:cBhvr>
                      <p:tavLst>
                        <p:tav tm="0">
                          <p:val>
                            <p:strVal val="1+#ppt_w/2"/>
                          </p:val>
                        </p:tav>
                        <p:tav tm="100000">
                          <p:val>
                            <p:strVal val="#ppt_x"/>
                          </p:val>
                        </p:tav>
                      </p:tavLst>
                    </p:anim>
                    <p:anim calcmode="lin" valueType="num">
                      <p:cBhvr additive="base">
                        <p:cTn dur="500" fill="hold"/>
                        <p:tgtEl>
                          <p:spTgt spid="15"/>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971800" y="1992354"/>
            <a:ext cx="5867400" cy="1970046"/>
          </a:xfrm>
        </p:spPr>
        <p:txBody>
          <a:bodyPr anchor="ctr">
            <a:normAutofit/>
          </a:bodyPr>
          <a:lstStyle>
            <a:lvl1pPr algn="l">
              <a:defRPr sz="3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381000" y="5105400"/>
            <a:ext cx="8229601" cy="375787"/>
          </a:xfrm>
        </p:spPr>
        <p:txBody>
          <a:bodyPr anchor="b">
            <a:normAutofit/>
          </a:bodyPr>
          <a:lstStyle>
            <a:lvl1pPr marL="0" indent="0" algn="r">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lvl1pPr>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1">
                    <a:lumMod val="85000"/>
                    <a:lumOff val="15000"/>
                  </a:schemeClr>
                </a:solidFill>
              </a:defRPr>
            </a:lvl1pPr>
          </a:lstStyle>
          <a:p>
            <a:fld id="{240D5ECE-8B49-45CD-BE81-EF81920D1969}" type="slidenum">
              <a:rPr lang="en-US" smtClean="0"/>
              <a:pPr/>
              <a:t>‹#›</a:t>
            </a:fld>
            <a:endParaRPr lang="en-US" dirty="0"/>
          </a:p>
        </p:txBody>
      </p:sp>
      <p:sp>
        <p:nvSpPr>
          <p:cNvPr id="7" name="Oval 6"/>
          <p:cNvSpPr/>
          <p:nvPr userDrawn="1"/>
        </p:nvSpPr>
        <p:spPr>
          <a:xfrm>
            <a:off x="762000" y="1946209"/>
            <a:ext cx="2057400" cy="2057400"/>
          </a:xfrm>
          <a:prstGeom prst="ellipse">
            <a:avLst/>
          </a:prstGeom>
          <a:gradFill flip="none" rotWithShape="1">
            <a:gsLst>
              <a:gs pos="0">
                <a:srgbClr val="F39C29"/>
              </a:gs>
              <a:gs pos="50000">
                <a:srgbClr val="F7931D"/>
              </a:gs>
              <a:gs pos="100000">
                <a:srgbClr val="FF6600"/>
              </a:gs>
            </a:gsLst>
            <a:path path="circle">
              <a:fillToRect l="50000" t="50000" r="50000" b="50000"/>
            </a:path>
            <a:tileRect/>
          </a:gradFill>
          <a:ln w="82550">
            <a:noFill/>
          </a:ln>
          <a:effectLst>
            <a:outerShdw blurRad="1524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US" dirty="0"/>
          </a:p>
        </p:txBody>
      </p:sp>
      <p:sp>
        <p:nvSpPr>
          <p:cNvPr id="8" name="Rectangle 7"/>
          <p:cNvSpPr/>
          <p:nvPr userDrawn="1"/>
        </p:nvSpPr>
        <p:spPr>
          <a:xfrm>
            <a:off x="8686800" y="5265376"/>
            <a:ext cx="457200" cy="96672"/>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6600"/>
                </a:solidFill>
              </a:rPr>
              <a:t>           </a:t>
            </a:r>
            <a:endParaRPr lang="en-US" dirty="0">
              <a:solidFill>
                <a:srgbClr val="FF6600"/>
              </a:solidFill>
            </a:endParaRPr>
          </a:p>
        </p:txBody>
      </p:sp>
      <p:sp>
        <p:nvSpPr>
          <p:cNvPr id="9" name="Oval 8"/>
          <p:cNvSpPr/>
          <p:nvPr userDrawn="1"/>
        </p:nvSpPr>
        <p:spPr>
          <a:xfrm>
            <a:off x="1007328" y="1992354"/>
            <a:ext cx="1583472" cy="1295400"/>
          </a:xfrm>
          <a:prstGeom prst="ellipse">
            <a:avLst/>
          </a:prstGeom>
          <a:gradFill flip="none" rotWithShape="1">
            <a:gsLst>
              <a:gs pos="63000">
                <a:schemeClr val="bg1">
                  <a:alpha val="7000"/>
                </a:schemeClr>
              </a:gs>
              <a:gs pos="72000">
                <a:schemeClr val="bg1">
                  <a:alpha val="15000"/>
                </a:schemeClr>
              </a:gs>
              <a:gs pos="91000">
                <a:schemeClr val="bg1">
                  <a:alpha val="28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3" cstate="print"/>
          <a:srcRect l="2599" r="5874" b="5262"/>
          <a:stretch/>
        </p:blipFill>
        <p:spPr>
          <a:xfrm>
            <a:off x="3530" y="5867400"/>
            <a:ext cx="9144000" cy="1053694"/>
          </a:xfrm>
          <a:prstGeom prst="rect">
            <a:avLst/>
          </a:prstGeom>
        </p:spPr>
      </p:pic>
      <p:sp>
        <p:nvSpPr>
          <p:cNvPr id="2" name="Title 1"/>
          <p:cNvSpPr>
            <a:spLocks noGrp="1"/>
          </p:cNvSpPr>
          <p:nvPr>
            <p:ph type="title"/>
          </p:nvPr>
        </p:nvSpPr>
        <p:spPr>
          <a:xfrm>
            <a:off x="436180" y="76200"/>
            <a:ext cx="8403020" cy="685800"/>
          </a:xfrm>
        </p:spPr>
        <p:txBody>
          <a:bodyPr anchor="ctr" anchorCtr="0">
            <a:normAutofit/>
          </a:bodyPr>
          <a:lstStyle>
            <a:lvl1pPr algn="l">
              <a:defRPr sz="3000" b="0">
                <a:solidFill>
                  <a:schemeClr val="tx1">
                    <a:lumMod val="85000"/>
                    <a:lumOff val="1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defRPr>
                <a:solidFill>
                  <a:schemeClr val="tx1">
                    <a:lumMod val="85000"/>
                    <a:lumOff val="15000"/>
                  </a:schemeClr>
                </a:solidFill>
              </a:defRPr>
            </a:lvl1pPr>
            <a:lvl2pPr>
              <a:defRPr>
                <a:solidFill>
                  <a:schemeClr val="tx1">
                    <a:lumMod val="85000"/>
                    <a:lumOff val="15000"/>
                  </a:schemeClr>
                </a:solidFill>
              </a:defRPr>
            </a:lvl2pPr>
            <a:lvl3pPr>
              <a:defRPr>
                <a:solidFill>
                  <a:schemeClr val="tx1">
                    <a:lumMod val="85000"/>
                    <a:lumOff val="15000"/>
                  </a:schemeClr>
                </a:solidFill>
              </a:defRPr>
            </a:lvl3pPr>
            <a:lvl4pPr>
              <a:defRPr>
                <a:solidFill>
                  <a:schemeClr val="tx1">
                    <a:lumMod val="85000"/>
                    <a:lumOff val="15000"/>
                  </a:schemeClr>
                </a:solidFill>
              </a:defRPr>
            </a:lvl4pPr>
            <a:lvl5pPr>
              <a:defRPr>
                <a:solidFill>
                  <a:schemeClr val="tx1">
                    <a:lumMod val="85000"/>
                    <a:lumOff val="1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solidFill>
                  <a:schemeClr val="tx1">
                    <a:lumMod val="85000"/>
                    <a:lumOff val="15000"/>
                  </a:schemeClr>
                </a:solidFill>
              </a:defRPr>
            </a:lvl1pPr>
          </a:lstStyle>
          <a:p>
            <a:fld id="{6BE561BB-04E7-48B6-B84C-F70AFBC1D92F}" type="datetime1">
              <a:rPr lang="en-US" smtClean="0"/>
              <a:t>4/19/2018</a:t>
            </a:fld>
            <a:endParaRPr lang="en-US" dirty="0"/>
          </a:p>
        </p:txBody>
      </p:sp>
      <p:sp>
        <p:nvSpPr>
          <p:cNvPr id="5" name="Footer Placeholder 4"/>
          <p:cNvSpPr>
            <a:spLocks noGrp="1"/>
          </p:cNvSpPr>
          <p:nvPr>
            <p:ph type="ftr" sz="quarter" idx="11"/>
          </p:nvPr>
        </p:nvSpPr>
        <p:spPr/>
        <p:txBody>
          <a:bodyPr/>
          <a:lstStyle>
            <a:lvl1pPr>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1">
                    <a:lumMod val="85000"/>
                    <a:lumOff val="15000"/>
                  </a:schemeClr>
                </a:solidFill>
              </a:defRPr>
            </a:lvl1pPr>
          </a:lstStyle>
          <a:p>
            <a:fld id="{240D5ECE-8B49-45CD-BE81-EF81920D1969}"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Emphasis">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solidFill>
                  <a:schemeClr val="tx1">
                    <a:lumMod val="85000"/>
                    <a:lumOff val="15000"/>
                  </a:schemeClr>
                </a:solidFill>
              </a:defRPr>
            </a:lvl1pPr>
          </a:lstStyle>
          <a:p>
            <a:fld id="{47A0AA50-A171-4314-A1B5-CC0EE564A437}" type="datetime1">
              <a:rPr lang="en-US" smtClean="0"/>
              <a:t>4/19/2018</a:t>
            </a:fld>
            <a:endParaRPr lang="en-US" dirty="0"/>
          </a:p>
        </p:txBody>
      </p:sp>
      <p:sp>
        <p:nvSpPr>
          <p:cNvPr id="4" name="Footer Placeholder 3"/>
          <p:cNvSpPr>
            <a:spLocks noGrp="1"/>
          </p:cNvSpPr>
          <p:nvPr>
            <p:ph type="ftr" sz="quarter" idx="11"/>
          </p:nvPr>
        </p:nvSpPr>
        <p:spPr/>
        <p:txBody>
          <a:bodyPr/>
          <a:lstStyle>
            <a:lvl1pPr>
              <a:defRPr>
                <a:solidFill>
                  <a:schemeClr val="tx1">
                    <a:lumMod val="85000"/>
                    <a:lumOff val="15000"/>
                  </a:schemeClr>
                </a:solidFill>
              </a:defRPr>
            </a:lvl1pPr>
          </a:lstStyle>
          <a:p>
            <a:endParaRPr lang="en-US" dirty="0"/>
          </a:p>
        </p:txBody>
      </p:sp>
      <p:sp>
        <p:nvSpPr>
          <p:cNvPr id="5" name="Slide Number Placeholder 4"/>
          <p:cNvSpPr>
            <a:spLocks noGrp="1"/>
          </p:cNvSpPr>
          <p:nvPr>
            <p:ph type="sldNum" sz="quarter" idx="12"/>
          </p:nvPr>
        </p:nvSpPr>
        <p:spPr/>
        <p:txBody>
          <a:bodyPr/>
          <a:lstStyle>
            <a:lvl1pPr>
              <a:defRPr>
                <a:solidFill>
                  <a:schemeClr val="tx1">
                    <a:lumMod val="85000"/>
                    <a:lumOff val="15000"/>
                  </a:schemeClr>
                </a:solidFill>
              </a:defRPr>
            </a:lvl1pPr>
          </a:lstStyle>
          <a:p>
            <a:fld id="{240D5ECE-8B49-45CD-BE81-EF81920D1969}" type="slidenum">
              <a:rPr lang="en-US" smtClean="0"/>
              <a:pPr/>
              <a:t>‹#›</a:t>
            </a:fld>
            <a:endParaRPr lang="en-US" dirty="0"/>
          </a:p>
        </p:txBody>
      </p:sp>
      <p:sp>
        <p:nvSpPr>
          <p:cNvPr id="6" name="Content Placeholder 2"/>
          <p:cNvSpPr>
            <a:spLocks noGrp="1"/>
          </p:cNvSpPr>
          <p:nvPr>
            <p:ph idx="1"/>
          </p:nvPr>
        </p:nvSpPr>
        <p:spPr>
          <a:xfrm>
            <a:off x="457200" y="1600200"/>
            <a:ext cx="8229600" cy="4525963"/>
          </a:xfrm>
        </p:spPr>
        <p:txBody>
          <a:bodyPr/>
          <a:lstStyle>
            <a:lvl1pPr>
              <a:defRPr>
                <a:solidFill>
                  <a:schemeClr val="tx1">
                    <a:lumMod val="85000"/>
                    <a:lumOff val="15000"/>
                  </a:schemeClr>
                </a:solidFill>
              </a:defRPr>
            </a:lvl1pPr>
            <a:lvl2pPr>
              <a:defRPr>
                <a:solidFill>
                  <a:schemeClr val="tx1">
                    <a:lumMod val="85000"/>
                    <a:lumOff val="15000"/>
                  </a:schemeClr>
                </a:solidFill>
              </a:defRPr>
            </a:lvl2pPr>
            <a:lvl3pPr>
              <a:defRPr>
                <a:solidFill>
                  <a:schemeClr val="tx1">
                    <a:lumMod val="85000"/>
                    <a:lumOff val="15000"/>
                  </a:schemeClr>
                </a:solidFill>
              </a:defRPr>
            </a:lvl3pPr>
            <a:lvl4pPr>
              <a:defRPr>
                <a:solidFill>
                  <a:schemeClr val="tx1">
                    <a:lumMod val="85000"/>
                    <a:lumOff val="15000"/>
                  </a:schemeClr>
                </a:solidFill>
              </a:defRPr>
            </a:lvl4pPr>
            <a:lvl5pPr>
              <a:defRPr>
                <a:solidFill>
                  <a:schemeClr val="tx1">
                    <a:lumMod val="85000"/>
                    <a:lumOff val="1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Obj" preserve="1">
  <p:cSld name="Two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0999" y="1"/>
            <a:ext cx="7068015" cy="838200"/>
          </a:xfrm>
        </p:spPr>
        <p:txBody>
          <a:bodyPr anchor="b">
            <a:normAutofit/>
          </a:bodyPr>
          <a:lstStyle>
            <a:lvl1pPr algn="l">
              <a:defRPr sz="2800">
                <a:solidFill>
                  <a:schemeClr val="bg1"/>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676402"/>
            <a:ext cx="4038600" cy="3971455"/>
          </a:xfrm>
        </p:spPr>
        <p:txBody>
          <a:bodyPr/>
          <a:lstStyle>
            <a:lvl1pPr>
              <a:defRPr sz="2800">
                <a:solidFill>
                  <a:schemeClr val="tx1">
                    <a:lumMod val="85000"/>
                    <a:lumOff val="15000"/>
                  </a:schemeClr>
                </a:solidFill>
              </a:defRPr>
            </a:lvl1pPr>
            <a:lvl2pPr>
              <a:defRPr sz="2400">
                <a:solidFill>
                  <a:schemeClr val="tx1">
                    <a:lumMod val="85000"/>
                    <a:lumOff val="15000"/>
                  </a:schemeClr>
                </a:solidFill>
              </a:defRPr>
            </a:lvl2pPr>
            <a:lvl3pPr>
              <a:defRPr sz="2000">
                <a:solidFill>
                  <a:schemeClr val="tx1">
                    <a:lumMod val="85000"/>
                    <a:lumOff val="15000"/>
                  </a:schemeClr>
                </a:solidFill>
              </a:defRPr>
            </a:lvl3pPr>
            <a:lvl4pPr>
              <a:defRPr sz="1800">
                <a:solidFill>
                  <a:schemeClr val="tx1">
                    <a:lumMod val="85000"/>
                    <a:lumOff val="15000"/>
                  </a:schemeClr>
                </a:solidFill>
              </a:defRPr>
            </a:lvl4pPr>
            <a:lvl5pPr>
              <a:defRPr sz="1800">
                <a:solidFill>
                  <a:schemeClr val="tx1">
                    <a:lumMod val="85000"/>
                    <a:lumOff val="15000"/>
                  </a:schemeClr>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6400"/>
            <a:ext cx="4038600" cy="3971454"/>
          </a:xfrm>
        </p:spPr>
        <p:txBody>
          <a:bodyPr/>
          <a:lstStyle>
            <a:lvl1pPr>
              <a:defRPr sz="2800">
                <a:solidFill>
                  <a:schemeClr val="tx1">
                    <a:lumMod val="85000"/>
                    <a:lumOff val="15000"/>
                  </a:schemeClr>
                </a:solidFill>
              </a:defRPr>
            </a:lvl1pPr>
            <a:lvl2pPr>
              <a:defRPr sz="2400">
                <a:solidFill>
                  <a:schemeClr val="tx1">
                    <a:lumMod val="85000"/>
                    <a:lumOff val="15000"/>
                  </a:schemeClr>
                </a:solidFill>
              </a:defRPr>
            </a:lvl2pPr>
            <a:lvl3pPr>
              <a:defRPr sz="2000">
                <a:solidFill>
                  <a:schemeClr val="tx1">
                    <a:lumMod val="85000"/>
                    <a:lumOff val="15000"/>
                  </a:schemeClr>
                </a:solidFill>
              </a:defRPr>
            </a:lvl3pPr>
            <a:lvl4pPr>
              <a:defRPr sz="1800">
                <a:solidFill>
                  <a:schemeClr val="tx1">
                    <a:lumMod val="85000"/>
                    <a:lumOff val="15000"/>
                  </a:schemeClr>
                </a:solidFill>
              </a:defRPr>
            </a:lvl4pPr>
            <a:lvl5pPr>
              <a:defRPr sz="1800">
                <a:solidFill>
                  <a:schemeClr val="tx1">
                    <a:lumMod val="85000"/>
                    <a:lumOff val="15000"/>
                  </a:schemeClr>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1772471-9A77-44C6-982A-85679F948D08}" type="datetime1">
              <a:rPr lang="en-US" smtClean="0"/>
              <a:t>4/19/2018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40D5ECE-8B49-45CD-BE81-EF81920D1969}"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bg1"/>
                </a:solidFill>
              </a:defRPr>
            </a:lvl1pPr>
          </a:lstStyle>
          <a:p>
            <a:fld id="{5D7D88D7-48F1-45D6-A012-B7233FF092E6}" type="datetime1">
              <a:rPr lang="en-US" smtClean="0"/>
              <a:t>4/19/2018</a:t>
            </a:fld>
            <a:endParaRPr lang="en-US" dirty="0"/>
          </a:p>
        </p:txBody>
      </p:sp>
      <p:sp>
        <p:nvSpPr>
          <p:cNvPr id="4" name="Footer Placeholder 3"/>
          <p:cNvSpPr>
            <a:spLocks noGrp="1"/>
          </p:cNvSpPr>
          <p:nvPr>
            <p:ph type="ftr" sz="quarter" idx="11"/>
          </p:nvPr>
        </p:nvSpPr>
        <p:spPr/>
        <p:txBody>
          <a:bodyPr/>
          <a:lstStyle>
            <a:lvl1pPr>
              <a:defRPr>
                <a:solidFill>
                  <a:schemeClr val="bg1"/>
                </a:solidFill>
              </a:defRPr>
            </a:lvl1pPr>
          </a:lstStyle>
          <a:p>
            <a:endParaRPr lang="en-US" dirty="0"/>
          </a:p>
        </p:txBody>
      </p:sp>
      <p:sp>
        <p:nvSpPr>
          <p:cNvPr id="5" name="Slide Number Placeholder 4"/>
          <p:cNvSpPr>
            <a:spLocks noGrp="1"/>
          </p:cNvSpPr>
          <p:nvPr>
            <p:ph type="sldNum" sz="quarter" idx="12"/>
          </p:nvPr>
        </p:nvSpPr>
        <p:spPr/>
        <p:txBody>
          <a:bodyPr/>
          <a:lstStyle>
            <a:lvl1pPr>
              <a:defRPr>
                <a:solidFill>
                  <a:schemeClr val="bg1"/>
                </a:solidFill>
              </a:defRPr>
            </a:lvl1pPr>
          </a:lstStyle>
          <a:p>
            <a:fld id="{240D5ECE-8B49-45CD-BE81-EF81920D1969}" type="slidenum">
              <a:rPr lang="en-US" smtClean="0"/>
              <a:pPr/>
              <a:t>‹#›</a:t>
            </a:fld>
            <a:endParaRPr lang="en-US" dirty="0"/>
          </a:p>
        </p:txBody>
      </p:sp>
      <p:pic>
        <p:nvPicPr>
          <p:cNvPr id="6" name="Picture 5"/>
          <p:cNvPicPr>
            <a:picLocks noChangeAspect="1"/>
          </p:cNvPicPr>
          <p:nvPr userDrawn="1"/>
        </p:nvPicPr>
        <p:blipFill>
          <a:blip r:embed="rId3" cstate="print"/>
          <a:stretch>
            <a:fillRect/>
          </a:stretch>
        </p:blipFill>
        <p:spPr>
          <a:xfrm>
            <a:off x="0" y="762000"/>
            <a:ext cx="2445488" cy="2286000"/>
          </a:xfrm>
          <a:prstGeom prst="rect">
            <a:avLst/>
          </a:prstGeom>
        </p:spPr>
      </p:pic>
      <p:sp>
        <p:nvSpPr>
          <p:cNvPr id="2" name="Title 1"/>
          <p:cNvSpPr>
            <a:spLocks noGrp="1"/>
          </p:cNvSpPr>
          <p:nvPr>
            <p:ph type="title"/>
          </p:nvPr>
        </p:nvSpPr>
        <p:spPr>
          <a:xfrm>
            <a:off x="1124400" y="2077200"/>
            <a:ext cx="7010400" cy="1143000"/>
          </a:xfrm>
        </p:spPr>
        <p:txBody>
          <a:bodyPr/>
          <a:lstStyle>
            <a:lvl1pPr algn="l">
              <a:defRPr/>
            </a:lvl1pPr>
          </a:lstStyle>
          <a:p>
            <a:r>
              <a:rPr lang="en-US" smtClean="0"/>
              <a:t>Click to edit Master title style</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50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Only: Emphasis">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807ACC-A905-472F-9B1A-5D4927908AB6}" type="datetime1">
              <a:rPr lang="en-US" smtClean="0"/>
              <a:t>4/19/2018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40D5ECE-8B49-45CD-BE81-EF81920D1969}" type="slidenum">
              <a:rPr lang="en-US" smtClean="0"/>
              <a:pPr/>
              <a:t>‹#›</a:t>
            </a:fld>
            <a:endParaRPr lang="en-US" dirty="0"/>
          </a:p>
        </p:txBody>
      </p:sp>
      <p:sp>
        <p:nvSpPr>
          <p:cNvPr id="6" name="Title 1"/>
          <p:cNvSpPr>
            <a:spLocks noGrp="1"/>
          </p:cNvSpPr>
          <p:nvPr>
            <p:ph type="title" hasCustomPrompt="1"/>
          </p:nvPr>
        </p:nvSpPr>
        <p:spPr>
          <a:xfrm>
            <a:off x="290400" y="3081000"/>
            <a:ext cx="8686800" cy="1095600"/>
          </a:xfrm>
        </p:spPr>
        <p:txBody>
          <a:bodyPr>
            <a:normAutofit/>
          </a:bodyPr>
          <a:lstStyle>
            <a:lvl1pPr algn="ctr">
              <a:defRPr lang="en-US" sz="4600" b="1" kern="1200" spc="-150" baseline="0" dirty="0" smtClean="0">
                <a:ln>
                  <a:gradFill>
                    <a:gsLst>
                      <a:gs pos="0">
                        <a:schemeClr val="bg1"/>
                      </a:gs>
                      <a:gs pos="50000">
                        <a:schemeClr val="bg1">
                          <a:lumMod val="75000"/>
                        </a:schemeClr>
                      </a:gs>
                    </a:gsLst>
                    <a:lin ang="5400000" scaled="0"/>
                  </a:gradFill>
                </a:ln>
                <a:gradFill>
                  <a:gsLst>
                    <a:gs pos="11000">
                      <a:schemeClr val="bg1">
                        <a:lumMod val="75000"/>
                      </a:schemeClr>
                    </a:gs>
                    <a:gs pos="91000">
                      <a:schemeClr val="bg1"/>
                    </a:gs>
                  </a:gsLst>
                  <a:lin ang="16200000" scaled="1"/>
                </a:gradFill>
                <a:effectLst>
                  <a:outerShdw blurRad="38100" algn="ctr" rotWithShape="0">
                    <a:prstClr val="black">
                      <a:alpha val="25000"/>
                    </a:prstClr>
                  </a:outerShdw>
                  <a:reflection blurRad="6350" stA="60000" endA="900" endPos="58000" dir="5400000" sy="-100000" algn="bl" rotWithShape="0"/>
                </a:effectLst>
                <a:latin typeface="+mn-lt"/>
                <a:ea typeface="+mn-ea"/>
                <a:cs typeface="+mn-cs"/>
              </a:defRPr>
            </a:lvl1pPr>
          </a:lstStyle>
          <a:p>
            <a:r>
              <a:rPr lang="en-US" dirty="0" smtClean="0"/>
              <a:t>Click to edit Master Title Style</a:t>
            </a:r>
            <a:endParaRPr lang="en-US" dirty="0"/>
          </a:p>
        </p:txBody>
      </p:sp>
      <p:sp>
        <p:nvSpPr>
          <p:cNvPr id="7" name="Text Placeholder 2"/>
          <p:cNvSpPr>
            <a:spLocks noGrp="1"/>
          </p:cNvSpPr>
          <p:nvPr>
            <p:ph type="body" idx="1"/>
          </p:nvPr>
        </p:nvSpPr>
        <p:spPr>
          <a:xfrm>
            <a:off x="283952" y="2424752"/>
            <a:ext cx="8694000" cy="639762"/>
          </a:xfrm>
        </p:spPr>
        <p:txBody>
          <a:bodyPr anchor="b">
            <a:normAutofit/>
          </a:bodyPr>
          <a:lstStyle>
            <a:lvl1pPr marL="0" indent="0" algn="ctr">
              <a:buNone/>
              <a:defRPr lang="en-US" sz="2800" kern="1200" dirty="0" smtClean="0">
                <a:solidFill>
                  <a:srgbClr val="2E507A">
                    <a:alpha val="81000"/>
                  </a:srgbClr>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with Text ">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bg1"/>
                </a:solidFill>
              </a:defRPr>
            </a:lvl1pPr>
          </a:lstStyle>
          <a:p>
            <a:fld id="{7EC8A1CF-66AF-47D4-BB8F-F3CFB7B5A810}" type="datetime1">
              <a:rPr lang="en-US" smtClean="0"/>
              <a:t>4/19/2018</a:t>
            </a:fld>
            <a:endParaRPr lang="en-US" dirty="0"/>
          </a:p>
        </p:txBody>
      </p:sp>
      <p:sp>
        <p:nvSpPr>
          <p:cNvPr id="4" name="Footer Placeholder 3"/>
          <p:cNvSpPr>
            <a:spLocks noGrp="1"/>
          </p:cNvSpPr>
          <p:nvPr>
            <p:ph type="ftr" sz="quarter" idx="11"/>
          </p:nvPr>
        </p:nvSpPr>
        <p:spPr/>
        <p:txBody>
          <a:bodyPr/>
          <a:lstStyle>
            <a:lvl1pPr>
              <a:defRPr>
                <a:solidFill>
                  <a:schemeClr val="bg1"/>
                </a:solidFill>
              </a:defRPr>
            </a:lvl1pPr>
          </a:lstStyle>
          <a:p>
            <a:endParaRPr lang="en-US" dirty="0"/>
          </a:p>
        </p:txBody>
      </p:sp>
      <p:sp>
        <p:nvSpPr>
          <p:cNvPr id="5" name="Slide Number Placeholder 4"/>
          <p:cNvSpPr>
            <a:spLocks noGrp="1"/>
          </p:cNvSpPr>
          <p:nvPr>
            <p:ph type="sldNum" sz="quarter" idx="12"/>
          </p:nvPr>
        </p:nvSpPr>
        <p:spPr/>
        <p:txBody>
          <a:bodyPr/>
          <a:lstStyle>
            <a:lvl1pPr>
              <a:defRPr>
                <a:solidFill>
                  <a:schemeClr val="bg1"/>
                </a:solidFill>
              </a:defRPr>
            </a:lvl1pPr>
          </a:lstStyle>
          <a:p>
            <a:fld id="{240D5ECE-8B49-45CD-BE81-EF81920D1969}" type="slidenum">
              <a:rPr lang="en-US" smtClean="0"/>
              <a:pPr/>
              <a:t>‹#›</a:t>
            </a:fld>
            <a:endParaRPr lang="en-US" dirty="0"/>
          </a:p>
        </p:txBody>
      </p:sp>
      <p:sp>
        <p:nvSpPr>
          <p:cNvPr id="7" name="Rectangle 6"/>
          <p:cNvSpPr/>
          <p:nvPr userDrawn="1"/>
        </p:nvSpPr>
        <p:spPr>
          <a:xfrm>
            <a:off x="0" y="2895600"/>
            <a:ext cx="7543800" cy="2133600"/>
          </a:xfrm>
          <a:prstGeom prst="rect">
            <a:avLst/>
          </a:prstGeom>
          <a:gradFill flip="none" rotWithShape="1">
            <a:gsLst>
              <a:gs pos="63000">
                <a:schemeClr val="tx1">
                  <a:lumMod val="85000"/>
                  <a:lumOff val="15000"/>
                  <a:alpha val="49000"/>
                </a:schemeClr>
              </a:gs>
              <a:gs pos="100000">
                <a:schemeClr val="tx1">
                  <a:lumMod val="95000"/>
                  <a:lumOff val="5000"/>
                  <a:alpha val="56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1"/>
          <p:cNvSpPr>
            <a:spLocks noGrp="1"/>
          </p:cNvSpPr>
          <p:nvPr>
            <p:ph type="title"/>
          </p:nvPr>
        </p:nvSpPr>
        <p:spPr>
          <a:xfrm>
            <a:off x="414867" y="3200400"/>
            <a:ext cx="7010400" cy="1676400"/>
          </a:xfrm>
        </p:spPr>
        <p:txBody>
          <a:bodyPr>
            <a:normAutofit/>
          </a:bodyPr>
          <a:lstStyle>
            <a:lvl1pPr marL="0" algn="l" defTabSz="914400" rtl="0" eaLnBrk="1" latinLnBrk="0" hangingPunct="1">
              <a:defRPr lang="en-US" sz="4000" kern="1200" dirty="0">
                <a:solidFill>
                  <a:schemeClr val="bg1"/>
                </a:solidFill>
                <a:latin typeface="+mn-lt"/>
                <a:ea typeface="+mn-ea"/>
                <a:cs typeface="+mn-cs"/>
              </a:defRPr>
            </a:lvl1pPr>
          </a:lstStyle>
          <a:p>
            <a:r>
              <a:rPr lang="en-US" smtClean="0"/>
              <a:t>Click to edit Master title style</a:t>
            </a:r>
            <a:endParaRPr lang="en-US" dirty="0"/>
          </a:p>
        </p:txBody>
      </p:sp>
      <p:sp>
        <p:nvSpPr>
          <p:cNvPr id="10" name="Text Placeholder 15"/>
          <p:cNvSpPr>
            <a:spLocks noGrp="1"/>
          </p:cNvSpPr>
          <p:nvPr>
            <p:ph type="body" sz="quarter" idx="14" hasCustomPrompt="1"/>
          </p:nvPr>
        </p:nvSpPr>
        <p:spPr>
          <a:xfrm>
            <a:off x="4648200" y="664780"/>
            <a:ext cx="4191000" cy="381000"/>
          </a:xfrm>
        </p:spPr>
        <p:txBody>
          <a:bodyPr>
            <a:normAutofit/>
          </a:bodyPr>
          <a:lstStyle>
            <a:lvl1pPr algn="r">
              <a:buNone/>
              <a:defRPr lang="en-US" sz="1800" b="1" kern="1200" dirty="0" smtClean="0">
                <a:solidFill>
                  <a:schemeClr val="bg1">
                    <a:lumMod val="65000"/>
                  </a:schemeClr>
                </a:solidFill>
                <a:latin typeface="Calibri" pitchFamily="34" charset="0"/>
                <a:ea typeface="+mn-ea"/>
                <a:cs typeface="+mn-cs"/>
              </a:defRPr>
            </a:lvl1pPr>
          </a:lstStyle>
          <a:p>
            <a:pPr lvl="0"/>
            <a:r>
              <a:rPr lang="en-US" dirty="0" smtClean="0"/>
              <a:t>Click to edit Master subtitle style</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14:vortex/>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75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25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utoUpdateAnimBg="0"/>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609600"/>
            <a:ext cx="3008313" cy="825500"/>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3803650" y="609600"/>
            <a:ext cx="5111750" cy="5334000"/>
          </a:xfrm>
        </p:spPr>
        <p:txBody>
          <a:bodyPr/>
          <a:lstStyle>
            <a:lvl1pPr>
              <a:defRPr sz="28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28600" y="1435101"/>
            <a:ext cx="3008313" cy="3822699"/>
          </a:xfrm>
        </p:spPr>
        <p:txBody>
          <a:bodyPr/>
          <a:lstStyle>
            <a:lvl1pPr marL="0" indent="0">
              <a:buNone/>
              <a:defRPr sz="1400">
                <a:solidFill>
                  <a:schemeClr val="tx1">
                    <a:lumMod val="75000"/>
                    <a:lumOff val="2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chemeClr val="bg1"/>
                </a:solidFill>
              </a:defRPr>
            </a:lvl1pPr>
          </a:lstStyle>
          <a:p>
            <a:fld id="{1243FA43-5ED0-4066-B565-85823CFBDF1F}" type="datetime1">
              <a:rPr lang="en-US" smtClean="0"/>
              <a:t>4/19/2018</a:t>
            </a:fld>
            <a:endParaRPr lang="en-US" dirty="0"/>
          </a:p>
        </p:txBody>
      </p:sp>
      <p:sp>
        <p:nvSpPr>
          <p:cNvPr id="6" name="Footer Placeholder 5"/>
          <p:cNvSpPr>
            <a:spLocks noGrp="1"/>
          </p:cNvSpPr>
          <p:nvPr>
            <p:ph type="ftr" sz="quarter" idx="11"/>
          </p:nvPr>
        </p:nvSpPr>
        <p:spPr/>
        <p:txBody>
          <a:bodyPr/>
          <a:lstStyle>
            <a:lvl1pPr>
              <a:defRPr>
                <a:solidFill>
                  <a:schemeClr val="bg1"/>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240D5ECE-8B49-45CD-BE81-EF81920D1969}"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Media with Capti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bg1"/>
                </a:solidFill>
              </a:defRPr>
            </a:lvl1pPr>
          </a:lstStyle>
          <a:p>
            <a:fld id="{1A251264-CAB6-4BE0-AAE5-76D9F78878BB}" type="datetime1">
              <a:rPr lang="en-US" smtClean="0"/>
              <a:t>4/19/2018</a:t>
            </a:fld>
            <a:endParaRPr lang="en-US" dirty="0"/>
          </a:p>
        </p:txBody>
      </p:sp>
      <p:sp>
        <p:nvSpPr>
          <p:cNvPr id="4" name="Footer Placeholder 3"/>
          <p:cNvSpPr>
            <a:spLocks noGrp="1"/>
          </p:cNvSpPr>
          <p:nvPr>
            <p:ph type="ftr" sz="quarter" idx="11"/>
          </p:nvPr>
        </p:nvSpPr>
        <p:spPr/>
        <p:txBody>
          <a:bodyPr/>
          <a:lstStyle>
            <a:lvl1pPr>
              <a:defRPr>
                <a:solidFill>
                  <a:schemeClr val="bg1"/>
                </a:solidFill>
              </a:defRPr>
            </a:lvl1pPr>
          </a:lstStyle>
          <a:p>
            <a:endParaRPr lang="en-US" dirty="0"/>
          </a:p>
        </p:txBody>
      </p:sp>
      <p:sp>
        <p:nvSpPr>
          <p:cNvPr id="5" name="Slide Number Placeholder 4"/>
          <p:cNvSpPr>
            <a:spLocks noGrp="1"/>
          </p:cNvSpPr>
          <p:nvPr>
            <p:ph type="sldNum" sz="quarter" idx="12"/>
          </p:nvPr>
        </p:nvSpPr>
        <p:spPr/>
        <p:txBody>
          <a:bodyPr/>
          <a:lstStyle>
            <a:lvl1pPr>
              <a:defRPr>
                <a:solidFill>
                  <a:schemeClr val="bg1"/>
                </a:solidFill>
              </a:defRPr>
            </a:lvl1pPr>
          </a:lstStyle>
          <a:p>
            <a:fld id="{240D5ECE-8B49-45CD-BE81-EF81920D1969}" type="slidenum">
              <a:rPr lang="en-US" smtClean="0"/>
              <a:pPr/>
              <a:t>‹#›</a:t>
            </a:fld>
            <a:endParaRPr lang="en-US" dirty="0"/>
          </a:p>
        </p:txBody>
      </p:sp>
      <p:sp>
        <p:nvSpPr>
          <p:cNvPr id="6" name="Rectangle 5"/>
          <p:cNvSpPr/>
          <p:nvPr userDrawn="1"/>
        </p:nvSpPr>
        <p:spPr>
          <a:xfrm>
            <a:off x="595263" y="4800600"/>
            <a:ext cx="4873752" cy="685800"/>
          </a:xfrm>
          <a:prstGeom prst="rect">
            <a:avLst/>
          </a:prstGeom>
          <a:solidFill>
            <a:schemeClr val="tx1">
              <a:lumMod val="95000"/>
              <a:lumOff val="5000"/>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Georgia" pitchFamily="18" charset="0"/>
            </a:endParaRPr>
          </a:p>
        </p:txBody>
      </p:sp>
      <p:sp>
        <p:nvSpPr>
          <p:cNvPr id="7" name="Title 1"/>
          <p:cNvSpPr>
            <a:spLocks noGrp="1"/>
          </p:cNvSpPr>
          <p:nvPr>
            <p:ph type="title"/>
          </p:nvPr>
        </p:nvSpPr>
        <p:spPr>
          <a:xfrm>
            <a:off x="606552" y="4800600"/>
            <a:ext cx="4809244" cy="566738"/>
          </a:xfrm>
        </p:spPr>
        <p:txBody>
          <a:bodyPr anchor="b">
            <a:normAutofit/>
          </a:bodyPr>
          <a:lstStyle>
            <a:lvl1pPr algn="ctr">
              <a:defRPr sz="1800" b="0" i="1">
                <a:solidFill>
                  <a:schemeClr val="bg1">
                    <a:lumMod val="85000"/>
                  </a:schemeClr>
                </a:solidFill>
                <a:latin typeface="Georgia" pitchFamily="18" charset="0"/>
              </a:defRPr>
            </a:lvl1pPr>
          </a:lstStyle>
          <a:p>
            <a:r>
              <a:rPr lang="en-US" smtClean="0"/>
              <a:t>Click to edit Master title style</a:t>
            </a:r>
            <a:endParaRPr lang="en-US" dirty="0"/>
          </a:p>
        </p:txBody>
      </p:sp>
      <p:sp>
        <p:nvSpPr>
          <p:cNvPr id="9" name="Media Placeholder 8"/>
          <p:cNvSpPr>
            <a:spLocks noGrp="1"/>
          </p:cNvSpPr>
          <p:nvPr>
            <p:ph type="media" sz="quarter" idx="13"/>
          </p:nvPr>
        </p:nvSpPr>
        <p:spPr>
          <a:xfrm>
            <a:off x="587022" y="838200"/>
            <a:ext cx="4873752" cy="3812822"/>
          </a:xfrm>
        </p:spPr>
        <p:txBody>
          <a:bodyPr/>
          <a:lstStyle>
            <a:lvl1pPr>
              <a:buNone/>
              <a:defRPr/>
            </a:lvl1pPr>
          </a:lstStyle>
          <a:p>
            <a:r>
              <a:rPr lang="en-US" dirty="0" smtClean="0"/>
              <a:t>Click icon to add media</a:t>
            </a:r>
            <a:endParaRPr lang="en-US" dirty="0"/>
          </a:p>
        </p:txBody>
      </p:sp>
      <p:sp>
        <p:nvSpPr>
          <p:cNvPr id="11" name="Text Placeholder 10"/>
          <p:cNvSpPr>
            <a:spLocks noGrp="1"/>
          </p:cNvSpPr>
          <p:nvPr>
            <p:ph type="body" sz="quarter" idx="14"/>
          </p:nvPr>
        </p:nvSpPr>
        <p:spPr>
          <a:xfrm>
            <a:off x="5776863" y="838200"/>
            <a:ext cx="2819400" cy="4636911"/>
          </a:xfrm>
        </p:spPr>
        <p:txBody>
          <a:bodyPr>
            <a:normAutofit/>
          </a:bodyPr>
          <a:lstStyle>
            <a:lvl1pPr marL="0" indent="0" algn="l">
              <a:buNone/>
              <a:defRPr sz="2400">
                <a:solidFill>
                  <a:schemeClr val="bg1"/>
                </a:solidFill>
              </a:defRPr>
            </a:lvl1pPr>
          </a:lstStyle>
          <a:p>
            <a:pPr lvl="0"/>
            <a:r>
              <a:rPr lang="en-US"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2000">
        <p:wipe/>
      </p:transition>
    </mc:Choice>
    <mc:Fallback xmlns="">
      <p:transition spd="slow">
        <p:wip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8" name="Rectangle 7"/>
          <p:cNvSpPr/>
          <p:nvPr userDrawn="1"/>
        </p:nvSpPr>
        <p:spPr>
          <a:xfrm>
            <a:off x="1792800" y="4800600"/>
            <a:ext cx="5500800" cy="685800"/>
          </a:xfrm>
          <a:prstGeom prst="rect">
            <a:avLst/>
          </a:prstGeom>
          <a:solidFill>
            <a:schemeClr val="tx1">
              <a:lumMod val="95000"/>
              <a:lumOff val="5000"/>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Georgia" pitchFamily="18" charset="0"/>
            </a:endParaRPr>
          </a:p>
        </p:txBody>
      </p:sp>
      <p:sp>
        <p:nvSpPr>
          <p:cNvPr id="2" name="Title 1"/>
          <p:cNvSpPr>
            <a:spLocks noGrp="1"/>
          </p:cNvSpPr>
          <p:nvPr>
            <p:ph type="title"/>
          </p:nvPr>
        </p:nvSpPr>
        <p:spPr>
          <a:xfrm>
            <a:off x="1792288" y="4800600"/>
            <a:ext cx="5486400" cy="566738"/>
          </a:xfrm>
        </p:spPr>
        <p:txBody>
          <a:bodyPr anchor="b">
            <a:normAutofit/>
          </a:bodyPr>
          <a:lstStyle>
            <a:lvl1pPr algn="ctr">
              <a:defRPr sz="1800" b="0" i="1">
                <a:solidFill>
                  <a:schemeClr val="bg1">
                    <a:lumMod val="85000"/>
                  </a:schemeClr>
                </a:solidFill>
                <a:latin typeface="Georgia" pitchFamily="18" charset="0"/>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1792288" y="5562600"/>
            <a:ext cx="5486400" cy="60960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chemeClr val="bg1"/>
                </a:solidFill>
              </a:defRPr>
            </a:lvl1pPr>
          </a:lstStyle>
          <a:p>
            <a:fld id="{4522C912-0B8A-44CE-990F-8230A95EC0B0}" type="datetime1">
              <a:rPr lang="en-US" smtClean="0"/>
              <a:t>4/19/2018</a:t>
            </a:fld>
            <a:endParaRPr lang="en-US" dirty="0"/>
          </a:p>
        </p:txBody>
      </p:sp>
      <p:sp>
        <p:nvSpPr>
          <p:cNvPr id="6" name="Footer Placeholder 5"/>
          <p:cNvSpPr>
            <a:spLocks noGrp="1"/>
          </p:cNvSpPr>
          <p:nvPr>
            <p:ph type="ftr" sz="quarter" idx="11"/>
          </p:nvPr>
        </p:nvSpPr>
        <p:spPr/>
        <p:txBody>
          <a:bodyPr/>
          <a:lstStyle>
            <a:lvl1pPr>
              <a:defRPr>
                <a:solidFill>
                  <a:schemeClr val="bg1"/>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240D5ECE-8B49-45CD-BE81-EF81920D1969}"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and Vertical Tex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E113512-259E-4E30-B8F0-0B3A8FB22912}" type="datetime1">
              <a:rPr lang="en-US" smtClean="0"/>
              <a:t>4/19/2018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40D5ECE-8B49-45CD-BE81-EF81920D1969}" type="slidenum">
              <a:rPr lang="en-US" smtClean="0"/>
              <a:pPr/>
              <a:t>‹#›</a:t>
            </a:fld>
            <a:endParaRPr lang="en-US" dirty="0"/>
          </a:p>
        </p:txBody>
      </p:sp>
      <p:sp>
        <p:nvSpPr>
          <p:cNvPr id="14" name="Title 1"/>
          <p:cNvSpPr>
            <a:spLocks noGrp="1"/>
          </p:cNvSpPr>
          <p:nvPr>
            <p:ph type="title" hasCustomPrompt="1"/>
          </p:nvPr>
        </p:nvSpPr>
        <p:spPr>
          <a:xfrm>
            <a:off x="0" y="414867"/>
            <a:ext cx="5029200" cy="457200"/>
          </a:xfrm>
          <a:solidFill>
            <a:schemeClr val="tx1">
              <a:lumMod val="50000"/>
              <a:lumOff val="50000"/>
            </a:schemeClr>
          </a:solidFill>
        </p:spPr>
        <p:txBody>
          <a:bodyPr>
            <a:normAutofit/>
          </a:bodyPr>
          <a:lstStyle>
            <a:lvl1pPr algn="l">
              <a:defRPr lang="en-US" sz="2800" b="1" kern="1200" baseline="0" dirty="0">
                <a:solidFill>
                  <a:schemeClr val="bg1"/>
                </a:solidFill>
                <a:latin typeface="+mn-lt"/>
                <a:ea typeface="+mn-ea"/>
                <a:cs typeface="+mn-cs"/>
              </a:defRPr>
            </a:lvl1pPr>
          </a:lstStyle>
          <a:p>
            <a:r>
              <a:rPr lang="en-US" dirty="0" smtClean="0"/>
              <a:t>    Click to edit Master title style</a:t>
            </a:r>
            <a:endParaRPr lang="en-US" dirty="0"/>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7150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5105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solidFill>
                  <a:schemeClr val="tx1">
                    <a:lumMod val="85000"/>
                    <a:lumOff val="15000"/>
                  </a:schemeClr>
                </a:solidFill>
              </a:defRPr>
            </a:lvl1pPr>
          </a:lstStyle>
          <a:p>
            <a:fld id="{CEB7AB6B-F101-4432-BEAC-7129E394567D}" type="datetime1">
              <a:rPr lang="en-US" smtClean="0"/>
              <a:t>4/19/2018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lvl1pPr>
              <a:defRPr>
                <a:solidFill>
                  <a:schemeClr val="tx1">
                    <a:lumMod val="85000"/>
                    <a:lumOff val="15000"/>
                  </a:schemeClr>
                </a:solidFill>
              </a:defRPr>
            </a:lvl1pPr>
          </a:lstStyle>
          <a:p>
            <a:fld id="{240D5ECE-8B49-45CD-BE81-EF81920D1969}"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Blank">
    <p:bg>
      <p:bgRef idx="1001">
        <a:schemeClr val="bg1"/>
      </p:bgRef>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print"/>
          <a:srcRect l="2599" r="5874" b="5262"/>
          <a:stretch/>
        </p:blipFill>
        <p:spPr>
          <a:xfrm>
            <a:off x="3530" y="5867400"/>
            <a:ext cx="9144000" cy="1053694"/>
          </a:xfrm>
          <a:prstGeom prst="rect">
            <a:avLst/>
          </a:prstGeom>
        </p:spPr>
      </p:pic>
      <p:sp>
        <p:nvSpPr>
          <p:cNvPr id="2" name="Date Placeholder 1"/>
          <p:cNvSpPr>
            <a:spLocks noGrp="1"/>
          </p:cNvSpPr>
          <p:nvPr>
            <p:ph type="dt" sz="half" idx="10"/>
          </p:nvPr>
        </p:nvSpPr>
        <p:spPr/>
        <p:txBody>
          <a:bodyPr/>
          <a:lstStyle/>
          <a:p>
            <a:fld id="{FE2AF8C6-743E-4940-B352-569E8DEF4381}" type="datetime1">
              <a:rPr lang="en-US" smtClean="0"/>
              <a:t>4/19/2018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lvl1pPr>
              <a:defRPr b="1"/>
            </a:lvl1pPr>
          </a:lstStyle>
          <a:p>
            <a:fld id="{73820FCD-5F4C-4989-BE05-0A8208BCBC21}"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16" cstate="print"/>
          <a:srcRect l="2599" r="5874" b="5262"/>
          <a:stretch/>
        </p:blipFill>
        <p:spPr>
          <a:xfrm>
            <a:off x="3530" y="5867400"/>
            <a:ext cx="9144000" cy="1053694"/>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2E8271-27D7-4634-AB2B-E01E1ACA3424}" type="datetime1">
              <a:rPr lang="en-US" smtClean="0"/>
              <a:t>4/19/2018</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1">
                <a:solidFill>
                  <a:schemeClr val="tx1">
                    <a:tint val="75000"/>
                  </a:schemeClr>
                </a:solidFill>
              </a:defRPr>
            </a:lvl1pPr>
          </a:lstStyle>
          <a:p>
            <a:fld id="{240D5ECE-8B49-45CD-BE81-EF81920D1969}" type="slidenum">
              <a:rPr lang="en-US" smtClean="0"/>
              <a:pPr/>
              <a:t>‹#›</a:t>
            </a:fld>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61" r:id="rId4"/>
    <p:sldLayoutId id="2147483652" r:id="rId5"/>
    <p:sldLayoutId id="2147483654" r:id="rId6"/>
    <p:sldLayoutId id="2147483655" r:id="rId7"/>
    <p:sldLayoutId id="2147483660" r:id="rId8"/>
    <p:sldLayoutId id="2147483656" r:id="rId9"/>
    <p:sldLayoutId id="2147483676" r:id="rId10"/>
    <p:sldLayoutId id="2147483657" r:id="rId11"/>
    <p:sldLayoutId id="2147483658" r:id="rId12"/>
    <p:sldLayoutId id="2147483659" r:id="rId13"/>
    <p:sldLayoutId id="2147483663" r:id="rId14"/>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4.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20.jpeg"/></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23.jpeg"/><Relationship Id="rId4" Type="http://schemas.openxmlformats.org/officeDocument/2006/relationships/image" Target="../media/image22.jpeg"/></Relationships>
</file>

<file path=ppt/slides/_rels/slide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21.jpe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28.jpeg"/></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34.png"/></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hyperlink" Target="mailto:dsaroff@publiccounsel.net" TargetMode="External"/><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38.jpeg"/></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41.jpeg"/></Relationships>
</file>

<file path=ppt/slides/_rels/slide2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44.png"/></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25.xml.rels><?xml version="1.0" encoding="UTF-8" standalone="yes"?>
<Relationships xmlns="http://schemas.openxmlformats.org/package/2006/relationships"><Relationship Id="rId8" Type="http://schemas.openxmlformats.org/officeDocument/2006/relationships/image" Target="../media/image54.jpeg"/><Relationship Id="rId3" Type="http://schemas.openxmlformats.org/officeDocument/2006/relationships/image" Target="../media/image50.png"/><Relationship Id="rId7" Type="http://schemas.openxmlformats.org/officeDocument/2006/relationships/image" Target="../media/image53.jpeg"/><Relationship Id="rId2" Type="http://schemas.openxmlformats.org/officeDocument/2006/relationships/notesSlide" Target="../notesSlides/notesSlide25.xml"/><Relationship Id="rId1" Type="http://schemas.openxmlformats.org/officeDocument/2006/relationships/slideLayout" Target="../slideLayouts/slideLayout3.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hyperlink" Target="https://webmail.publiccounsel.net/owa/"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webmail.publiccounsel.net/owa/" TargetMode="External"/><Relationship Id="rId7" Type="http://schemas.openxmlformats.org/officeDocument/2006/relationships/image" Target="../media/image58.png"/><Relationship Id="rId2" Type="http://schemas.openxmlformats.org/officeDocument/2006/relationships/notesSlide" Target="../notesSlides/notesSlide26.xml"/><Relationship Id="rId1" Type="http://schemas.openxmlformats.org/officeDocument/2006/relationships/slideLayout" Target="../slideLayouts/slideLayout3.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2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image" Target="../media/image60.png"/></Relationships>
</file>

<file path=ppt/slides/_rels/slide2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8.xml"/><Relationship Id="rId1" Type="http://schemas.openxmlformats.org/officeDocument/2006/relationships/slideLayout" Target="../slideLayouts/slideLayout14.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4"/>
          </p:nvPr>
        </p:nvSpPr>
        <p:spPr>
          <a:xfrm>
            <a:off x="3733800" y="1316420"/>
            <a:ext cx="4953000" cy="1416269"/>
          </a:xfrm>
        </p:spPr>
        <p:txBody>
          <a:bodyPr>
            <a:normAutofit/>
          </a:bodyPr>
          <a:lstStyle/>
          <a:p>
            <a:r>
              <a:rPr lang="en-US" dirty="0" smtClean="0"/>
              <a:t>Tips and tricks to get the most out of Outlook</a:t>
            </a:r>
          </a:p>
        </p:txBody>
      </p:sp>
      <p:sp>
        <p:nvSpPr>
          <p:cNvPr id="5" name="Title 4"/>
          <p:cNvSpPr>
            <a:spLocks noGrp="1"/>
          </p:cNvSpPr>
          <p:nvPr>
            <p:ph type="title"/>
          </p:nvPr>
        </p:nvSpPr>
        <p:spPr>
          <a:xfrm>
            <a:off x="228600" y="3048000"/>
            <a:ext cx="7239000" cy="1828800"/>
          </a:xfrm>
        </p:spPr>
        <p:txBody>
          <a:bodyPr>
            <a:normAutofit/>
          </a:bodyPr>
          <a:lstStyle/>
          <a:p>
            <a:pPr algn="l"/>
            <a:r>
              <a:rPr lang="en-US" sz="2400" b="0" dirty="0">
                <a:solidFill>
                  <a:srgbClr val="7BCF27"/>
                </a:solidFill>
                <a:latin typeface="Calibri" pitchFamily="34" charset="0"/>
              </a:rPr>
              <a:t>introducing</a:t>
            </a:r>
            <a:r>
              <a:rPr lang="en-US" sz="2400" b="0" dirty="0">
                <a:solidFill>
                  <a:srgbClr val="262626"/>
                </a:solidFill>
              </a:rPr>
              <a:t/>
            </a:r>
            <a:br>
              <a:rPr lang="en-US" sz="2400" b="0" dirty="0">
                <a:solidFill>
                  <a:srgbClr val="262626"/>
                </a:solidFill>
              </a:rPr>
            </a:br>
            <a:r>
              <a:rPr lang="en-US" sz="5600" b="0" dirty="0" smtClean="0">
                <a:solidFill>
                  <a:prstClr val="white"/>
                </a:solidFill>
              </a:rPr>
              <a:t>OUTLOOK </a:t>
            </a:r>
            <a:r>
              <a:rPr lang="en-US" sz="5600" b="0" dirty="0">
                <a:solidFill>
                  <a:prstClr val="white"/>
                </a:solidFill>
              </a:rPr>
              <a:t>2010</a:t>
            </a:r>
            <a:endParaRPr lang="en-US" sz="5600" b="0"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381000"/>
            <a:ext cx="7924800" cy="707886"/>
          </a:xfrm>
          <a:prstGeom prst="rect">
            <a:avLst/>
          </a:prstGeom>
          <a:noFill/>
        </p:spPr>
        <p:txBody>
          <a:bodyPr wrap="square" rtlCol="0">
            <a:normAutofit fontScale="70000" lnSpcReduction="20000"/>
          </a:bodyPr>
          <a:lstStyle/>
          <a:p>
            <a:r>
              <a:rPr lang="en-US" sz="4000" b="1" dirty="0" smtClean="0">
                <a:solidFill>
                  <a:schemeClr val="tx1">
                    <a:lumMod val="85000"/>
                    <a:lumOff val="15000"/>
                  </a:schemeClr>
                </a:solidFill>
                <a:latin typeface="+mj-lt"/>
              </a:rPr>
              <a:t>Enhancing</a:t>
            </a:r>
            <a:r>
              <a:rPr lang="en-US" sz="4000" dirty="0" smtClean="0">
                <a:latin typeface="+mj-lt"/>
              </a:rPr>
              <a:t> </a:t>
            </a:r>
            <a:r>
              <a:rPr lang="en-US" sz="4000" dirty="0">
                <a:solidFill>
                  <a:schemeClr val="tx1">
                    <a:lumMod val="50000"/>
                    <a:lumOff val="50000"/>
                  </a:schemeClr>
                </a:solidFill>
                <a:latin typeface="+mj-lt"/>
              </a:rPr>
              <a:t>y</a:t>
            </a:r>
            <a:r>
              <a:rPr lang="en-US" sz="4000" dirty="0" smtClean="0">
                <a:solidFill>
                  <a:schemeClr val="tx1">
                    <a:lumMod val="50000"/>
                    <a:lumOff val="50000"/>
                  </a:schemeClr>
                </a:solidFill>
                <a:latin typeface="+mj-lt"/>
              </a:rPr>
              <a:t>our </a:t>
            </a:r>
            <a:r>
              <a:rPr lang="en-US" sz="4000" dirty="0">
                <a:solidFill>
                  <a:schemeClr val="tx1">
                    <a:lumMod val="50000"/>
                    <a:lumOff val="50000"/>
                  </a:schemeClr>
                </a:solidFill>
                <a:latin typeface="+mj-lt"/>
                <a:cs typeface="Arial" pitchFamily="34" charset="0"/>
              </a:rPr>
              <a:t>c</a:t>
            </a:r>
            <a:r>
              <a:rPr lang="en-US" sz="4000" dirty="0" smtClean="0">
                <a:solidFill>
                  <a:schemeClr val="tx1">
                    <a:lumMod val="50000"/>
                    <a:lumOff val="50000"/>
                  </a:schemeClr>
                </a:solidFill>
                <a:latin typeface="+mj-lt"/>
                <a:cs typeface="Arial" pitchFamily="34" charset="0"/>
              </a:rPr>
              <a:t>ommunications and </a:t>
            </a:r>
            <a:r>
              <a:rPr lang="en-US" sz="4000" dirty="0">
                <a:solidFill>
                  <a:schemeClr val="tx1">
                    <a:lumMod val="50000"/>
                    <a:lumOff val="50000"/>
                  </a:schemeClr>
                </a:solidFill>
                <a:latin typeface="+mj-lt"/>
                <a:cs typeface="Arial" pitchFamily="34" charset="0"/>
              </a:rPr>
              <a:t>o</a:t>
            </a:r>
            <a:r>
              <a:rPr lang="en-US" sz="4000" dirty="0" smtClean="0">
                <a:solidFill>
                  <a:schemeClr val="tx1">
                    <a:lumMod val="50000"/>
                    <a:lumOff val="50000"/>
                  </a:schemeClr>
                </a:solidFill>
                <a:latin typeface="+mj-lt"/>
                <a:cs typeface="Arial" pitchFamily="34" charset="0"/>
              </a:rPr>
              <a:t>rganization</a:t>
            </a:r>
            <a:endParaRPr lang="en-US" sz="4000" dirty="0">
              <a:solidFill>
                <a:schemeClr val="tx1">
                  <a:lumMod val="50000"/>
                  <a:lumOff val="50000"/>
                </a:schemeClr>
              </a:solidFill>
              <a:latin typeface="+mj-lt"/>
              <a:cs typeface="Arial" pitchFamily="34" charset="0"/>
            </a:endParaRPr>
          </a:p>
        </p:txBody>
      </p:sp>
      <p:cxnSp>
        <p:nvCxnSpPr>
          <p:cNvPr id="10" name="Straight Connector 9"/>
          <p:cNvCxnSpPr/>
          <p:nvPr/>
        </p:nvCxnSpPr>
        <p:spPr>
          <a:xfrm>
            <a:off x="1905000" y="2936809"/>
            <a:ext cx="5257800" cy="1588"/>
          </a:xfrm>
          <a:prstGeom prst="line">
            <a:avLst/>
          </a:prstGeom>
          <a:ln w="47625">
            <a:solidFill>
              <a:srgbClr val="E4E4E4"/>
            </a:solidFill>
          </a:ln>
          <a:effectLst/>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50711" y="5127978"/>
            <a:ext cx="7973935" cy="400110"/>
          </a:xfrm>
          <a:prstGeom prst="rect">
            <a:avLst/>
          </a:prstGeom>
          <a:noFill/>
        </p:spPr>
        <p:txBody>
          <a:bodyPr wrap="none" rtlCol="0">
            <a:normAutofit/>
          </a:bodyPr>
          <a:lstStyle/>
          <a:p>
            <a:pPr algn="r"/>
            <a:endParaRPr lang="en-US" sz="2000" b="1" dirty="0">
              <a:solidFill>
                <a:schemeClr val="tx1">
                  <a:lumMod val="75000"/>
                  <a:lumOff val="25000"/>
                </a:schemeClr>
              </a:solidFill>
            </a:endParaRPr>
          </a:p>
        </p:txBody>
      </p:sp>
      <p:sp>
        <p:nvSpPr>
          <p:cNvPr id="12" name="Rectangle 11"/>
          <p:cNvSpPr/>
          <p:nvPr/>
        </p:nvSpPr>
        <p:spPr>
          <a:xfrm>
            <a:off x="8686800" y="5284486"/>
            <a:ext cx="457200" cy="96672"/>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6600"/>
                </a:solidFill>
              </a:rPr>
              <a:t>           </a:t>
            </a:r>
            <a:endParaRPr lang="en-US" dirty="0">
              <a:solidFill>
                <a:srgbClr val="FF6600"/>
              </a:solidFill>
            </a:endParaRPr>
          </a:p>
        </p:txBody>
      </p:sp>
      <p:grpSp>
        <p:nvGrpSpPr>
          <p:cNvPr id="26" name="Group 25"/>
          <p:cNvGrpSpPr/>
          <p:nvPr/>
        </p:nvGrpSpPr>
        <p:grpSpPr>
          <a:xfrm>
            <a:off x="762000" y="1557456"/>
            <a:ext cx="2057400" cy="2708434"/>
            <a:chOff x="762000" y="1557456"/>
            <a:chExt cx="2057400" cy="2708434"/>
          </a:xfrm>
        </p:grpSpPr>
        <p:sp>
          <p:nvSpPr>
            <p:cNvPr id="6" name="Oval 5"/>
            <p:cNvSpPr/>
            <p:nvPr/>
          </p:nvSpPr>
          <p:spPr>
            <a:xfrm>
              <a:off x="762000" y="1946209"/>
              <a:ext cx="2057400" cy="2057400"/>
            </a:xfrm>
            <a:prstGeom prst="ellipse">
              <a:avLst/>
            </a:prstGeom>
            <a:gradFill flip="none" rotWithShape="1">
              <a:gsLst>
                <a:gs pos="0">
                  <a:srgbClr val="F39C29"/>
                </a:gs>
                <a:gs pos="50000">
                  <a:srgbClr val="F7931D"/>
                </a:gs>
                <a:gs pos="100000">
                  <a:srgbClr val="FF6600"/>
                </a:gs>
              </a:gsLst>
              <a:path path="circle">
                <a:fillToRect l="50000" t="50000" r="50000" b="50000"/>
              </a:path>
              <a:tileRect/>
            </a:gradFill>
            <a:ln w="82550">
              <a:noFill/>
            </a:ln>
            <a:effectLst>
              <a:outerShdw blurRad="1524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US" dirty="0"/>
            </a:p>
          </p:txBody>
        </p:sp>
        <p:sp>
          <p:nvSpPr>
            <p:cNvPr id="14" name="TextBox 13"/>
            <p:cNvSpPr txBox="1"/>
            <p:nvPr/>
          </p:nvSpPr>
          <p:spPr>
            <a:xfrm>
              <a:off x="1121392" y="1557456"/>
              <a:ext cx="1219200" cy="2708434"/>
            </a:xfrm>
            <a:prstGeom prst="rect">
              <a:avLst/>
            </a:prstGeom>
            <a:noFill/>
          </p:spPr>
          <p:txBody>
            <a:bodyPr wrap="square" rtlCol="0">
              <a:spAutoFit/>
            </a:bodyPr>
            <a:lstStyle/>
            <a:p>
              <a:r>
                <a:rPr lang="en-US" sz="17000" b="1" dirty="0" smtClean="0">
                  <a:solidFill>
                    <a:srgbClr val="F26200">
                      <a:alpha val="40000"/>
                    </a:srgbClr>
                  </a:solidFill>
                  <a:latin typeface="+mj-lt"/>
                  <a:cs typeface="Arial" pitchFamily="34" charset="0"/>
                </a:rPr>
                <a:t>1</a:t>
              </a:r>
              <a:endParaRPr lang="en-US" sz="17000" b="1" dirty="0">
                <a:solidFill>
                  <a:srgbClr val="F26200">
                    <a:alpha val="40000"/>
                  </a:srgbClr>
                </a:solidFill>
                <a:latin typeface="+mj-lt"/>
                <a:cs typeface="Arial" pitchFamily="34" charset="0"/>
              </a:endParaRPr>
            </a:p>
          </p:txBody>
        </p:sp>
        <p:sp>
          <p:nvSpPr>
            <p:cNvPr id="13" name="TextBox 12"/>
            <p:cNvSpPr txBox="1"/>
            <p:nvPr/>
          </p:nvSpPr>
          <p:spPr>
            <a:xfrm>
              <a:off x="823416" y="2666898"/>
              <a:ext cx="1931160" cy="683264"/>
            </a:xfrm>
            <a:prstGeom prst="rect">
              <a:avLst/>
            </a:prstGeom>
            <a:noFill/>
          </p:spPr>
          <p:txBody>
            <a:bodyPr wrap="square" rtlCol="0">
              <a:normAutofit/>
            </a:bodyPr>
            <a:lstStyle/>
            <a:p>
              <a:pPr algn="ctr">
                <a:lnSpc>
                  <a:spcPct val="80000"/>
                </a:lnSpc>
              </a:pPr>
              <a:r>
                <a:rPr lang="en-US" sz="2400" b="1" spc="60" dirty="0" smtClean="0">
                  <a:solidFill>
                    <a:schemeClr val="bg1"/>
                  </a:solidFill>
                  <a:effectLst>
                    <a:outerShdw blurRad="50800" dist="25400" dir="5400000" algn="t" rotWithShape="0">
                      <a:prstClr val="black">
                        <a:alpha val="15000"/>
                      </a:prstClr>
                    </a:outerShdw>
                  </a:effectLst>
                </a:rPr>
                <a:t>Best Practices</a:t>
              </a:r>
            </a:p>
          </p:txBody>
        </p:sp>
        <p:sp>
          <p:nvSpPr>
            <p:cNvPr id="19" name="Oval 18"/>
            <p:cNvSpPr/>
            <p:nvPr/>
          </p:nvSpPr>
          <p:spPr>
            <a:xfrm>
              <a:off x="1007328" y="1992354"/>
              <a:ext cx="1583472" cy="1295400"/>
            </a:xfrm>
            <a:prstGeom prst="ellipse">
              <a:avLst/>
            </a:prstGeom>
            <a:gradFill flip="none" rotWithShape="1">
              <a:gsLst>
                <a:gs pos="63000">
                  <a:schemeClr val="bg1">
                    <a:alpha val="7000"/>
                  </a:schemeClr>
                </a:gs>
                <a:gs pos="72000">
                  <a:schemeClr val="bg1">
                    <a:alpha val="15000"/>
                  </a:schemeClr>
                </a:gs>
                <a:gs pos="91000">
                  <a:schemeClr val="bg1">
                    <a:alpha val="28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US" dirty="0"/>
            </a:p>
          </p:txBody>
        </p:sp>
      </p:grpSp>
      <p:grpSp>
        <p:nvGrpSpPr>
          <p:cNvPr id="23" name="Group 22"/>
          <p:cNvGrpSpPr/>
          <p:nvPr/>
        </p:nvGrpSpPr>
        <p:grpSpPr>
          <a:xfrm>
            <a:off x="3543300" y="1591943"/>
            <a:ext cx="2057400" cy="2708434"/>
            <a:chOff x="3543300" y="1591943"/>
            <a:chExt cx="2057400" cy="2708434"/>
          </a:xfrm>
        </p:grpSpPr>
        <p:sp>
          <p:nvSpPr>
            <p:cNvPr id="4" name="Oval 3"/>
            <p:cNvSpPr/>
            <p:nvPr/>
          </p:nvSpPr>
          <p:spPr>
            <a:xfrm>
              <a:off x="3543300" y="1946209"/>
              <a:ext cx="2057400" cy="2057400"/>
            </a:xfrm>
            <a:prstGeom prst="ellipse">
              <a:avLst/>
            </a:prstGeom>
            <a:gradFill>
              <a:gsLst>
                <a:gs pos="0">
                  <a:srgbClr val="00B0F0"/>
                </a:gs>
                <a:gs pos="50000">
                  <a:srgbClr val="399ECB"/>
                </a:gs>
                <a:gs pos="100000">
                  <a:srgbClr val="0077D0"/>
                </a:gs>
              </a:gsLst>
              <a:path path="circle">
                <a:fillToRect l="50000" t="50000" r="50000" b="50000"/>
              </a:path>
            </a:gradFill>
            <a:ln w="82550">
              <a:noFill/>
            </a:ln>
            <a:effectLst>
              <a:outerShdw blurRad="1270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US" dirty="0"/>
            </a:p>
          </p:txBody>
        </p:sp>
        <p:sp>
          <p:nvSpPr>
            <p:cNvPr id="15" name="TextBox 14"/>
            <p:cNvSpPr txBox="1"/>
            <p:nvPr/>
          </p:nvSpPr>
          <p:spPr>
            <a:xfrm>
              <a:off x="3933968" y="1591943"/>
              <a:ext cx="1219200" cy="2708434"/>
            </a:xfrm>
            <a:prstGeom prst="rect">
              <a:avLst/>
            </a:prstGeom>
            <a:noFill/>
          </p:spPr>
          <p:txBody>
            <a:bodyPr wrap="square" rtlCol="0">
              <a:spAutoFit/>
            </a:bodyPr>
            <a:lstStyle/>
            <a:p>
              <a:r>
                <a:rPr lang="en-US" sz="17000" b="1" dirty="0" smtClean="0">
                  <a:solidFill>
                    <a:srgbClr val="2A7A9E">
                      <a:alpha val="40000"/>
                    </a:srgbClr>
                  </a:solidFill>
                  <a:latin typeface="+mj-lt"/>
                  <a:cs typeface="Arial" pitchFamily="34" charset="0"/>
                </a:rPr>
                <a:t>2</a:t>
              </a:r>
              <a:endParaRPr lang="en-US" sz="17000" b="1" dirty="0">
                <a:solidFill>
                  <a:srgbClr val="2A7A9E">
                    <a:alpha val="40000"/>
                  </a:srgbClr>
                </a:solidFill>
                <a:latin typeface="+mj-lt"/>
                <a:cs typeface="Arial" pitchFamily="34" charset="0"/>
              </a:endParaRPr>
            </a:p>
          </p:txBody>
        </p:sp>
        <p:sp>
          <p:nvSpPr>
            <p:cNvPr id="16" name="TextBox 15"/>
            <p:cNvSpPr txBox="1"/>
            <p:nvPr/>
          </p:nvSpPr>
          <p:spPr>
            <a:xfrm>
              <a:off x="3601872" y="2701385"/>
              <a:ext cx="1931160" cy="665695"/>
            </a:xfrm>
            <a:prstGeom prst="rect">
              <a:avLst/>
            </a:prstGeom>
            <a:noFill/>
          </p:spPr>
          <p:txBody>
            <a:bodyPr wrap="square" rtlCol="0">
              <a:normAutofit/>
            </a:bodyPr>
            <a:lstStyle/>
            <a:p>
              <a:pPr algn="ctr">
                <a:lnSpc>
                  <a:spcPct val="80000"/>
                </a:lnSpc>
              </a:pPr>
              <a:r>
                <a:rPr lang="en-US" sz="2300" b="1" spc="60" dirty="0" smtClean="0">
                  <a:solidFill>
                    <a:schemeClr val="bg1"/>
                  </a:solidFill>
                  <a:effectLst>
                    <a:outerShdw blurRad="50800" dist="25400" dir="5400000" algn="t" rotWithShape="0">
                      <a:prstClr val="black">
                        <a:alpha val="15000"/>
                      </a:prstClr>
                    </a:outerShdw>
                  </a:effectLst>
                </a:rPr>
                <a:t>Calendar / Meetings</a:t>
              </a:r>
              <a:endParaRPr lang="en-US" sz="2300" b="1" dirty="0">
                <a:solidFill>
                  <a:schemeClr val="bg1"/>
                </a:solidFill>
                <a:effectLst>
                  <a:outerShdw blurRad="50800" dist="25400" dir="5400000" algn="t" rotWithShape="0">
                    <a:prstClr val="black">
                      <a:alpha val="15000"/>
                    </a:prstClr>
                  </a:outerShdw>
                </a:effectLst>
              </a:endParaRPr>
            </a:p>
          </p:txBody>
        </p:sp>
        <p:sp>
          <p:nvSpPr>
            <p:cNvPr id="20" name="Oval 19"/>
            <p:cNvSpPr/>
            <p:nvPr/>
          </p:nvSpPr>
          <p:spPr>
            <a:xfrm>
              <a:off x="3782124" y="1988634"/>
              <a:ext cx="1583472" cy="1295400"/>
            </a:xfrm>
            <a:prstGeom prst="ellipse">
              <a:avLst/>
            </a:prstGeom>
            <a:gradFill flip="none" rotWithShape="1">
              <a:gsLst>
                <a:gs pos="63000">
                  <a:schemeClr val="bg1">
                    <a:alpha val="7000"/>
                  </a:schemeClr>
                </a:gs>
                <a:gs pos="72000">
                  <a:schemeClr val="bg1">
                    <a:alpha val="15000"/>
                  </a:schemeClr>
                </a:gs>
                <a:gs pos="91000">
                  <a:schemeClr val="bg1">
                    <a:alpha val="28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US" dirty="0"/>
            </a:p>
          </p:txBody>
        </p:sp>
      </p:grpSp>
      <p:grpSp>
        <p:nvGrpSpPr>
          <p:cNvPr id="24" name="Group 23"/>
          <p:cNvGrpSpPr/>
          <p:nvPr/>
        </p:nvGrpSpPr>
        <p:grpSpPr>
          <a:xfrm>
            <a:off x="6324600" y="1587511"/>
            <a:ext cx="2057400" cy="2708434"/>
            <a:chOff x="6324600" y="1587511"/>
            <a:chExt cx="2057400" cy="2708434"/>
          </a:xfrm>
        </p:grpSpPr>
        <p:sp>
          <p:nvSpPr>
            <p:cNvPr id="5" name="Oval 4"/>
            <p:cNvSpPr/>
            <p:nvPr/>
          </p:nvSpPr>
          <p:spPr>
            <a:xfrm>
              <a:off x="6324600" y="1953643"/>
              <a:ext cx="2057400" cy="2057400"/>
            </a:xfrm>
            <a:prstGeom prst="ellipse">
              <a:avLst/>
            </a:prstGeom>
            <a:gradFill flip="none" rotWithShape="1">
              <a:gsLst>
                <a:gs pos="5000">
                  <a:srgbClr val="84D830"/>
                </a:gs>
                <a:gs pos="48000">
                  <a:srgbClr val="7BCF27"/>
                </a:gs>
                <a:gs pos="100000">
                  <a:srgbClr val="56901C"/>
                </a:gs>
              </a:gsLst>
              <a:path path="circle">
                <a:fillToRect l="50000" t="50000" r="50000" b="50000"/>
              </a:path>
              <a:tileRect/>
            </a:gradFill>
            <a:ln w="50800">
              <a:noFill/>
            </a:ln>
            <a:effectLst>
              <a:outerShdw blurRad="1524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US" dirty="0"/>
            </a:p>
          </p:txBody>
        </p:sp>
        <p:sp>
          <p:nvSpPr>
            <p:cNvPr id="17" name="TextBox 16"/>
            <p:cNvSpPr txBox="1"/>
            <p:nvPr/>
          </p:nvSpPr>
          <p:spPr>
            <a:xfrm>
              <a:off x="6721604" y="1587511"/>
              <a:ext cx="1219200" cy="2708434"/>
            </a:xfrm>
            <a:prstGeom prst="rect">
              <a:avLst/>
            </a:prstGeom>
            <a:noFill/>
          </p:spPr>
          <p:txBody>
            <a:bodyPr wrap="square" rtlCol="0">
              <a:spAutoFit/>
            </a:bodyPr>
            <a:lstStyle/>
            <a:p>
              <a:r>
                <a:rPr lang="en-US" sz="17000" b="1" dirty="0" smtClean="0">
                  <a:solidFill>
                    <a:srgbClr val="65B131">
                      <a:alpha val="64000"/>
                    </a:srgbClr>
                  </a:solidFill>
                  <a:latin typeface="+mj-lt"/>
                  <a:cs typeface="Arial" pitchFamily="34" charset="0"/>
                </a:rPr>
                <a:t>3</a:t>
              </a:r>
              <a:endParaRPr lang="en-US" sz="17000" b="1" dirty="0">
                <a:solidFill>
                  <a:srgbClr val="65B131">
                    <a:alpha val="64000"/>
                  </a:srgbClr>
                </a:solidFill>
                <a:latin typeface="+mj-lt"/>
                <a:cs typeface="Arial" pitchFamily="34" charset="0"/>
              </a:endParaRPr>
            </a:p>
          </p:txBody>
        </p:sp>
        <p:sp>
          <p:nvSpPr>
            <p:cNvPr id="18" name="TextBox 17"/>
            <p:cNvSpPr txBox="1"/>
            <p:nvPr/>
          </p:nvSpPr>
          <p:spPr>
            <a:xfrm>
              <a:off x="6411810" y="2674651"/>
              <a:ext cx="1931160" cy="665695"/>
            </a:xfrm>
            <a:prstGeom prst="rect">
              <a:avLst/>
            </a:prstGeom>
            <a:noFill/>
          </p:spPr>
          <p:txBody>
            <a:bodyPr wrap="square" rtlCol="0">
              <a:normAutofit/>
            </a:bodyPr>
            <a:lstStyle/>
            <a:p>
              <a:pPr algn="ctr">
                <a:lnSpc>
                  <a:spcPct val="80000"/>
                </a:lnSpc>
              </a:pPr>
              <a:r>
                <a:rPr lang="en-US" sz="2300" b="1" spc="60" dirty="0" smtClean="0">
                  <a:solidFill>
                    <a:schemeClr val="bg1"/>
                  </a:solidFill>
                  <a:effectLst>
                    <a:outerShdw blurRad="50800" dist="25400" dir="5400000" algn="t" rotWithShape="0">
                      <a:prstClr val="black">
                        <a:alpha val="15000"/>
                      </a:prstClr>
                    </a:outerShdw>
                  </a:effectLst>
                </a:rPr>
                <a:t>Email</a:t>
              </a:r>
              <a:endParaRPr lang="en-US" sz="2300" b="1" dirty="0">
                <a:solidFill>
                  <a:schemeClr val="bg1"/>
                </a:solidFill>
                <a:effectLst>
                  <a:outerShdw blurRad="50800" dist="25400" dir="5400000" algn="t" rotWithShape="0">
                    <a:prstClr val="black">
                      <a:alpha val="15000"/>
                    </a:prstClr>
                  </a:outerShdw>
                </a:effectLst>
              </a:endParaRPr>
            </a:p>
          </p:txBody>
        </p:sp>
        <p:sp>
          <p:nvSpPr>
            <p:cNvPr id="21" name="Oval 20"/>
            <p:cNvSpPr/>
            <p:nvPr/>
          </p:nvSpPr>
          <p:spPr>
            <a:xfrm>
              <a:off x="6569928" y="2005362"/>
              <a:ext cx="1583472" cy="1295400"/>
            </a:xfrm>
            <a:prstGeom prst="ellipse">
              <a:avLst/>
            </a:prstGeom>
            <a:gradFill flip="none" rotWithShape="1">
              <a:gsLst>
                <a:gs pos="63000">
                  <a:schemeClr val="bg1">
                    <a:alpha val="7000"/>
                  </a:schemeClr>
                </a:gs>
                <a:gs pos="72000">
                  <a:schemeClr val="bg1">
                    <a:alpha val="15000"/>
                  </a:schemeClr>
                </a:gs>
                <a:gs pos="91000">
                  <a:schemeClr val="bg1">
                    <a:alpha val="28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US" dirty="0"/>
            </a:p>
          </p:txBody>
        </p:sp>
      </p:grpSp>
      <p:sp>
        <p:nvSpPr>
          <p:cNvPr id="3" name="Slide Number Placeholder 2"/>
          <p:cNvSpPr>
            <a:spLocks noGrp="1"/>
          </p:cNvSpPr>
          <p:nvPr>
            <p:ph type="sldNum" sz="quarter" idx="12"/>
          </p:nvPr>
        </p:nvSpPr>
        <p:spPr/>
        <p:txBody>
          <a:bodyPr/>
          <a:lstStyle/>
          <a:p>
            <a:fld id="{73820FCD-5F4C-4989-BE05-0A8208BCBC21}" type="slidenum">
              <a:rPr lang="en-US" smtClean="0"/>
              <a:pPr/>
              <a:t>2</a:t>
            </a:fld>
            <a:endParaRPr lang="en-US" dirty="0"/>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pPr lvl="0">
              <a:spcBef>
                <a:spcPts val="0"/>
              </a:spcBef>
            </a:pPr>
            <a:r>
              <a:rPr lang="en-US" sz="4000" cap="none" dirty="0" smtClean="0">
                <a:solidFill>
                  <a:prstClr val="black">
                    <a:lumMod val="85000"/>
                    <a:lumOff val="15000"/>
                  </a:prstClr>
                </a:solidFill>
                <a:ea typeface="+mn-ea"/>
                <a:cs typeface="+mn-cs"/>
              </a:rPr>
              <a:t>Best Practices</a:t>
            </a:r>
            <a:endParaRPr lang="en-US" sz="2800" dirty="0"/>
          </a:p>
        </p:txBody>
      </p:sp>
      <p:sp>
        <p:nvSpPr>
          <p:cNvPr id="5" name="Text Placeholder 4"/>
          <p:cNvSpPr>
            <a:spLocks noGrp="1"/>
          </p:cNvSpPr>
          <p:nvPr>
            <p:ph type="body" idx="1"/>
          </p:nvPr>
        </p:nvSpPr>
        <p:spPr/>
        <p:txBody>
          <a:bodyPr/>
          <a:lstStyle/>
          <a:p>
            <a:pPr lvl="0">
              <a:spcBef>
                <a:spcPts val="0"/>
              </a:spcBef>
            </a:pPr>
            <a:r>
              <a:rPr lang="en-US" sz="1700" b="1" dirty="0" smtClean="0">
                <a:solidFill>
                  <a:prstClr val="black">
                    <a:lumMod val="75000"/>
                    <a:lumOff val="25000"/>
                  </a:prstClr>
                </a:solidFill>
              </a:rPr>
              <a:t>Communicate and work effectively</a:t>
            </a:r>
            <a:endParaRPr lang="en-US" sz="1700" b="1" dirty="0">
              <a:solidFill>
                <a:prstClr val="black">
                  <a:lumMod val="75000"/>
                  <a:lumOff val="25000"/>
                </a:prstClr>
              </a:solidFill>
            </a:endParaRPr>
          </a:p>
        </p:txBody>
      </p:sp>
      <p:sp>
        <p:nvSpPr>
          <p:cNvPr id="6" name="TextBox 5"/>
          <p:cNvSpPr txBox="1"/>
          <p:nvPr/>
        </p:nvSpPr>
        <p:spPr>
          <a:xfrm>
            <a:off x="1143000" y="1557456"/>
            <a:ext cx="1219200" cy="2708434"/>
          </a:xfrm>
          <a:prstGeom prst="rect">
            <a:avLst/>
          </a:prstGeom>
          <a:noFill/>
        </p:spPr>
        <p:txBody>
          <a:bodyPr wrap="square" rtlCol="0">
            <a:spAutoFit/>
          </a:bodyPr>
          <a:lstStyle/>
          <a:p>
            <a:r>
              <a:rPr lang="en-US" sz="17000" b="1" dirty="0" smtClean="0">
                <a:solidFill>
                  <a:srgbClr val="F26200">
                    <a:alpha val="40000"/>
                  </a:srgbClr>
                </a:solidFill>
                <a:cs typeface="Arial" pitchFamily="34" charset="0"/>
              </a:rPr>
              <a:t>1</a:t>
            </a:r>
            <a:endParaRPr lang="en-US" sz="17000" b="1" dirty="0">
              <a:solidFill>
                <a:srgbClr val="F26200">
                  <a:alpha val="40000"/>
                </a:srgbClr>
              </a:solidFill>
              <a:cs typeface="Arial" pitchFamily="34" charset="0"/>
            </a:endParaRPr>
          </a:p>
        </p:txBody>
      </p:sp>
      <p:sp>
        <p:nvSpPr>
          <p:cNvPr id="2" name="Slide Number Placeholder 1"/>
          <p:cNvSpPr>
            <a:spLocks noGrp="1"/>
          </p:cNvSpPr>
          <p:nvPr>
            <p:ph type="sldNum" sz="quarter" idx="12"/>
          </p:nvPr>
        </p:nvSpPr>
        <p:spPr/>
        <p:txBody>
          <a:bodyPr/>
          <a:lstStyle/>
          <a:p>
            <a:fld id="{240D5ECE-8B49-45CD-BE81-EF81920D1969}" type="slidenum">
              <a:rPr lang="en-US" smtClean="0"/>
              <a:pPr/>
              <a:t>3</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700">
        <p14:gallery dir="l"/>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548640" y="1219200"/>
            <a:ext cx="8061960" cy="5156770"/>
          </a:xfrm>
          <a:prstGeom prst="rect">
            <a:avLst/>
          </a:prstGeom>
          <a:noFill/>
        </p:spPr>
        <p:txBody>
          <a:bodyPr wrap="square" rtlCol="0">
            <a:normAutofit/>
          </a:bodyPr>
          <a:lstStyle/>
          <a:p>
            <a:pPr>
              <a:lnSpc>
                <a:spcPct val="114000"/>
              </a:lnSpc>
            </a:pPr>
            <a:r>
              <a:rPr lang="en-US" sz="2000" b="1" dirty="0" smtClean="0">
                <a:solidFill>
                  <a:prstClr val="black">
                    <a:lumMod val="85000"/>
                    <a:lumOff val="15000"/>
                  </a:prstClr>
                </a:solidFill>
              </a:rPr>
              <a:t>Calendar / Scheduling</a:t>
            </a:r>
          </a:p>
          <a:p>
            <a:pPr marL="342900" indent="-342900">
              <a:lnSpc>
                <a:spcPct val="114000"/>
              </a:lnSpc>
              <a:buFont typeface="Arial" pitchFamily="34" charset="0"/>
              <a:buChar char="•"/>
            </a:pPr>
            <a:r>
              <a:rPr lang="en-US" sz="2000" dirty="0" smtClean="0">
                <a:solidFill>
                  <a:prstClr val="black">
                    <a:lumMod val="85000"/>
                    <a:lumOff val="15000"/>
                  </a:prstClr>
                </a:solidFill>
              </a:rPr>
              <a:t>Keep your calendar up to date</a:t>
            </a:r>
          </a:p>
          <a:p>
            <a:pPr marL="342900" indent="-342900">
              <a:lnSpc>
                <a:spcPct val="114000"/>
              </a:lnSpc>
              <a:buFont typeface="Arial" pitchFamily="34" charset="0"/>
              <a:buChar char="•"/>
            </a:pPr>
            <a:r>
              <a:rPr lang="en-US" sz="2000" dirty="0" smtClean="0">
                <a:solidFill>
                  <a:prstClr val="black">
                    <a:lumMod val="85000"/>
                    <a:lumOff val="15000"/>
                  </a:prstClr>
                </a:solidFill>
              </a:rPr>
              <a:t>Check other people’s calendars when scheduling a meeting</a:t>
            </a:r>
          </a:p>
          <a:p>
            <a:pPr marL="342900" indent="-342900">
              <a:lnSpc>
                <a:spcPct val="114000"/>
              </a:lnSpc>
              <a:buFont typeface="Arial" pitchFamily="34" charset="0"/>
              <a:buChar char="•"/>
            </a:pPr>
            <a:r>
              <a:rPr lang="en-US" sz="2000" dirty="0" smtClean="0">
                <a:solidFill>
                  <a:prstClr val="black">
                    <a:lumMod val="85000"/>
                    <a:lumOff val="15000"/>
                  </a:prstClr>
                </a:solidFill>
              </a:rPr>
              <a:t>If declining a meeting, propose alternate dates/times</a:t>
            </a:r>
          </a:p>
          <a:p>
            <a:pPr marL="342900" indent="-342900">
              <a:lnSpc>
                <a:spcPct val="114000"/>
              </a:lnSpc>
              <a:buFont typeface="Arial" pitchFamily="34" charset="0"/>
              <a:buChar char="•"/>
            </a:pPr>
            <a:r>
              <a:rPr lang="en-US" sz="2000" dirty="0" smtClean="0">
                <a:solidFill>
                  <a:prstClr val="black">
                    <a:lumMod val="85000"/>
                    <a:lumOff val="15000"/>
                  </a:prstClr>
                </a:solidFill>
              </a:rPr>
              <a:t>Use specific “Subject” descriptions, e.g.,</a:t>
            </a:r>
            <a:r>
              <a:rPr lang="en-US" sz="2000" dirty="0" smtClean="0">
                <a:solidFill>
                  <a:srgbClr val="FF0000"/>
                </a:solidFill>
              </a:rPr>
              <a:t> </a:t>
            </a:r>
          </a:p>
          <a:p>
            <a:pPr marL="800100" lvl="1" indent="-342900">
              <a:lnSpc>
                <a:spcPct val="114000"/>
              </a:lnSpc>
              <a:buClr>
                <a:srgbClr val="FF0000"/>
              </a:buClr>
              <a:buFont typeface="Wingdings" pitchFamily="2" charset="2"/>
              <a:buChar char=""/>
            </a:pPr>
            <a:r>
              <a:rPr lang="en-US" sz="2000" dirty="0" smtClean="0">
                <a:solidFill>
                  <a:prstClr val="black">
                    <a:lumMod val="85000"/>
                    <a:lumOff val="15000"/>
                  </a:prstClr>
                </a:solidFill>
              </a:rPr>
              <a:t>“Chat”</a:t>
            </a:r>
          </a:p>
          <a:p>
            <a:pPr marL="800100" lvl="1" indent="-342900">
              <a:lnSpc>
                <a:spcPct val="114000"/>
              </a:lnSpc>
              <a:buClr>
                <a:srgbClr val="00B050"/>
              </a:buClr>
              <a:buFont typeface="Wingdings" pitchFamily="2" charset="2"/>
              <a:buChar char=""/>
            </a:pPr>
            <a:r>
              <a:rPr lang="en-US" sz="2000" dirty="0" smtClean="0">
                <a:solidFill>
                  <a:prstClr val="black">
                    <a:lumMod val="85000"/>
                    <a:lumOff val="15000"/>
                  </a:prstClr>
                </a:solidFill>
              </a:rPr>
              <a:t>“Discussion to identify testers for time tracking program”</a:t>
            </a:r>
          </a:p>
          <a:p>
            <a:pPr marL="342900" indent="-342900">
              <a:lnSpc>
                <a:spcPct val="114000"/>
              </a:lnSpc>
              <a:buFont typeface="Arial" pitchFamily="34" charset="0"/>
              <a:buChar char="•"/>
            </a:pPr>
            <a:r>
              <a:rPr lang="en-US" sz="2000" dirty="0" smtClean="0">
                <a:solidFill>
                  <a:prstClr val="black">
                    <a:lumMod val="85000"/>
                    <a:lumOff val="15000"/>
                  </a:prstClr>
                </a:solidFill>
              </a:rPr>
              <a:t>Provide a specific location (or at least “TBD”, if currently unsure)</a:t>
            </a:r>
          </a:p>
          <a:p>
            <a:pPr marL="342900" indent="-342900">
              <a:lnSpc>
                <a:spcPct val="114000"/>
              </a:lnSpc>
              <a:buFont typeface="Arial" pitchFamily="34" charset="0"/>
              <a:buChar char="•"/>
            </a:pPr>
            <a:r>
              <a:rPr lang="en-US" sz="2000" dirty="0" smtClean="0">
                <a:solidFill>
                  <a:prstClr val="black">
                    <a:lumMod val="85000"/>
                    <a:lumOff val="15000"/>
                  </a:prstClr>
                </a:solidFill>
              </a:rPr>
              <a:t>Provide a succinct agenda in the description</a:t>
            </a:r>
          </a:p>
          <a:p>
            <a:pPr marL="342900" indent="-342900">
              <a:lnSpc>
                <a:spcPct val="114000"/>
              </a:lnSpc>
              <a:buFont typeface="Arial" pitchFamily="34" charset="0"/>
              <a:buChar char="•"/>
            </a:pPr>
            <a:r>
              <a:rPr lang="en-US" sz="2000" dirty="0" smtClean="0">
                <a:solidFill>
                  <a:prstClr val="black">
                    <a:lumMod val="85000"/>
                    <a:lumOff val="15000"/>
                  </a:prstClr>
                </a:solidFill>
              </a:rPr>
              <a:t>Update the invitation to reflect changes. Don’t send email</a:t>
            </a:r>
          </a:p>
          <a:p>
            <a:pPr marL="342900" indent="-342900">
              <a:lnSpc>
                <a:spcPct val="114000"/>
              </a:lnSpc>
              <a:buFont typeface="Arial" pitchFamily="34" charset="0"/>
              <a:buChar char="•"/>
            </a:pPr>
            <a:r>
              <a:rPr lang="en-US" sz="2000" dirty="0" smtClean="0">
                <a:solidFill>
                  <a:prstClr val="black">
                    <a:lumMod val="85000"/>
                    <a:lumOff val="15000"/>
                  </a:prstClr>
                </a:solidFill>
              </a:rPr>
              <a:t>Attach documents for discussion to the meeting invite</a:t>
            </a:r>
          </a:p>
          <a:p>
            <a:pPr marL="342900" indent="-342900">
              <a:lnSpc>
                <a:spcPct val="114000"/>
              </a:lnSpc>
              <a:buFont typeface="Arial" pitchFamily="34" charset="0"/>
              <a:buChar char="•"/>
            </a:pPr>
            <a:r>
              <a:rPr lang="en-US" sz="2000" dirty="0">
                <a:solidFill>
                  <a:prstClr val="black">
                    <a:lumMod val="85000"/>
                    <a:lumOff val="15000"/>
                  </a:prstClr>
                </a:solidFill>
              </a:rPr>
              <a:t>Don’t ignore an invite – </a:t>
            </a:r>
            <a:r>
              <a:rPr lang="en-US" sz="2000" dirty="0" smtClean="0">
                <a:solidFill>
                  <a:prstClr val="black">
                    <a:lumMod val="85000"/>
                    <a:lumOff val="15000"/>
                  </a:prstClr>
                </a:solidFill>
              </a:rPr>
              <a:t>respond</a:t>
            </a:r>
          </a:p>
          <a:p>
            <a:pPr marL="342900" indent="-342900">
              <a:lnSpc>
                <a:spcPct val="114000"/>
              </a:lnSpc>
              <a:buFont typeface="Arial" pitchFamily="34" charset="0"/>
              <a:buChar char="•"/>
            </a:pPr>
            <a:r>
              <a:rPr lang="en-US" sz="2000" dirty="0" smtClean="0">
                <a:solidFill>
                  <a:prstClr val="black">
                    <a:lumMod val="85000"/>
                    <a:lumOff val="15000"/>
                  </a:prstClr>
                </a:solidFill>
              </a:rPr>
              <a:t>Don’t wait until just before a meeting starts to accept</a:t>
            </a:r>
          </a:p>
          <a:p>
            <a:pPr marL="914400" lvl="1" indent="-457200">
              <a:lnSpc>
                <a:spcPct val="114000"/>
              </a:lnSpc>
              <a:buFont typeface="Calibri" pitchFamily="34" charset="0"/>
              <a:buChar char="X"/>
            </a:pPr>
            <a:endParaRPr lang="en-US" sz="2000" dirty="0" smtClean="0">
              <a:solidFill>
                <a:prstClr val="black">
                  <a:lumMod val="85000"/>
                  <a:lumOff val="15000"/>
                </a:prstClr>
              </a:solidFill>
            </a:endParaRPr>
          </a:p>
          <a:p>
            <a:pPr marL="342900" indent="-342900">
              <a:lnSpc>
                <a:spcPct val="114000"/>
              </a:lnSpc>
              <a:buFont typeface="Arial" pitchFamily="34" charset="0"/>
              <a:buChar char="•"/>
            </a:pPr>
            <a:endParaRPr lang="en-US" sz="2000" dirty="0" smtClean="0">
              <a:solidFill>
                <a:prstClr val="black">
                  <a:lumMod val="85000"/>
                  <a:lumOff val="15000"/>
                </a:prstClr>
              </a:solidFill>
            </a:endParaRPr>
          </a:p>
          <a:p>
            <a:pPr>
              <a:lnSpc>
                <a:spcPct val="114000"/>
              </a:lnSpc>
            </a:pPr>
            <a:endParaRPr lang="en-US" sz="2000" dirty="0">
              <a:solidFill>
                <a:prstClr val="black">
                  <a:lumMod val="85000"/>
                  <a:lumOff val="15000"/>
                </a:prstClr>
              </a:solidFill>
            </a:endParaRPr>
          </a:p>
        </p:txBody>
      </p:sp>
      <p:sp>
        <p:nvSpPr>
          <p:cNvPr id="9" name="Title 8"/>
          <p:cNvSpPr>
            <a:spLocks noGrp="1"/>
          </p:cNvSpPr>
          <p:nvPr>
            <p:ph type="title"/>
          </p:nvPr>
        </p:nvSpPr>
        <p:spPr/>
        <p:txBody>
          <a:bodyPr/>
          <a:lstStyle/>
          <a:p>
            <a:pPr lvl="0">
              <a:spcBef>
                <a:spcPts val="0"/>
              </a:spcBef>
            </a:pPr>
            <a:r>
              <a:rPr lang="en-US" sz="2800" b="1" dirty="0" smtClean="0">
                <a:solidFill>
                  <a:prstClr val="black">
                    <a:lumMod val="85000"/>
                    <a:lumOff val="15000"/>
                  </a:prstClr>
                </a:solidFill>
                <a:latin typeface="+mn-lt"/>
                <a:ea typeface="+mn-ea"/>
                <a:cs typeface="+mn-cs"/>
              </a:rPr>
              <a:t>Best practices</a:t>
            </a:r>
            <a:r>
              <a:rPr lang="en-US" sz="2800" dirty="0" smtClean="0">
                <a:solidFill>
                  <a:prstClr val="black"/>
                </a:solidFill>
                <a:latin typeface="+mn-lt"/>
                <a:ea typeface="+mn-ea"/>
                <a:cs typeface="+mn-cs"/>
              </a:rPr>
              <a:t> regardless of technology</a:t>
            </a:r>
            <a:endParaRPr lang="en-US" dirty="0">
              <a:latin typeface="+mn-lt"/>
            </a:endParaRPr>
          </a:p>
        </p:txBody>
      </p:sp>
      <p:sp>
        <p:nvSpPr>
          <p:cNvPr id="2" name="Slide Number Placeholder 1"/>
          <p:cNvSpPr>
            <a:spLocks noGrp="1"/>
          </p:cNvSpPr>
          <p:nvPr>
            <p:ph type="sldNum" sz="quarter" idx="12"/>
          </p:nvPr>
        </p:nvSpPr>
        <p:spPr/>
        <p:txBody>
          <a:bodyPr/>
          <a:lstStyle/>
          <a:p>
            <a:fld id="{240D5ECE-8B49-45CD-BE81-EF81920D1969}" type="slidenum">
              <a:rPr lang="en-US" smtClean="0"/>
              <a:pPr/>
              <a:t>4</a:t>
            </a:fld>
            <a:endParaRPr lang="en-US" dirty="0"/>
          </a:p>
        </p:txBody>
      </p:sp>
    </p:spTree>
    <p:extLst>
      <p:ext uri="{BB962C8B-B14F-4D97-AF65-F5344CB8AC3E}">
        <p14:creationId xmlns:p14="http://schemas.microsoft.com/office/powerpoint/2010/main" val="9538851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pPr lvl="0">
              <a:spcBef>
                <a:spcPts val="0"/>
              </a:spcBef>
            </a:pPr>
            <a:r>
              <a:rPr lang="en-US" sz="2800" b="1" dirty="0" smtClean="0">
                <a:solidFill>
                  <a:prstClr val="black">
                    <a:lumMod val="85000"/>
                    <a:lumOff val="15000"/>
                  </a:prstClr>
                </a:solidFill>
                <a:latin typeface="+mn-lt"/>
                <a:ea typeface="+mn-ea"/>
                <a:cs typeface="+mn-cs"/>
              </a:rPr>
              <a:t>Best practices</a:t>
            </a:r>
            <a:r>
              <a:rPr lang="en-US" sz="2800" dirty="0" smtClean="0">
                <a:solidFill>
                  <a:prstClr val="black"/>
                </a:solidFill>
                <a:latin typeface="+mn-lt"/>
                <a:ea typeface="+mn-ea"/>
                <a:cs typeface="+mn-cs"/>
              </a:rPr>
              <a:t> regardless of technology</a:t>
            </a:r>
            <a:endParaRPr lang="en-US" dirty="0">
              <a:latin typeface="+mn-lt"/>
            </a:endParaRPr>
          </a:p>
        </p:txBody>
      </p:sp>
      <p:sp>
        <p:nvSpPr>
          <p:cNvPr id="7" name="TextBox 6"/>
          <p:cNvSpPr txBox="1"/>
          <p:nvPr/>
        </p:nvSpPr>
        <p:spPr>
          <a:xfrm>
            <a:off x="523702" y="1219200"/>
            <a:ext cx="8086898" cy="5173287"/>
          </a:xfrm>
          <a:prstGeom prst="rect">
            <a:avLst/>
          </a:prstGeom>
          <a:noFill/>
        </p:spPr>
        <p:txBody>
          <a:bodyPr wrap="square" rtlCol="0">
            <a:normAutofit lnSpcReduction="10000"/>
          </a:bodyPr>
          <a:lstStyle/>
          <a:p>
            <a:pPr>
              <a:lnSpc>
                <a:spcPct val="114000"/>
              </a:lnSpc>
            </a:pPr>
            <a:r>
              <a:rPr lang="en-US" sz="2000" b="1" dirty="0" smtClean="0">
                <a:solidFill>
                  <a:prstClr val="black">
                    <a:lumMod val="85000"/>
                    <a:lumOff val="15000"/>
                  </a:prstClr>
                </a:solidFill>
              </a:rPr>
              <a:t>Email</a:t>
            </a:r>
          </a:p>
          <a:p>
            <a:pPr marL="342900" indent="-342900">
              <a:lnSpc>
                <a:spcPct val="114000"/>
              </a:lnSpc>
              <a:buFont typeface="Arial" pitchFamily="34" charset="0"/>
              <a:buChar char="•"/>
            </a:pPr>
            <a:r>
              <a:rPr lang="en-US" sz="2000" dirty="0" smtClean="0">
                <a:solidFill>
                  <a:prstClr val="black">
                    <a:lumMod val="85000"/>
                    <a:lumOff val="15000"/>
                  </a:prstClr>
                </a:solidFill>
              </a:rPr>
              <a:t>Add a signature file to all emails and replies </a:t>
            </a:r>
            <a:br>
              <a:rPr lang="en-US" sz="2000" dirty="0" smtClean="0">
                <a:solidFill>
                  <a:prstClr val="black">
                    <a:lumMod val="85000"/>
                    <a:lumOff val="15000"/>
                  </a:prstClr>
                </a:solidFill>
              </a:rPr>
            </a:br>
            <a:r>
              <a:rPr lang="en-US" sz="2000" dirty="0" smtClean="0">
                <a:solidFill>
                  <a:prstClr val="black">
                    <a:lumMod val="85000"/>
                    <a:lumOff val="15000"/>
                  </a:prstClr>
                </a:solidFill>
              </a:rPr>
              <a:t>(including on your mobile device)</a:t>
            </a:r>
            <a:endParaRPr lang="en-US" sz="2000" dirty="0">
              <a:solidFill>
                <a:prstClr val="black">
                  <a:lumMod val="85000"/>
                  <a:lumOff val="15000"/>
                </a:prstClr>
              </a:solidFill>
            </a:endParaRPr>
          </a:p>
          <a:p>
            <a:pPr marL="342900" indent="-342900">
              <a:lnSpc>
                <a:spcPct val="114000"/>
              </a:lnSpc>
              <a:buFont typeface="Arial" pitchFamily="34" charset="0"/>
              <a:buChar char="•"/>
            </a:pPr>
            <a:endParaRPr lang="en-US" sz="2000" dirty="0">
              <a:solidFill>
                <a:prstClr val="black">
                  <a:lumMod val="85000"/>
                  <a:lumOff val="15000"/>
                </a:prstClr>
              </a:solidFill>
            </a:endParaRPr>
          </a:p>
          <a:p>
            <a:pPr marL="342900" indent="-342900">
              <a:lnSpc>
                <a:spcPct val="114000"/>
              </a:lnSpc>
              <a:buFont typeface="Arial" pitchFamily="34" charset="0"/>
              <a:buChar char="•"/>
            </a:pPr>
            <a:endParaRPr lang="en-US" sz="2000" dirty="0" smtClean="0">
              <a:solidFill>
                <a:prstClr val="black">
                  <a:lumMod val="85000"/>
                  <a:lumOff val="15000"/>
                </a:prstClr>
              </a:solidFill>
            </a:endParaRPr>
          </a:p>
          <a:p>
            <a:pPr marL="342900" indent="-342900">
              <a:lnSpc>
                <a:spcPct val="114000"/>
              </a:lnSpc>
              <a:buFont typeface="Arial" pitchFamily="34" charset="0"/>
              <a:buChar char="•"/>
            </a:pPr>
            <a:r>
              <a:rPr lang="en-US" sz="2000" dirty="0" smtClean="0">
                <a:solidFill>
                  <a:prstClr val="black">
                    <a:lumMod val="85000"/>
                    <a:lumOff val="15000"/>
                  </a:prstClr>
                </a:solidFill>
              </a:rPr>
              <a:t>Include a person in the “To:” field when seeking an action from them</a:t>
            </a:r>
          </a:p>
          <a:p>
            <a:pPr marL="342900" indent="-342900">
              <a:lnSpc>
                <a:spcPct val="114000"/>
              </a:lnSpc>
              <a:buFont typeface="Arial" pitchFamily="34" charset="0"/>
              <a:buChar char="•"/>
            </a:pPr>
            <a:r>
              <a:rPr lang="en-US" sz="2000" dirty="0" smtClean="0">
                <a:solidFill>
                  <a:prstClr val="black">
                    <a:lumMod val="85000"/>
                    <a:lumOff val="15000"/>
                  </a:prstClr>
                </a:solidFill>
              </a:rPr>
              <a:t>Include a person in “Cc:” as an FYI</a:t>
            </a:r>
          </a:p>
          <a:p>
            <a:pPr marL="342900" indent="-342900">
              <a:lnSpc>
                <a:spcPct val="114000"/>
              </a:lnSpc>
              <a:buFont typeface="Arial" pitchFamily="34" charset="0"/>
              <a:buChar char="•"/>
            </a:pPr>
            <a:r>
              <a:rPr lang="en-US" sz="2000" dirty="0" smtClean="0">
                <a:solidFill>
                  <a:prstClr val="black">
                    <a:lumMod val="85000"/>
                    <a:lumOff val="15000"/>
                  </a:prstClr>
                </a:solidFill>
              </a:rPr>
              <a:t>Turn on grammar and spell checking</a:t>
            </a:r>
          </a:p>
          <a:p>
            <a:pPr marL="342900" indent="-342900">
              <a:lnSpc>
                <a:spcPct val="114000"/>
              </a:lnSpc>
              <a:buFont typeface="Arial" pitchFamily="34" charset="0"/>
              <a:buChar char="•"/>
            </a:pPr>
            <a:r>
              <a:rPr lang="en-US" sz="2000" dirty="0" smtClean="0">
                <a:solidFill>
                  <a:prstClr val="black">
                    <a:lumMod val="85000"/>
                    <a:lumOff val="15000"/>
                  </a:prstClr>
                </a:solidFill>
              </a:rPr>
              <a:t>Specific “Subject” descriptions, e.g.,</a:t>
            </a:r>
            <a:r>
              <a:rPr lang="en-US" sz="2000" dirty="0" smtClean="0">
                <a:solidFill>
                  <a:srgbClr val="FF0000"/>
                </a:solidFill>
              </a:rPr>
              <a:t> </a:t>
            </a:r>
          </a:p>
          <a:p>
            <a:pPr marL="800100" lvl="1" indent="-342900">
              <a:lnSpc>
                <a:spcPct val="114000"/>
              </a:lnSpc>
              <a:buClr>
                <a:srgbClr val="FF0000"/>
              </a:buClr>
              <a:buFont typeface="Wingdings" pitchFamily="2" charset="2"/>
              <a:buChar char=""/>
            </a:pPr>
            <a:r>
              <a:rPr lang="en-US" sz="2000" dirty="0" smtClean="0">
                <a:solidFill>
                  <a:prstClr val="black">
                    <a:lumMod val="85000"/>
                    <a:lumOff val="15000"/>
                  </a:prstClr>
                </a:solidFill>
              </a:rPr>
              <a:t>“Need input”</a:t>
            </a:r>
          </a:p>
          <a:p>
            <a:pPr marL="800100" lvl="1" indent="-342900">
              <a:lnSpc>
                <a:spcPct val="114000"/>
              </a:lnSpc>
              <a:buClr>
                <a:srgbClr val="00B050"/>
              </a:buClr>
              <a:buFont typeface="Wingdings" pitchFamily="2" charset="2"/>
              <a:buChar char=""/>
            </a:pPr>
            <a:r>
              <a:rPr lang="en-US" sz="2000" dirty="0" smtClean="0">
                <a:solidFill>
                  <a:prstClr val="black">
                    <a:lumMod val="85000"/>
                    <a:lumOff val="15000"/>
                  </a:prstClr>
                </a:solidFill>
              </a:rPr>
              <a:t>“Need feedback to finalize ERS report”</a:t>
            </a:r>
          </a:p>
          <a:p>
            <a:pPr marL="342900" indent="-342900">
              <a:lnSpc>
                <a:spcPct val="114000"/>
              </a:lnSpc>
              <a:buFont typeface="Arial" pitchFamily="34" charset="0"/>
              <a:buChar char="•"/>
            </a:pPr>
            <a:r>
              <a:rPr lang="en-US" sz="2000" dirty="0" smtClean="0">
                <a:solidFill>
                  <a:prstClr val="black">
                    <a:lumMod val="85000"/>
                    <a:lumOff val="15000"/>
                  </a:prstClr>
                </a:solidFill>
              </a:rPr>
              <a:t>Clearly state the “ask” in </a:t>
            </a:r>
            <a:r>
              <a:rPr lang="en-US" sz="2000" dirty="0">
                <a:solidFill>
                  <a:prstClr val="black">
                    <a:lumMod val="85000"/>
                    <a:lumOff val="15000"/>
                  </a:prstClr>
                </a:solidFill>
              </a:rPr>
              <a:t>1</a:t>
            </a:r>
            <a:r>
              <a:rPr lang="en-US" sz="2000" baseline="30000" dirty="0">
                <a:solidFill>
                  <a:prstClr val="black">
                    <a:lumMod val="85000"/>
                    <a:lumOff val="15000"/>
                  </a:prstClr>
                </a:solidFill>
              </a:rPr>
              <a:t>st</a:t>
            </a:r>
            <a:r>
              <a:rPr lang="en-US" sz="2000" dirty="0">
                <a:solidFill>
                  <a:prstClr val="black">
                    <a:lumMod val="85000"/>
                    <a:lumOff val="15000"/>
                  </a:prstClr>
                </a:solidFill>
              </a:rPr>
              <a:t> two </a:t>
            </a:r>
            <a:r>
              <a:rPr lang="en-US" sz="2000" dirty="0" smtClean="0">
                <a:solidFill>
                  <a:prstClr val="black">
                    <a:lumMod val="85000"/>
                    <a:lumOff val="15000"/>
                  </a:prstClr>
                </a:solidFill>
              </a:rPr>
              <a:t>sentences</a:t>
            </a:r>
          </a:p>
          <a:p>
            <a:pPr marL="342900" indent="-342900">
              <a:lnSpc>
                <a:spcPct val="114000"/>
              </a:lnSpc>
              <a:buFont typeface="Arial" pitchFamily="34" charset="0"/>
              <a:buChar char="•"/>
            </a:pPr>
            <a:r>
              <a:rPr lang="en-US" sz="2000" dirty="0" smtClean="0">
                <a:solidFill>
                  <a:prstClr val="black">
                    <a:lumMod val="85000"/>
                    <a:lumOff val="15000"/>
                  </a:prstClr>
                </a:solidFill>
              </a:rPr>
              <a:t>Add your image to your emails</a:t>
            </a:r>
          </a:p>
          <a:p>
            <a:pPr marL="342900" indent="-342900">
              <a:lnSpc>
                <a:spcPct val="114000"/>
              </a:lnSpc>
              <a:buFont typeface="Arial" pitchFamily="34" charset="0"/>
              <a:buChar char="•"/>
            </a:pPr>
            <a:r>
              <a:rPr lang="en-US" sz="2000" dirty="0" smtClean="0">
                <a:solidFill>
                  <a:prstClr val="black">
                    <a:lumMod val="85000"/>
                    <a:lumOff val="15000"/>
                  </a:prstClr>
                </a:solidFill>
              </a:rPr>
              <a:t>“Email Golden Rule”. If you have exchanged three emails without resolution of the issue, </a:t>
            </a:r>
            <a:r>
              <a:rPr lang="en-US" sz="2000" u="sng" dirty="0" smtClean="0">
                <a:solidFill>
                  <a:prstClr val="black">
                    <a:lumMod val="85000"/>
                    <a:lumOff val="15000"/>
                  </a:prstClr>
                </a:solidFill>
              </a:rPr>
              <a:t>phone the person</a:t>
            </a:r>
            <a:endParaRPr lang="en-US" sz="2000" u="sng" dirty="0">
              <a:solidFill>
                <a:prstClr val="black">
                  <a:lumMod val="85000"/>
                  <a:lumOff val="15000"/>
                </a:prstClr>
              </a:solidFill>
            </a:endParaRPr>
          </a:p>
        </p:txBody>
      </p:sp>
      <p:sp>
        <p:nvSpPr>
          <p:cNvPr id="10" name="Rounded Rectangle 9"/>
          <p:cNvSpPr/>
          <p:nvPr/>
        </p:nvSpPr>
        <p:spPr>
          <a:xfrm>
            <a:off x="5622174" y="1397330"/>
            <a:ext cx="1828800" cy="1371606"/>
          </a:xfrm>
          <a:prstGeom prst="roundRect">
            <a:avLst/>
          </a:prstGeom>
          <a:solidFill>
            <a:srgbClr val="FFFF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marL="57150" lvl="1"/>
            <a:r>
              <a:rPr lang="en-US" sz="1100" dirty="0">
                <a:solidFill>
                  <a:prstClr val="black">
                    <a:lumMod val="85000"/>
                    <a:lumOff val="15000"/>
                  </a:prstClr>
                </a:solidFill>
              </a:rPr>
              <a:t>Salutation</a:t>
            </a:r>
          </a:p>
          <a:p>
            <a:pPr marL="57150" lvl="1"/>
            <a:r>
              <a:rPr lang="en-US" sz="1100" dirty="0">
                <a:solidFill>
                  <a:prstClr val="black">
                    <a:lumMod val="85000"/>
                    <a:lumOff val="15000"/>
                  </a:prstClr>
                </a:solidFill>
              </a:rPr>
              <a:t>Name</a:t>
            </a:r>
          </a:p>
          <a:p>
            <a:pPr marL="57150" lvl="1"/>
            <a:r>
              <a:rPr lang="en-US" sz="1100" dirty="0">
                <a:solidFill>
                  <a:prstClr val="black">
                    <a:lumMod val="85000"/>
                    <a:lumOff val="15000"/>
                  </a:prstClr>
                </a:solidFill>
              </a:rPr>
              <a:t>Title</a:t>
            </a:r>
          </a:p>
          <a:p>
            <a:pPr marL="57150" lvl="1"/>
            <a:r>
              <a:rPr lang="en-US" sz="1100" dirty="0">
                <a:solidFill>
                  <a:prstClr val="black">
                    <a:lumMod val="85000"/>
                    <a:lumOff val="15000"/>
                  </a:prstClr>
                </a:solidFill>
              </a:rPr>
              <a:t>Agency and division</a:t>
            </a:r>
          </a:p>
          <a:p>
            <a:pPr marL="57150" lvl="1"/>
            <a:r>
              <a:rPr lang="en-US" sz="1100" dirty="0">
                <a:solidFill>
                  <a:prstClr val="black">
                    <a:lumMod val="85000"/>
                    <a:lumOff val="15000"/>
                  </a:prstClr>
                </a:solidFill>
              </a:rPr>
              <a:t>Address</a:t>
            </a:r>
          </a:p>
          <a:p>
            <a:pPr marL="57150" lvl="1"/>
            <a:r>
              <a:rPr lang="en-US" sz="1100" dirty="0">
                <a:solidFill>
                  <a:prstClr val="black">
                    <a:lumMod val="85000"/>
                    <a:lumOff val="15000"/>
                  </a:prstClr>
                </a:solidFill>
              </a:rPr>
              <a:t>Email address</a:t>
            </a:r>
          </a:p>
          <a:p>
            <a:pPr marL="57150" lvl="1"/>
            <a:r>
              <a:rPr lang="en-US" sz="1100" dirty="0">
                <a:solidFill>
                  <a:prstClr val="black">
                    <a:lumMod val="85000"/>
                    <a:lumOff val="15000"/>
                  </a:prstClr>
                </a:solidFill>
              </a:rPr>
              <a:t>Landline phone</a:t>
            </a:r>
          </a:p>
          <a:p>
            <a:pPr marL="57150" lvl="1"/>
            <a:r>
              <a:rPr lang="en-US" sz="1100" dirty="0">
                <a:solidFill>
                  <a:prstClr val="black">
                    <a:lumMod val="85000"/>
                    <a:lumOff val="15000"/>
                  </a:prstClr>
                </a:solidFill>
              </a:rPr>
              <a:t>Mobile phone</a:t>
            </a:r>
          </a:p>
        </p:txBody>
      </p:sp>
      <p:sp>
        <p:nvSpPr>
          <p:cNvPr id="2" name="Slide Number Placeholder 1"/>
          <p:cNvSpPr>
            <a:spLocks noGrp="1"/>
          </p:cNvSpPr>
          <p:nvPr>
            <p:ph type="sldNum" sz="quarter" idx="12"/>
          </p:nvPr>
        </p:nvSpPr>
        <p:spPr/>
        <p:txBody>
          <a:bodyPr/>
          <a:lstStyle/>
          <a:p>
            <a:fld id="{240D5ECE-8B49-45CD-BE81-EF81920D1969}" type="slidenum">
              <a:rPr lang="en-US" smtClean="0"/>
              <a:pPr/>
              <a:t>5</a:t>
            </a:fld>
            <a:endParaRPr lang="en-US" dirty="0"/>
          </a:p>
        </p:txBody>
      </p:sp>
    </p:spTree>
    <p:extLst>
      <p:ext uri="{BB962C8B-B14F-4D97-AF65-F5344CB8AC3E}">
        <p14:creationId xmlns:p14="http://schemas.microsoft.com/office/powerpoint/2010/main" val="859241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4" name="Oval 3"/>
          <p:cNvSpPr/>
          <p:nvPr/>
        </p:nvSpPr>
        <p:spPr>
          <a:xfrm>
            <a:off x="762000" y="1946209"/>
            <a:ext cx="2057400" cy="2057400"/>
          </a:xfrm>
          <a:prstGeom prst="ellipse">
            <a:avLst/>
          </a:prstGeom>
          <a:gradFill>
            <a:gsLst>
              <a:gs pos="0">
                <a:srgbClr val="00B0F0"/>
              </a:gs>
              <a:gs pos="50000">
                <a:srgbClr val="399ECB"/>
              </a:gs>
              <a:gs pos="100000">
                <a:srgbClr val="0077D0"/>
              </a:gs>
            </a:gsLst>
            <a:path path="circle">
              <a:fillToRect l="50000" t="50000" r="50000" b="50000"/>
            </a:path>
          </a:gradFill>
          <a:ln w="82550">
            <a:noFill/>
          </a:ln>
          <a:effectLst>
            <a:outerShdw blurRad="1270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prstClr val="white"/>
                </a:solidFill>
              </a:rPr>
              <a:t>             </a:t>
            </a:r>
            <a:endParaRPr lang="en-US" dirty="0">
              <a:solidFill>
                <a:prstClr val="white"/>
              </a:solidFill>
            </a:endParaRPr>
          </a:p>
        </p:txBody>
      </p:sp>
      <p:sp>
        <p:nvSpPr>
          <p:cNvPr id="8" name="Oval 7"/>
          <p:cNvSpPr/>
          <p:nvPr/>
        </p:nvSpPr>
        <p:spPr>
          <a:xfrm>
            <a:off x="1007328" y="1992354"/>
            <a:ext cx="1583472" cy="1295400"/>
          </a:xfrm>
          <a:prstGeom prst="ellipse">
            <a:avLst/>
          </a:prstGeom>
          <a:gradFill flip="none" rotWithShape="1">
            <a:gsLst>
              <a:gs pos="63000">
                <a:schemeClr val="bg1">
                  <a:alpha val="7000"/>
                </a:schemeClr>
              </a:gs>
              <a:gs pos="72000">
                <a:schemeClr val="bg1">
                  <a:alpha val="15000"/>
                </a:schemeClr>
              </a:gs>
              <a:gs pos="91000">
                <a:schemeClr val="bg1">
                  <a:alpha val="28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prstClr val="white"/>
                </a:solidFill>
              </a:rPr>
              <a:t>       </a:t>
            </a:r>
            <a:endParaRPr lang="en-US" dirty="0">
              <a:solidFill>
                <a:prstClr val="white"/>
              </a:solidFill>
            </a:endParaRPr>
          </a:p>
        </p:txBody>
      </p:sp>
      <p:sp>
        <p:nvSpPr>
          <p:cNvPr id="17" name="TextBox 16"/>
          <p:cNvSpPr txBox="1"/>
          <p:nvPr/>
        </p:nvSpPr>
        <p:spPr>
          <a:xfrm>
            <a:off x="1159728" y="1531434"/>
            <a:ext cx="1219200" cy="2708434"/>
          </a:xfrm>
          <a:prstGeom prst="rect">
            <a:avLst/>
          </a:prstGeom>
          <a:noFill/>
        </p:spPr>
        <p:txBody>
          <a:bodyPr wrap="square" rtlCol="0">
            <a:spAutoFit/>
          </a:bodyPr>
          <a:lstStyle/>
          <a:p>
            <a:r>
              <a:rPr lang="en-US" sz="17000" b="1" dirty="0" smtClean="0">
                <a:solidFill>
                  <a:srgbClr val="2A7A9E">
                    <a:alpha val="40000"/>
                  </a:srgbClr>
                </a:solidFill>
                <a:cs typeface="Arial" pitchFamily="34" charset="0"/>
              </a:rPr>
              <a:t>2</a:t>
            </a:r>
            <a:endParaRPr lang="en-US" sz="17000" b="1" dirty="0">
              <a:solidFill>
                <a:srgbClr val="2A7A9E">
                  <a:alpha val="40000"/>
                </a:srgbClr>
              </a:solidFill>
              <a:cs typeface="Arial" pitchFamily="34" charset="0"/>
            </a:endParaRPr>
          </a:p>
        </p:txBody>
      </p:sp>
      <p:sp>
        <p:nvSpPr>
          <p:cNvPr id="9" name="Title 8"/>
          <p:cNvSpPr>
            <a:spLocks noGrp="1"/>
          </p:cNvSpPr>
          <p:nvPr>
            <p:ph type="title"/>
          </p:nvPr>
        </p:nvSpPr>
        <p:spPr/>
        <p:txBody>
          <a:bodyPr>
            <a:noAutofit/>
          </a:bodyPr>
          <a:lstStyle/>
          <a:p>
            <a:pPr lvl="0">
              <a:spcBef>
                <a:spcPts val="0"/>
              </a:spcBef>
            </a:pPr>
            <a:r>
              <a:rPr lang="en-US" sz="4000" cap="none" dirty="0" smtClean="0">
                <a:solidFill>
                  <a:prstClr val="black">
                    <a:lumMod val="85000"/>
                    <a:lumOff val="15000"/>
                  </a:prstClr>
                </a:solidFill>
                <a:ea typeface="+mn-ea"/>
                <a:cs typeface="+mn-cs"/>
              </a:rPr>
              <a:t>Calendar /</a:t>
            </a:r>
            <a:br>
              <a:rPr lang="en-US" sz="4000" cap="none" dirty="0" smtClean="0">
                <a:solidFill>
                  <a:prstClr val="black">
                    <a:lumMod val="85000"/>
                    <a:lumOff val="15000"/>
                  </a:prstClr>
                </a:solidFill>
                <a:ea typeface="+mn-ea"/>
                <a:cs typeface="+mn-cs"/>
              </a:rPr>
            </a:br>
            <a:r>
              <a:rPr lang="en-US" sz="4000" cap="none" dirty="0" smtClean="0">
                <a:solidFill>
                  <a:prstClr val="black">
                    <a:lumMod val="85000"/>
                    <a:lumOff val="15000"/>
                  </a:prstClr>
                </a:solidFill>
                <a:ea typeface="+mn-ea"/>
                <a:cs typeface="+mn-cs"/>
              </a:rPr>
              <a:t>Schedule</a:t>
            </a:r>
            <a:endParaRPr lang="en-US" sz="4000" b="0" cap="none" dirty="0">
              <a:solidFill>
                <a:prstClr val="black">
                  <a:lumMod val="50000"/>
                  <a:lumOff val="50000"/>
                </a:prstClr>
              </a:solidFill>
              <a:ea typeface="+mn-ea"/>
              <a:cs typeface="+mn-cs"/>
            </a:endParaRPr>
          </a:p>
        </p:txBody>
      </p:sp>
      <p:sp>
        <p:nvSpPr>
          <p:cNvPr id="10" name="Text Placeholder 9"/>
          <p:cNvSpPr>
            <a:spLocks noGrp="1"/>
          </p:cNvSpPr>
          <p:nvPr>
            <p:ph type="body" idx="1"/>
          </p:nvPr>
        </p:nvSpPr>
        <p:spPr/>
        <p:txBody>
          <a:bodyPr/>
          <a:lstStyle/>
          <a:p>
            <a:pPr lvl="0">
              <a:spcBef>
                <a:spcPts val="0"/>
              </a:spcBef>
            </a:pPr>
            <a:r>
              <a:rPr lang="en-US" sz="1700" b="1" dirty="0" smtClean="0">
                <a:solidFill>
                  <a:prstClr val="black">
                    <a:lumMod val="75000"/>
                    <a:lumOff val="25000"/>
                  </a:prstClr>
                </a:solidFill>
              </a:rPr>
              <a:t>Getting the most from Outlook calendaring</a:t>
            </a:r>
            <a:endParaRPr lang="en-US" sz="1700" b="1" dirty="0">
              <a:solidFill>
                <a:prstClr val="black">
                  <a:lumMod val="75000"/>
                  <a:lumOff val="25000"/>
                </a:prstClr>
              </a:solidFill>
            </a:endParaRPr>
          </a:p>
        </p:txBody>
      </p:sp>
      <p:sp>
        <p:nvSpPr>
          <p:cNvPr id="2" name="Slide Number Placeholder 1"/>
          <p:cNvSpPr>
            <a:spLocks noGrp="1"/>
          </p:cNvSpPr>
          <p:nvPr>
            <p:ph type="sldNum" sz="quarter" idx="12"/>
          </p:nvPr>
        </p:nvSpPr>
        <p:spPr/>
        <p:txBody>
          <a:bodyPr/>
          <a:lstStyle/>
          <a:p>
            <a:fld id="{240D5ECE-8B49-45CD-BE81-EF81920D1969}" type="slidenum">
              <a:rPr lang="en-US" smtClean="0"/>
              <a:pPr/>
              <a:t>6</a:t>
            </a:fld>
            <a:endParaRPr lang="en-US" dirty="0"/>
          </a:p>
        </p:txBody>
      </p:sp>
      <p:sp>
        <p:nvSpPr>
          <p:cNvPr id="11" name="TextBox 10"/>
          <p:cNvSpPr txBox="1"/>
          <p:nvPr/>
        </p:nvSpPr>
        <p:spPr>
          <a:xfrm>
            <a:off x="5415129" y="2182354"/>
            <a:ext cx="3538847" cy="3139321"/>
          </a:xfrm>
          <a:prstGeom prst="rect">
            <a:avLst/>
          </a:prstGeom>
          <a:noFill/>
        </p:spPr>
        <p:txBody>
          <a:bodyPr wrap="square" rtlCol="0">
            <a:spAutoFit/>
          </a:bodyPr>
          <a:lstStyle/>
          <a:p>
            <a:pPr marL="285750" indent="-285750">
              <a:buFont typeface="Arial" pitchFamily="34" charset="0"/>
              <a:buChar char="•"/>
            </a:pPr>
            <a:r>
              <a:rPr lang="en-US" dirty="0" smtClean="0"/>
              <a:t>Basics</a:t>
            </a:r>
          </a:p>
          <a:p>
            <a:pPr marL="285750" indent="-285750">
              <a:buFont typeface="Arial" pitchFamily="34" charset="0"/>
              <a:buChar char="•"/>
            </a:pPr>
            <a:r>
              <a:rPr lang="en-US" dirty="0" smtClean="0"/>
              <a:t>Create an appointment</a:t>
            </a:r>
          </a:p>
          <a:p>
            <a:pPr marL="285750" indent="-285750">
              <a:buFont typeface="Arial" pitchFamily="34" charset="0"/>
              <a:buChar char="•"/>
            </a:pPr>
            <a:r>
              <a:rPr lang="en-US" dirty="0" smtClean="0"/>
              <a:t>Create a meeting</a:t>
            </a:r>
          </a:p>
          <a:p>
            <a:pPr marL="285750" indent="-285750">
              <a:buFont typeface="Arial" pitchFamily="34" charset="0"/>
              <a:buChar char="•"/>
            </a:pPr>
            <a:r>
              <a:rPr lang="en-US" dirty="0" smtClean="0"/>
              <a:t>Check availability</a:t>
            </a:r>
          </a:p>
          <a:p>
            <a:pPr marL="285750" indent="-285750">
              <a:buFont typeface="Arial" pitchFamily="34" charset="0"/>
              <a:buChar char="•"/>
            </a:pPr>
            <a:r>
              <a:rPr lang="en-US" dirty="0" smtClean="0"/>
              <a:t>Ensure your calendar is visible</a:t>
            </a:r>
          </a:p>
          <a:p>
            <a:pPr marL="285750" indent="-285750">
              <a:buFont typeface="Arial" pitchFamily="34" charset="0"/>
              <a:buChar char="•"/>
            </a:pPr>
            <a:r>
              <a:rPr lang="en-US" dirty="0" smtClean="0"/>
              <a:t>Create a shared team calendar</a:t>
            </a:r>
          </a:p>
          <a:p>
            <a:pPr marL="285750" indent="-285750">
              <a:buFont typeface="Arial" pitchFamily="34" charset="0"/>
              <a:buChar char="•"/>
            </a:pPr>
            <a:r>
              <a:rPr lang="en-US" dirty="0"/>
              <a:t>View your Google calendar in Outlook</a:t>
            </a:r>
            <a:endParaRPr lang="en-US" dirty="0" smtClean="0"/>
          </a:p>
          <a:p>
            <a:pPr marL="285750" indent="-285750">
              <a:buFont typeface="Arial" pitchFamily="34" charset="0"/>
              <a:buChar char="•"/>
            </a:pPr>
            <a:endParaRPr lang="en-US" dirty="0" smtClean="0"/>
          </a:p>
          <a:p>
            <a:pPr marL="285750" indent="-285750">
              <a:buFont typeface="Arial" pitchFamily="34" charset="0"/>
              <a:buChar char="•"/>
            </a:pPr>
            <a:endParaRPr lang="en-US" dirty="0" smtClean="0"/>
          </a:p>
          <a:p>
            <a:pPr marL="285750" indent="-285750">
              <a:buFont typeface="Arial" pitchFamily="34" charset="0"/>
              <a:buChar char="•"/>
            </a:pP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700">
        <p14:gallery dir="l"/>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spike.wharton.upenn.edu/support/newstudent/assets/img/outlook_subscribe_courses_example.png"/>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797552" y="1306665"/>
            <a:ext cx="3108960" cy="1893736"/>
          </a:xfrm>
          <a:prstGeom prst="rect">
            <a:avLst/>
          </a:prstGeom>
          <a:noFill/>
          <a:ln>
            <a:solidFill>
              <a:schemeClr val="tx1"/>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4373880" y="1219200"/>
            <a:ext cx="4236720" cy="4779264"/>
          </a:xfrm>
          <a:prstGeom prst="rect">
            <a:avLst/>
          </a:prstGeom>
          <a:noFill/>
        </p:spPr>
        <p:txBody>
          <a:bodyPr wrap="square" rtlCol="0">
            <a:normAutofit lnSpcReduction="10000"/>
          </a:bodyPr>
          <a:lstStyle/>
          <a:p>
            <a:pPr>
              <a:lnSpc>
                <a:spcPct val="114000"/>
              </a:lnSpc>
            </a:pPr>
            <a:r>
              <a:rPr lang="en-US" sz="2000" dirty="0" smtClean="0">
                <a:solidFill>
                  <a:prstClr val="black">
                    <a:lumMod val="85000"/>
                    <a:lumOff val="15000"/>
                  </a:prstClr>
                </a:solidFill>
              </a:rPr>
              <a:t>Calendar / Scheduling</a:t>
            </a:r>
          </a:p>
          <a:p>
            <a:pPr marL="342900" indent="-342900">
              <a:lnSpc>
                <a:spcPct val="114000"/>
              </a:lnSpc>
              <a:buFont typeface="Arial" pitchFamily="34" charset="0"/>
              <a:buChar char="•"/>
            </a:pPr>
            <a:r>
              <a:rPr lang="en-US" sz="2000" dirty="0" smtClean="0">
                <a:solidFill>
                  <a:prstClr val="black">
                    <a:lumMod val="85000"/>
                    <a:lumOff val="15000"/>
                  </a:prstClr>
                </a:solidFill>
              </a:rPr>
              <a:t>You can </a:t>
            </a:r>
            <a:r>
              <a:rPr lang="en-US" sz="2000" u="sng" dirty="0" smtClean="0">
                <a:solidFill>
                  <a:prstClr val="black">
                    <a:lumMod val="85000"/>
                    <a:lumOff val="15000"/>
                  </a:prstClr>
                </a:solidFill>
              </a:rPr>
              <a:t>view time blocks</a:t>
            </a:r>
            <a:r>
              <a:rPr lang="en-US" sz="2000" dirty="0" smtClean="0">
                <a:solidFill>
                  <a:prstClr val="black">
                    <a:lumMod val="85000"/>
                    <a:lumOff val="15000"/>
                  </a:prstClr>
                </a:solidFill>
              </a:rPr>
              <a:t> in other people’s calendars</a:t>
            </a:r>
          </a:p>
          <a:p>
            <a:pPr marL="342900" indent="-342900">
              <a:lnSpc>
                <a:spcPct val="114000"/>
              </a:lnSpc>
              <a:buFont typeface="Arial" pitchFamily="34" charset="0"/>
              <a:buChar char="•"/>
            </a:pPr>
            <a:r>
              <a:rPr lang="en-US" sz="2000" dirty="0" smtClean="0">
                <a:solidFill>
                  <a:prstClr val="black">
                    <a:lumMod val="85000"/>
                    <a:lumOff val="15000"/>
                  </a:prstClr>
                </a:solidFill>
              </a:rPr>
              <a:t>You </a:t>
            </a:r>
            <a:r>
              <a:rPr lang="en-US" sz="2000" u="sng" dirty="0" smtClean="0">
                <a:solidFill>
                  <a:prstClr val="black">
                    <a:lumMod val="85000"/>
                    <a:lumOff val="15000"/>
                  </a:prstClr>
                </a:solidFill>
              </a:rPr>
              <a:t>cannot </a:t>
            </a:r>
            <a:r>
              <a:rPr lang="en-US" sz="2000" dirty="0" smtClean="0">
                <a:solidFill>
                  <a:prstClr val="black">
                    <a:lumMod val="85000"/>
                    <a:lumOff val="15000"/>
                  </a:prstClr>
                </a:solidFill>
              </a:rPr>
              <a:t>view calendars outside CPCS</a:t>
            </a:r>
          </a:p>
          <a:p>
            <a:pPr marL="342900" indent="-342900">
              <a:lnSpc>
                <a:spcPct val="114000"/>
              </a:lnSpc>
              <a:buFont typeface="Arial" pitchFamily="34" charset="0"/>
              <a:buChar char="•"/>
            </a:pPr>
            <a:r>
              <a:rPr lang="en-US" sz="2000" dirty="0" smtClean="0">
                <a:solidFill>
                  <a:prstClr val="black">
                    <a:lumMod val="85000"/>
                    <a:lumOff val="15000"/>
                  </a:prstClr>
                </a:solidFill>
              </a:rPr>
              <a:t>You </a:t>
            </a:r>
            <a:r>
              <a:rPr lang="en-US" sz="2000" u="sng" dirty="0" smtClean="0">
                <a:solidFill>
                  <a:prstClr val="black">
                    <a:lumMod val="85000"/>
                    <a:lumOff val="15000"/>
                  </a:prstClr>
                </a:solidFill>
              </a:rPr>
              <a:t>can</a:t>
            </a:r>
            <a:r>
              <a:rPr lang="en-US" sz="2000" dirty="0" smtClean="0">
                <a:solidFill>
                  <a:prstClr val="black">
                    <a:lumMod val="85000"/>
                    <a:lumOff val="15000"/>
                  </a:prstClr>
                </a:solidFill>
              </a:rPr>
              <a:t> send meeting invites outside CPCS</a:t>
            </a:r>
          </a:p>
          <a:p>
            <a:pPr marL="342900" indent="-342900">
              <a:lnSpc>
                <a:spcPct val="114000"/>
              </a:lnSpc>
              <a:buFont typeface="Arial" pitchFamily="34" charset="0"/>
              <a:buChar char="•"/>
            </a:pPr>
            <a:r>
              <a:rPr lang="en-US" sz="2000" dirty="0" smtClean="0">
                <a:solidFill>
                  <a:prstClr val="black">
                    <a:lumMod val="85000"/>
                    <a:lumOff val="15000"/>
                  </a:prstClr>
                </a:solidFill>
              </a:rPr>
              <a:t>A </a:t>
            </a:r>
            <a:r>
              <a:rPr lang="en-US" sz="2000" b="1" u="sng" dirty="0" smtClean="0">
                <a:solidFill>
                  <a:prstClr val="black">
                    <a:lumMod val="85000"/>
                    <a:lumOff val="15000"/>
                  </a:prstClr>
                </a:solidFill>
              </a:rPr>
              <a:t>Scheduling </a:t>
            </a:r>
            <a:r>
              <a:rPr lang="en-US" sz="2000" b="1" u="sng" dirty="0">
                <a:solidFill>
                  <a:prstClr val="black">
                    <a:lumMod val="85000"/>
                    <a:lumOff val="15000"/>
                  </a:prstClr>
                </a:solidFill>
              </a:rPr>
              <a:t>A</a:t>
            </a:r>
            <a:r>
              <a:rPr lang="en-US" sz="2000" b="1" u="sng" dirty="0" smtClean="0">
                <a:solidFill>
                  <a:prstClr val="black">
                    <a:lumMod val="85000"/>
                    <a:lumOff val="15000"/>
                  </a:prstClr>
                </a:solidFill>
              </a:rPr>
              <a:t>ssistant </a:t>
            </a:r>
            <a:r>
              <a:rPr lang="en-US" sz="2000" dirty="0" smtClean="0">
                <a:solidFill>
                  <a:prstClr val="black">
                    <a:lumMod val="85000"/>
                    <a:lumOff val="15000"/>
                  </a:prstClr>
                </a:solidFill>
              </a:rPr>
              <a:t>will help you find a time for attendees</a:t>
            </a:r>
          </a:p>
          <a:p>
            <a:pPr marL="342900" indent="-342900">
              <a:lnSpc>
                <a:spcPct val="114000"/>
              </a:lnSpc>
              <a:buFont typeface="Arial" pitchFamily="34" charset="0"/>
              <a:buChar char="•"/>
            </a:pPr>
            <a:r>
              <a:rPr lang="en-US" sz="2000" dirty="0" smtClean="0">
                <a:solidFill>
                  <a:prstClr val="black">
                    <a:lumMod val="85000"/>
                    <a:lumOff val="15000"/>
                  </a:prstClr>
                </a:solidFill>
              </a:rPr>
              <a:t>Appointments can be declined, accepted or marked tentative</a:t>
            </a:r>
          </a:p>
          <a:p>
            <a:pPr marL="342900" indent="-342900">
              <a:lnSpc>
                <a:spcPct val="114000"/>
              </a:lnSpc>
              <a:buFont typeface="Arial" pitchFamily="34" charset="0"/>
              <a:buChar char="•"/>
            </a:pPr>
            <a:r>
              <a:rPr lang="en-US" sz="2000" dirty="0" smtClean="0">
                <a:solidFill>
                  <a:prstClr val="black">
                    <a:lumMod val="85000"/>
                    <a:lumOff val="15000"/>
                  </a:prstClr>
                </a:solidFill>
              </a:rPr>
              <a:t>You can attach files to meetings</a:t>
            </a:r>
          </a:p>
          <a:p>
            <a:pPr marL="342900" indent="-342900">
              <a:lnSpc>
                <a:spcPct val="114000"/>
              </a:lnSpc>
              <a:buFont typeface="Arial" pitchFamily="34" charset="0"/>
              <a:buChar char="•"/>
            </a:pPr>
            <a:r>
              <a:rPr lang="en-US" sz="2000" dirty="0" smtClean="0">
                <a:solidFill>
                  <a:prstClr val="black">
                    <a:lumMod val="85000"/>
                    <a:lumOff val="15000"/>
                  </a:prstClr>
                </a:solidFill>
              </a:rPr>
              <a:t>You can </a:t>
            </a:r>
            <a:r>
              <a:rPr lang="en-US" sz="2000" u="sng" dirty="0" smtClean="0">
                <a:solidFill>
                  <a:prstClr val="black">
                    <a:lumMod val="85000"/>
                    <a:lumOff val="15000"/>
                  </a:prstClr>
                </a:solidFill>
              </a:rPr>
              <a:t>suggest a different time</a:t>
            </a:r>
            <a:r>
              <a:rPr lang="en-US" sz="2000" dirty="0" smtClean="0">
                <a:solidFill>
                  <a:prstClr val="black">
                    <a:lumMod val="85000"/>
                    <a:lumOff val="15000"/>
                  </a:prstClr>
                </a:solidFill>
              </a:rPr>
              <a:t> to a meeting organizer</a:t>
            </a:r>
          </a:p>
          <a:p>
            <a:pPr marL="342900" indent="-342900">
              <a:lnSpc>
                <a:spcPct val="114000"/>
              </a:lnSpc>
              <a:buFont typeface="Arial" pitchFamily="34" charset="0"/>
              <a:buChar char="•"/>
            </a:pPr>
            <a:endParaRPr lang="en-US" sz="2000" dirty="0" smtClean="0">
              <a:solidFill>
                <a:prstClr val="black">
                  <a:lumMod val="85000"/>
                  <a:lumOff val="15000"/>
                </a:prstClr>
              </a:solidFill>
            </a:endParaRPr>
          </a:p>
          <a:p>
            <a:pPr>
              <a:lnSpc>
                <a:spcPct val="114000"/>
              </a:lnSpc>
            </a:pPr>
            <a:endParaRPr lang="en-US" sz="2000" dirty="0">
              <a:solidFill>
                <a:prstClr val="black">
                  <a:lumMod val="85000"/>
                  <a:lumOff val="15000"/>
                </a:prstClr>
              </a:solidFill>
            </a:endParaRPr>
          </a:p>
        </p:txBody>
      </p:sp>
      <p:sp>
        <p:nvSpPr>
          <p:cNvPr id="9" name="Title 8"/>
          <p:cNvSpPr>
            <a:spLocks noGrp="1"/>
          </p:cNvSpPr>
          <p:nvPr>
            <p:ph type="title"/>
          </p:nvPr>
        </p:nvSpPr>
        <p:spPr/>
        <p:txBody>
          <a:bodyPr/>
          <a:lstStyle/>
          <a:p>
            <a:pPr lvl="0">
              <a:spcBef>
                <a:spcPts val="0"/>
              </a:spcBef>
            </a:pPr>
            <a:r>
              <a:rPr lang="en-US" sz="2800" b="1" dirty="0" smtClean="0">
                <a:solidFill>
                  <a:prstClr val="black">
                    <a:lumMod val="85000"/>
                    <a:lumOff val="15000"/>
                  </a:prstClr>
                </a:solidFill>
                <a:latin typeface="+mn-lt"/>
                <a:ea typeface="+mn-ea"/>
                <a:cs typeface="+mn-cs"/>
              </a:rPr>
              <a:t>Outlook Calendar - Basics</a:t>
            </a:r>
            <a:endParaRPr lang="en-US" dirty="0">
              <a:latin typeface="+mn-lt"/>
            </a:endParaRPr>
          </a:p>
        </p:txBody>
      </p:sp>
      <p:pic>
        <p:nvPicPr>
          <p:cNvPr id="3076" name="Picture 4" descr="http://www.oneonta.edu/technology/documentation/calendar/images/OUTLOO18.jpg"/>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a:stretch/>
        </p:blipFill>
        <p:spPr bwMode="auto">
          <a:xfrm>
            <a:off x="797553" y="3759914"/>
            <a:ext cx="3108960" cy="1955086"/>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240D5ECE-8B49-45CD-BE81-EF81920D1969}" type="slidenum">
              <a:rPr lang="en-US" smtClean="0"/>
              <a:pPr/>
              <a:t>7</a:t>
            </a:fld>
            <a:endParaRPr lang="en-US" dirty="0"/>
          </a:p>
        </p:txBody>
      </p:sp>
    </p:spTree>
    <p:extLst>
      <p:ext uri="{BB962C8B-B14F-4D97-AF65-F5344CB8AC3E}">
        <p14:creationId xmlns:p14="http://schemas.microsoft.com/office/powerpoint/2010/main" val="28039935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3848099" y="4472640"/>
            <a:ext cx="4886249" cy="1701394"/>
          </a:xfrm>
          <a:prstGeom prst="rect">
            <a:avLst/>
          </a:prstGeom>
          <a:noFill/>
        </p:spPr>
        <p:txBody>
          <a:bodyPr wrap="square" rtlCol="0">
            <a:noAutofit/>
          </a:bodyPr>
          <a:lstStyle/>
          <a:p>
            <a:pPr>
              <a:lnSpc>
                <a:spcPct val="114000"/>
              </a:lnSpc>
            </a:pPr>
            <a:r>
              <a:rPr lang="en-US" sz="1100" dirty="0" smtClean="0">
                <a:solidFill>
                  <a:prstClr val="black">
                    <a:lumMod val="85000"/>
                    <a:lumOff val="15000"/>
                  </a:prstClr>
                </a:solidFill>
              </a:rPr>
              <a:t>The </a:t>
            </a:r>
            <a:r>
              <a:rPr lang="en-US" sz="1100" dirty="0">
                <a:solidFill>
                  <a:prstClr val="black">
                    <a:lumMod val="85000"/>
                    <a:lumOff val="15000"/>
                  </a:prstClr>
                </a:solidFill>
              </a:rPr>
              <a:t>Appointment window will open.</a:t>
            </a:r>
          </a:p>
          <a:p>
            <a:pPr marL="171450" indent="-171450">
              <a:lnSpc>
                <a:spcPct val="114000"/>
              </a:lnSpc>
              <a:buFont typeface="Wingdings" pitchFamily="2" charset="2"/>
              <a:buChar char="§"/>
            </a:pPr>
            <a:r>
              <a:rPr lang="en-US" sz="1100" i="1" dirty="0">
                <a:solidFill>
                  <a:prstClr val="black">
                    <a:lumMod val="85000"/>
                    <a:lumOff val="15000"/>
                  </a:prstClr>
                </a:solidFill>
              </a:rPr>
              <a:t>Type</a:t>
            </a:r>
            <a:r>
              <a:rPr lang="en-US" sz="1100" dirty="0">
                <a:solidFill>
                  <a:prstClr val="black">
                    <a:lumMod val="85000"/>
                    <a:lumOff val="15000"/>
                  </a:prstClr>
                </a:solidFill>
              </a:rPr>
              <a:t> a </a:t>
            </a:r>
            <a:r>
              <a:rPr lang="en-US" sz="1100" b="1" dirty="0">
                <a:solidFill>
                  <a:prstClr val="black">
                    <a:lumMod val="85000"/>
                    <a:lumOff val="15000"/>
                  </a:prstClr>
                </a:solidFill>
              </a:rPr>
              <a:t>subject</a:t>
            </a:r>
            <a:r>
              <a:rPr lang="en-US" sz="1100" dirty="0">
                <a:solidFill>
                  <a:prstClr val="black">
                    <a:lumMod val="85000"/>
                    <a:lumOff val="15000"/>
                  </a:prstClr>
                </a:solidFill>
              </a:rPr>
              <a:t> for your appointment in the Subject </a:t>
            </a:r>
            <a:r>
              <a:rPr lang="en-US" sz="1100" dirty="0" smtClean="0">
                <a:solidFill>
                  <a:prstClr val="black">
                    <a:lumMod val="85000"/>
                    <a:lumOff val="15000"/>
                  </a:prstClr>
                </a:solidFill>
              </a:rPr>
              <a:t>field</a:t>
            </a:r>
            <a:endParaRPr lang="en-US" sz="1100" dirty="0">
              <a:solidFill>
                <a:prstClr val="black">
                  <a:lumMod val="85000"/>
                  <a:lumOff val="15000"/>
                </a:prstClr>
              </a:solidFill>
            </a:endParaRPr>
          </a:p>
          <a:p>
            <a:pPr marL="171450" indent="-171450">
              <a:lnSpc>
                <a:spcPct val="114000"/>
              </a:lnSpc>
              <a:buFont typeface="Wingdings" pitchFamily="2" charset="2"/>
              <a:buChar char="§"/>
            </a:pPr>
            <a:r>
              <a:rPr lang="en-US" sz="1100" i="1" dirty="0">
                <a:solidFill>
                  <a:prstClr val="black">
                    <a:lumMod val="85000"/>
                    <a:lumOff val="15000"/>
                  </a:prstClr>
                </a:solidFill>
              </a:rPr>
              <a:t>Type</a:t>
            </a:r>
            <a:r>
              <a:rPr lang="en-US" sz="1100" dirty="0">
                <a:solidFill>
                  <a:prstClr val="black">
                    <a:lumMod val="85000"/>
                    <a:lumOff val="15000"/>
                  </a:prstClr>
                </a:solidFill>
              </a:rPr>
              <a:t> a </a:t>
            </a:r>
            <a:r>
              <a:rPr lang="en-US" sz="1100" b="1" dirty="0">
                <a:solidFill>
                  <a:prstClr val="black">
                    <a:lumMod val="85000"/>
                    <a:lumOff val="15000"/>
                  </a:prstClr>
                </a:solidFill>
              </a:rPr>
              <a:t>location</a:t>
            </a:r>
            <a:r>
              <a:rPr lang="en-US" sz="1100" dirty="0">
                <a:solidFill>
                  <a:prstClr val="black">
                    <a:lumMod val="85000"/>
                    <a:lumOff val="15000"/>
                  </a:prstClr>
                </a:solidFill>
              </a:rPr>
              <a:t> for your appointment in the Location </a:t>
            </a:r>
            <a:r>
              <a:rPr lang="en-US" sz="1100" dirty="0" smtClean="0">
                <a:solidFill>
                  <a:prstClr val="black">
                    <a:lumMod val="85000"/>
                    <a:lumOff val="15000"/>
                  </a:prstClr>
                </a:solidFill>
              </a:rPr>
              <a:t>field</a:t>
            </a:r>
          </a:p>
          <a:p>
            <a:pPr marL="344488" lvl="1" indent="-176213">
              <a:lnSpc>
                <a:spcPct val="114000"/>
              </a:lnSpc>
              <a:buFont typeface="Wingdings" pitchFamily="2" charset="2"/>
              <a:buChar char="§"/>
            </a:pPr>
            <a:r>
              <a:rPr lang="en-US" sz="1100" i="1" dirty="0" smtClean="0">
                <a:solidFill>
                  <a:prstClr val="black">
                    <a:lumMod val="85000"/>
                    <a:lumOff val="15000"/>
                  </a:prstClr>
                </a:solidFill>
              </a:rPr>
              <a:t>Click</a:t>
            </a:r>
            <a:r>
              <a:rPr lang="en-US" sz="1100" dirty="0" smtClean="0">
                <a:solidFill>
                  <a:prstClr val="black">
                    <a:lumMod val="85000"/>
                    <a:lumOff val="15000"/>
                  </a:prstClr>
                </a:solidFill>
              </a:rPr>
              <a:t> the down arrow (right side) to see previous locations used (saves typing)</a:t>
            </a:r>
            <a:endParaRPr lang="en-US" sz="1100" dirty="0">
              <a:solidFill>
                <a:prstClr val="black">
                  <a:lumMod val="85000"/>
                  <a:lumOff val="15000"/>
                </a:prstClr>
              </a:solidFill>
            </a:endParaRPr>
          </a:p>
          <a:p>
            <a:pPr marL="171450" indent="-171450">
              <a:lnSpc>
                <a:spcPct val="114000"/>
              </a:lnSpc>
              <a:buFont typeface="Wingdings" pitchFamily="2" charset="2"/>
              <a:buChar char="§"/>
            </a:pPr>
            <a:r>
              <a:rPr lang="en-US" sz="1100" dirty="0">
                <a:solidFill>
                  <a:prstClr val="black">
                    <a:lumMod val="85000"/>
                    <a:lumOff val="15000"/>
                  </a:prstClr>
                </a:solidFill>
              </a:rPr>
              <a:t>Set a</a:t>
            </a:r>
            <a:r>
              <a:rPr lang="en-US" sz="1100" b="1" dirty="0">
                <a:solidFill>
                  <a:prstClr val="black">
                    <a:lumMod val="85000"/>
                    <a:lumOff val="15000"/>
                  </a:prstClr>
                </a:solidFill>
              </a:rPr>
              <a:t> start and end date and time</a:t>
            </a:r>
            <a:r>
              <a:rPr lang="en-US" sz="1100" dirty="0">
                <a:solidFill>
                  <a:prstClr val="black">
                    <a:lumMod val="85000"/>
                    <a:lumOff val="15000"/>
                  </a:prstClr>
                </a:solidFill>
              </a:rPr>
              <a:t> for your </a:t>
            </a:r>
            <a:r>
              <a:rPr lang="en-US" sz="1100" dirty="0" smtClean="0">
                <a:solidFill>
                  <a:prstClr val="black">
                    <a:lumMod val="85000"/>
                    <a:lumOff val="15000"/>
                  </a:prstClr>
                </a:solidFill>
              </a:rPr>
              <a:t>appointment</a:t>
            </a:r>
            <a:endParaRPr lang="en-US" sz="1100" dirty="0">
              <a:solidFill>
                <a:prstClr val="black">
                  <a:lumMod val="85000"/>
                  <a:lumOff val="15000"/>
                </a:prstClr>
              </a:solidFill>
            </a:endParaRPr>
          </a:p>
          <a:p>
            <a:pPr marL="171450" indent="-171450">
              <a:lnSpc>
                <a:spcPct val="114000"/>
              </a:lnSpc>
              <a:buFont typeface="Wingdings" pitchFamily="2" charset="2"/>
              <a:buChar char="§"/>
            </a:pPr>
            <a:r>
              <a:rPr lang="en-US" sz="1100" i="1" dirty="0">
                <a:solidFill>
                  <a:prstClr val="black">
                    <a:lumMod val="85000"/>
                    <a:lumOff val="15000"/>
                  </a:prstClr>
                </a:solidFill>
              </a:rPr>
              <a:t>Type</a:t>
            </a:r>
            <a:r>
              <a:rPr lang="en-US" sz="1100" dirty="0">
                <a:solidFill>
                  <a:prstClr val="black">
                    <a:lumMod val="85000"/>
                    <a:lumOff val="15000"/>
                  </a:prstClr>
                </a:solidFill>
              </a:rPr>
              <a:t> a </a:t>
            </a:r>
            <a:r>
              <a:rPr lang="en-US" sz="1100" b="1" dirty="0">
                <a:solidFill>
                  <a:prstClr val="black">
                    <a:lumMod val="85000"/>
                    <a:lumOff val="15000"/>
                  </a:prstClr>
                </a:solidFill>
              </a:rPr>
              <a:t>note</a:t>
            </a:r>
            <a:r>
              <a:rPr lang="en-US" sz="1100" dirty="0">
                <a:solidFill>
                  <a:prstClr val="black">
                    <a:lumMod val="85000"/>
                    <a:lumOff val="15000"/>
                  </a:prstClr>
                </a:solidFill>
              </a:rPr>
              <a:t> for your appointment in the large text </a:t>
            </a:r>
            <a:r>
              <a:rPr lang="en-US" sz="1100" dirty="0" smtClean="0">
                <a:solidFill>
                  <a:prstClr val="black">
                    <a:lumMod val="85000"/>
                    <a:lumOff val="15000"/>
                  </a:prstClr>
                </a:solidFill>
              </a:rPr>
              <a:t>box</a:t>
            </a:r>
            <a:endParaRPr lang="en-US" sz="1100" dirty="0">
              <a:solidFill>
                <a:prstClr val="black">
                  <a:lumMod val="85000"/>
                  <a:lumOff val="15000"/>
                </a:prstClr>
              </a:solidFill>
            </a:endParaRPr>
          </a:p>
          <a:p>
            <a:pPr marL="171450" indent="-171450">
              <a:lnSpc>
                <a:spcPct val="114000"/>
              </a:lnSpc>
              <a:buFont typeface="Wingdings" pitchFamily="2" charset="2"/>
              <a:buChar char="§"/>
            </a:pPr>
            <a:r>
              <a:rPr lang="en-US" sz="1100" i="1" dirty="0">
                <a:solidFill>
                  <a:prstClr val="black">
                    <a:lumMod val="85000"/>
                    <a:lumOff val="15000"/>
                  </a:prstClr>
                </a:solidFill>
              </a:rPr>
              <a:t>Click</a:t>
            </a:r>
            <a:r>
              <a:rPr lang="en-US" sz="1100" dirty="0">
                <a:solidFill>
                  <a:prstClr val="black">
                    <a:lumMod val="85000"/>
                    <a:lumOff val="15000"/>
                  </a:prstClr>
                </a:solidFill>
              </a:rPr>
              <a:t> in the </a:t>
            </a:r>
            <a:r>
              <a:rPr lang="en-US" sz="1100" b="1" dirty="0">
                <a:solidFill>
                  <a:prstClr val="black">
                    <a:lumMod val="85000"/>
                    <a:lumOff val="15000"/>
                  </a:prstClr>
                </a:solidFill>
              </a:rPr>
              <a:t>Reminder</a:t>
            </a:r>
            <a:r>
              <a:rPr lang="en-US" sz="1100" dirty="0">
                <a:solidFill>
                  <a:prstClr val="black">
                    <a:lumMod val="85000"/>
                    <a:lumOff val="15000"/>
                  </a:prstClr>
                </a:solidFill>
              </a:rPr>
              <a:t> field in the ribbon to set a reminder for your </a:t>
            </a:r>
            <a:r>
              <a:rPr lang="en-US" sz="1100" dirty="0" smtClean="0">
                <a:solidFill>
                  <a:prstClr val="black">
                    <a:lumMod val="85000"/>
                    <a:lumOff val="15000"/>
                  </a:prstClr>
                </a:solidFill>
              </a:rPr>
              <a:t>appointment</a:t>
            </a:r>
            <a:endParaRPr lang="en-US" sz="1100" dirty="0">
              <a:solidFill>
                <a:prstClr val="black">
                  <a:lumMod val="85000"/>
                  <a:lumOff val="15000"/>
                </a:prstClr>
              </a:solidFill>
            </a:endParaRPr>
          </a:p>
          <a:p>
            <a:pPr marL="342900" indent="-342900">
              <a:lnSpc>
                <a:spcPct val="114000"/>
              </a:lnSpc>
              <a:buFont typeface="Wingdings" pitchFamily="2" charset="2"/>
              <a:buChar char="§"/>
            </a:pPr>
            <a:endParaRPr lang="en-US" sz="1050" dirty="0" smtClean="0">
              <a:solidFill>
                <a:prstClr val="black">
                  <a:lumMod val="85000"/>
                  <a:lumOff val="15000"/>
                </a:prstClr>
              </a:solidFill>
            </a:endParaRPr>
          </a:p>
          <a:p>
            <a:pPr marL="171450" indent="-171450">
              <a:lnSpc>
                <a:spcPct val="114000"/>
              </a:lnSpc>
              <a:buFont typeface="Wingdings" pitchFamily="2" charset="2"/>
              <a:buChar char="§"/>
            </a:pPr>
            <a:endParaRPr lang="en-US" sz="1050" dirty="0">
              <a:solidFill>
                <a:prstClr val="black">
                  <a:lumMod val="85000"/>
                  <a:lumOff val="15000"/>
                </a:prstClr>
              </a:solidFill>
            </a:endParaRPr>
          </a:p>
        </p:txBody>
      </p:sp>
      <p:sp>
        <p:nvSpPr>
          <p:cNvPr id="9" name="Title 8"/>
          <p:cNvSpPr>
            <a:spLocks noGrp="1"/>
          </p:cNvSpPr>
          <p:nvPr>
            <p:ph type="title"/>
          </p:nvPr>
        </p:nvSpPr>
        <p:spPr/>
        <p:txBody>
          <a:bodyPr/>
          <a:lstStyle/>
          <a:p>
            <a:pPr lvl="0">
              <a:spcBef>
                <a:spcPts val="0"/>
              </a:spcBef>
            </a:pPr>
            <a:r>
              <a:rPr lang="en-US" sz="2800" b="1" dirty="0" smtClean="0">
                <a:solidFill>
                  <a:prstClr val="black">
                    <a:lumMod val="85000"/>
                    <a:lumOff val="15000"/>
                  </a:prstClr>
                </a:solidFill>
                <a:latin typeface="+mn-lt"/>
                <a:ea typeface="+mn-ea"/>
                <a:cs typeface="+mn-cs"/>
              </a:rPr>
              <a:t>Outlook Calendar – Creating an appointment</a:t>
            </a:r>
            <a:endParaRPr lang="en-US" dirty="0">
              <a:latin typeface="+mn-lt"/>
            </a:endParaRPr>
          </a:p>
        </p:txBody>
      </p:sp>
      <p:sp>
        <p:nvSpPr>
          <p:cNvPr id="3" name="Rectangle 3"/>
          <p:cNvSpPr>
            <a:spLocks noChangeArrowheads="1"/>
          </p:cNvSpPr>
          <p:nvPr/>
        </p:nvSpPr>
        <p:spPr bwMode="auto">
          <a:xfrm>
            <a:off x="3352716" y="938940"/>
            <a:ext cx="5486567" cy="1631216"/>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sz="2000" dirty="0" smtClean="0">
                <a:solidFill>
                  <a:prstClr val="black">
                    <a:lumMod val="85000"/>
                    <a:lumOff val="15000"/>
                  </a:prstClr>
                </a:solidFill>
              </a:rPr>
              <a:t>An </a:t>
            </a:r>
            <a:r>
              <a:rPr lang="en-US" sz="2000" u="sng" dirty="0" smtClean="0">
                <a:solidFill>
                  <a:prstClr val="black">
                    <a:lumMod val="85000"/>
                    <a:lumOff val="15000"/>
                  </a:prstClr>
                </a:solidFill>
              </a:rPr>
              <a:t>appointment</a:t>
            </a:r>
            <a:r>
              <a:rPr lang="en-US" sz="2000" dirty="0" smtClean="0">
                <a:solidFill>
                  <a:prstClr val="black">
                    <a:lumMod val="85000"/>
                    <a:lumOff val="15000"/>
                  </a:prstClr>
                </a:solidFill>
              </a:rPr>
              <a:t> is a reminder. Only you are invited</a:t>
            </a:r>
          </a:p>
          <a:p>
            <a:pPr marL="0" marR="0" lvl="0" indent="0" algn="l" defTabSz="914400" rtl="0" eaLnBrk="0" fontAlgn="base" latinLnBrk="0" hangingPunct="0">
              <a:lnSpc>
                <a:spcPct val="100000"/>
              </a:lnSpc>
              <a:spcBef>
                <a:spcPct val="0"/>
              </a:spcBef>
              <a:spcAft>
                <a:spcPct val="0"/>
              </a:spcAft>
              <a:buClrTx/>
              <a:buSzTx/>
              <a:buFontTx/>
              <a:buNone/>
              <a:tabLst/>
            </a:pPr>
            <a:endParaRPr lang="en-US" sz="2000" dirty="0" smtClean="0">
              <a:solidFill>
                <a:prstClr val="black">
                  <a:lumMod val="85000"/>
                  <a:lumOff val="15000"/>
                </a:prstClr>
              </a:solidFill>
            </a:endParaRPr>
          </a:p>
          <a:p>
            <a:pPr marL="0" marR="0" lvl="0" indent="0" algn="l" defTabSz="914400" rtl="0" eaLnBrk="0" fontAlgn="base" latinLnBrk="0" hangingPunct="0">
              <a:lnSpc>
                <a:spcPct val="100000"/>
              </a:lnSpc>
              <a:spcBef>
                <a:spcPct val="0"/>
              </a:spcBef>
              <a:spcAft>
                <a:spcPct val="0"/>
              </a:spcAft>
              <a:buClrTx/>
              <a:buSzTx/>
              <a:buFontTx/>
              <a:buNone/>
              <a:tabLst/>
            </a:pPr>
            <a:r>
              <a:rPr lang="en-US" sz="2000" dirty="0" smtClean="0">
                <a:solidFill>
                  <a:prstClr val="black">
                    <a:lumMod val="85000"/>
                    <a:lumOff val="15000"/>
                  </a:prstClr>
                </a:solidFill>
              </a:rPr>
              <a:t>Two </a:t>
            </a:r>
            <a:r>
              <a:rPr lang="en-US" sz="2000" dirty="0">
                <a:solidFill>
                  <a:prstClr val="black">
                    <a:lumMod val="85000"/>
                    <a:lumOff val="15000"/>
                  </a:prstClr>
                </a:solidFill>
              </a:rPr>
              <a:t>ways to </a:t>
            </a:r>
            <a:r>
              <a:rPr lang="en-US" sz="2000" dirty="0" smtClean="0">
                <a:solidFill>
                  <a:prstClr val="black">
                    <a:lumMod val="85000"/>
                    <a:lumOff val="15000"/>
                  </a:prstClr>
                </a:solidFill>
              </a:rPr>
              <a:t>create </a:t>
            </a:r>
            <a:r>
              <a:rPr lang="en-US" sz="2000" dirty="0">
                <a:solidFill>
                  <a:prstClr val="black">
                    <a:lumMod val="85000"/>
                    <a:lumOff val="15000"/>
                  </a:prstClr>
                </a:solidFill>
              </a:rPr>
              <a:t>an </a:t>
            </a:r>
            <a:r>
              <a:rPr lang="en-US" sz="2000" dirty="0" smtClean="0">
                <a:solidFill>
                  <a:prstClr val="black">
                    <a:lumMod val="85000"/>
                    <a:lumOff val="15000"/>
                  </a:prstClr>
                </a:solidFill>
              </a:rPr>
              <a:t>appointment:</a:t>
            </a:r>
            <a:endParaRPr lang="en-US" sz="2000" dirty="0">
              <a:solidFill>
                <a:prstClr val="black">
                  <a:lumMod val="85000"/>
                  <a:lumOff val="15000"/>
                </a:prstClr>
              </a:solidFill>
            </a:endParaRPr>
          </a:p>
          <a:p>
            <a:pPr marL="342900" marR="0" lvl="0" indent="-342900" algn="l" defTabSz="914400" rtl="0" eaLnBrk="0" fontAlgn="base" latinLnBrk="0" hangingPunct="0">
              <a:lnSpc>
                <a:spcPct val="100000"/>
              </a:lnSpc>
              <a:spcBef>
                <a:spcPct val="0"/>
              </a:spcBef>
              <a:spcAft>
                <a:spcPct val="0"/>
              </a:spcAft>
              <a:buClrTx/>
              <a:buSzTx/>
              <a:buFont typeface="Arial" pitchFamily="34" charset="0"/>
              <a:buChar char="•"/>
              <a:tabLst/>
            </a:pPr>
            <a:r>
              <a:rPr lang="en-US" sz="2000" i="1" dirty="0">
                <a:solidFill>
                  <a:prstClr val="black">
                    <a:lumMod val="85000"/>
                    <a:lumOff val="15000"/>
                  </a:prstClr>
                </a:solidFill>
              </a:rPr>
              <a:t>Click</a:t>
            </a:r>
            <a:r>
              <a:rPr lang="en-US" sz="2000" dirty="0">
                <a:solidFill>
                  <a:prstClr val="black">
                    <a:lumMod val="85000"/>
                    <a:lumOff val="15000"/>
                  </a:prstClr>
                </a:solidFill>
              </a:rPr>
              <a:t> </a:t>
            </a:r>
            <a:r>
              <a:rPr lang="en-US" sz="2000" b="1" u="sng" dirty="0" smtClean="0">
                <a:solidFill>
                  <a:prstClr val="black">
                    <a:lumMod val="85000"/>
                    <a:lumOff val="15000"/>
                  </a:prstClr>
                </a:solidFill>
              </a:rPr>
              <a:t>New Appointment</a:t>
            </a:r>
            <a:r>
              <a:rPr lang="en-US" sz="2000" dirty="0">
                <a:solidFill>
                  <a:prstClr val="black">
                    <a:lumMod val="85000"/>
                    <a:lumOff val="15000"/>
                  </a:prstClr>
                </a:solidFill>
              </a:rPr>
              <a:t> in the </a:t>
            </a:r>
            <a:r>
              <a:rPr lang="en-US" sz="2000" dirty="0" smtClean="0">
                <a:solidFill>
                  <a:prstClr val="black">
                    <a:lumMod val="85000"/>
                    <a:lumOff val="15000"/>
                  </a:prstClr>
                </a:solidFill>
              </a:rPr>
              <a:t>Ribbon</a:t>
            </a:r>
          </a:p>
          <a:p>
            <a:pPr marL="342900" marR="0" lvl="0" indent="-342900" algn="l" defTabSz="914400" rtl="0" eaLnBrk="0" fontAlgn="base" latinLnBrk="0" hangingPunct="0">
              <a:lnSpc>
                <a:spcPct val="100000"/>
              </a:lnSpc>
              <a:spcBef>
                <a:spcPct val="0"/>
              </a:spcBef>
              <a:spcAft>
                <a:spcPct val="0"/>
              </a:spcAft>
              <a:buClrTx/>
              <a:buSzTx/>
              <a:buFont typeface="Arial" pitchFamily="34" charset="0"/>
              <a:buChar char="•"/>
              <a:tabLst/>
            </a:pPr>
            <a:r>
              <a:rPr lang="en-US" sz="2000" i="1" dirty="0" smtClean="0">
                <a:solidFill>
                  <a:prstClr val="black">
                    <a:lumMod val="85000"/>
                    <a:lumOff val="15000"/>
                  </a:prstClr>
                </a:solidFill>
              </a:rPr>
              <a:t>Double</a:t>
            </a:r>
            <a:r>
              <a:rPr lang="en-US" sz="2000" i="1" dirty="0">
                <a:solidFill>
                  <a:prstClr val="black">
                    <a:lumMod val="85000"/>
                    <a:lumOff val="15000"/>
                  </a:prstClr>
                </a:solidFill>
              </a:rPr>
              <a:t> click</a:t>
            </a:r>
            <a:r>
              <a:rPr lang="en-US" sz="2000" dirty="0">
                <a:solidFill>
                  <a:prstClr val="black">
                    <a:lumMod val="85000"/>
                    <a:lumOff val="15000"/>
                  </a:prstClr>
                </a:solidFill>
              </a:rPr>
              <a:t> an area on your </a:t>
            </a:r>
            <a:r>
              <a:rPr lang="en-US" sz="2000" dirty="0" smtClean="0">
                <a:solidFill>
                  <a:prstClr val="black">
                    <a:lumMod val="85000"/>
                    <a:lumOff val="15000"/>
                  </a:prstClr>
                </a:solidFill>
              </a:rPr>
              <a:t>calendar</a:t>
            </a:r>
            <a:endParaRPr kumimoji="0" lang="en-US" sz="900" b="0" i="0" u="none" strike="noStrike" cap="none" normalizeH="0" baseline="0" dirty="0" smtClean="0">
              <a:ln>
                <a:noFill/>
              </a:ln>
              <a:solidFill>
                <a:srgbClr val="333333"/>
              </a:solidFill>
              <a:effectLst/>
              <a:latin typeface="Verdana" pitchFamily="34" charset="0"/>
              <a:cs typeface="Arial" pitchFamily="34" charset="0"/>
            </a:endParaRPr>
          </a:p>
        </p:txBody>
      </p:sp>
      <p:pic>
        <p:nvPicPr>
          <p:cNvPr id="1028" name="Picture 4" descr="The Home tab of the Calendar view. The New Appointment option should be select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1066800"/>
            <a:ext cx="2838450" cy="1446206"/>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The cells of the calendar which can be double clicked to add a new appointment."/>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304800" y="2743200"/>
            <a:ext cx="2857500" cy="204787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The Appointment window for Outlook. An appropriate subject and location should be entered into the Subject and Location fields, and the appropriate start and end times and dates should be set in the Start time and End time fields. In the Ribbon, the Reminder field can be set so that a reminder will be scheduled from 5 minutes to 2 weeks before the appointment."/>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3848100" y="2743200"/>
            <a:ext cx="4762500" cy="179070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p:nvSpPr>
        <p:spPr>
          <a:xfrm>
            <a:off x="381000" y="1600200"/>
            <a:ext cx="762000" cy="762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Slide Number Placeholder 1"/>
          <p:cNvSpPr>
            <a:spLocks noGrp="1"/>
          </p:cNvSpPr>
          <p:nvPr>
            <p:ph type="sldNum" sz="quarter" idx="12"/>
          </p:nvPr>
        </p:nvSpPr>
        <p:spPr/>
        <p:txBody>
          <a:bodyPr/>
          <a:lstStyle/>
          <a:p>
            <a:fld id="{240D5ECE-8B49-45CD-BE81-EF81920D1969}" type="slidenum">
              <a:rPr lang="en-US" smtClean="0"/>
              <a:pPr/>
              <a:t>8</a:t>
            </a:fld>
            <a:endParaRPr lang="en-US" dirty="0"/>
          </a:p>
        </p:txBody>
      </p:sp>
    </p:spTree>
    <p:extLst>
      <p:ext uri="{BB962C8B-B14F-4D97-AF65-F5344CB8AC3E}">
        <p14:creationId xmlns:p14="http://schemas.microsoft.com/office/powerpoint/2010/main" val="36023748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normAutofit/>
          </a:bodyPr>
          <a:lstStyle/>
          <a:p>
            <a:pPr lvl="0">
              <a:spcBef>
                <a:spcPts val="0"/>
              </a:spcBef>
            </a:pPr>
            <a:r>
              <a:rPr lang="en-US" sz="2800" b="1" dirty="0" smtClean="0">
                <a:solidFill>
                  <a:prstClr val="black">
                    <a:lumMod val="85000"/>
                    <a:lumOff val="15000"/>
                  </a:prstClr>
                </a:solidFill>
                <a:latin typeface="+mn-lt"/>
                <a:ea typeface="+mn-ea"/>
                <a:cs typeface="+mn-cs"/>
              </a:rPr>
              <a:t>Outlook Calendar – Creating a meeting</a:t>
            </a:r>
            <a:endParaRPr lang="en-US" dirty="0">
              <a:latin typeface="+mn-lt"/>
            </a:endParaRPr>
          </a:p>
        </p:txBody>
      </p:sp>
      <p:sp>
        <p:nvSpPr>
          <p:cNvPr id="3" name="Rectangle 3"/>
          <p:cNvSpPr>
            <a:spLocks noChangeArrowheads="1"/>
          </p:cNvSpPr>
          <p:nvPr/>
        </p:nvSpPr>
        <p:spPr bwMode="auto">
          <a:xfrm>
            <a:off x="468382" y="868525"/>
            <a:ext cx="8439150" cy="5361946"/>
          </a:xfrm>
          <a:prstGeom prst="rect">
            <a:avLst/>
          </a:prstGeom>
          <a:noFill/>
          <a:ln>
            <a:noFill/>
          </a:ln>
          <a:effectLst/>
          <a:extLst/>
        </p:spPr>
        <p:txBody>
          <a:bodyPr vert="horz" wrap="square" lIns="91440" tIns="45720" rIns="91440" bIns="45720" numCol="1" anchor="ctr" anchorCtr="0" compatLnSpc="1">
            <a:prstTxWarp prst="textNoShape">
              <a:avLst/>
            </a:prstTxWarp>
            <a:noAutofit/>
          </a:bodyPr>
          <a:lstStyle/>
          <a:p>
            <a:pPr lvl="0" eaLnBrk="0" fontAlgn="base" hangingPunct="0">
              <a:spcBef>
                <a:spcPct val="0"/>
              </a:spcBef>
              <a:spcAft>
                <a:spcPct val="0"/>
              </a:spcAft>
            </a:pPr>
            <a:r>
              <a:rPr lang="en-US" dirty="0" smtClean="0">
                <a:solidFill>
                  <a:prstClr val="black">
                    <a:lumMod val="85000"/>
                    <a:lumOff val="15000"/>
                  </a:prstClr>
                </a:solidFill>
              </a:rPr>
              <a:t>A </a:t>
            </a:r>
            <a:r>
              <a:rPr lang="en-US" u="sng" dirty="0" smtClean="0">
                <a:solidFill>
                  <a:prstClr val="black">
                    <a:lumMod val="85000"/>
                    <a:lumOff val="15000"/>
                  </a:prstClr>
                </a:solidFill>
              </a:rPr>
              <a:t>meeting</a:t>
            </a:r>
            <a:r>
              <a:rPr lang="en-US" dirty="0" smtClean="0">
                <a:solidFill>
                  <a:prstClr val="black">
                    <a:lumMod val="85000"/>
                    <a:lumOff val="15000"/>
                  </a:prstClr>
                </a:solidFill>
              </a:rPr>
              <a:t> is an event where </a:t>
            </a:r>
            <a:r>
              <a:rPr lang="en-US" u="sng" dirty="0" smtClean="0">
                <a:solidFill>
                  <a:prstClr val="black">
                    <a:lumMod val="85000"/>
                    <a:lumOff val="15000"/>
                  </a:prstClr>
                </a:solidFill>
              </a:rPr>
              <a:t>other people</a:t>
            </a:r>
            <a:r>
              <a:rPr lang="en-US" dirty="0" smtClean="0">
                <a:solidFill>
                  <a:prstClr val="black">
                    <a:lumMod val="85000"/>
                    <a:lumOff val="15000"/>
                  </a:prstClr>
                </a:solidFill>
              </a:rPr>
              <a:t> are invited. To create a meeting:</a:t>
            </a:r>
          </a:p>
          <a:p>
            <a:pPr lvl="0" eaLnBrk="0" fontAlgn="base" hangingPunct="0">
              <a:spcBef>
                <a:spcPct val="0"/>
              </a:spcBef>
              <a:spcAft>
                <a:spcPct val="0"/>
              </a:spcAft>
            </a:pPr>
            <a:endParaRPr lang="en-US" dirty="0">
              <a:solidFill>
                <a:prstClr val="black">
                  <a:lumMod val="85000"/>
                  <a:lumOff val="15000"/>
                </a:prstClr>
              </a:solidFill>
            </a:endParaRPr>
          </a:p>
          <a:p>
            <a:pPr marL="342900" lvl="0" indent="-342900" eaLnBrk="0" fontAlgn="base" hangingPunct="0">
              <a:spcBef>
                <a:spcPct val="0"/>
              </a:spcBef>
              <a:spcAft>
                <a:spcPct val="0"/>
              </a:spcAft>
              <a:buFont typeface="Arial" pitchFamily="34" charset="0"/>
              <a:buChar char="•"/>
            </a:pPr>
            <a:r>
              <a:rPr lang="en-US" i="1" dirty="0" smtClean="0">
                <a:solidFill>
                  <a:prstClr val="black">
                    <a:lumMod val="85000"/>
                    <a:lumOff val="15000"/>
                  </a:prstClr>
                </a:solidFill>
              </a:rPr>
              <a:t>Click</a:t>
            </a:r>
            <a:r>
              <a:rPr lang="en-US" dirty="0">
                <a:solidFill>
                  <a:prstClr val="black">
                    <a:lumMod val="85000"/>
                    <a:lumOff val="15000"/>
                  </a:prstClr>
                </a:solidFill>
              </a:rPr>
              <a:t> </a:t>
            </a:r>
            <a:r>
              <a:rPr lang="en-US" b="1" u="sng" dirty="0">
                <a:solidFill>
                  <a:prstClr val="black">
                    <a:lumMod val="85000"/>
                    <a:lumOff val="15000"/>
                  </a:prstClr>
                </a:solidFill>
              </a:rPr>
              <a:t>New </a:t>
            </a:r>
            <a:r>
              <a:rPr lang="en-US" b="1" u="sng" dirty="0" smtClean="0">
                <a:solidFill>
                  <a:prstClr val="black">
                    <a:lumMod val="85000"/>
                    <a:lumOff val="15000"/>
                  </a:prstClr>
                </a:solidFill>
              </a:rPr>
              <a:t>Meeting</a:t>
            </a:r>
            <a:r>
              <a:rPr lang="en-US" dirty="0">
                <a:solidFill>
                  <a:prstClr val="black">
                    <a:lumMod val="85000"/>
                    <a:lumOff val="15000"/>
                  </a:prstClr>
                </a:solidFill>
              </a:rPr>
              <a:t> in the </a:t>
            </a:r>
            <a:r>
              <a:rPr lang="en-US" dirty="0" smtClean="0">
                <a:solidFill>
                  <a:prstClr val="black">
                    <a:lumMod val="85000"/>
                    <a:lumOff val="15000"/>
                  </a:prstClr>
                </a:solidFill>
              </a:rPr>
              <a:t>Ribbon</a:t>
            </a:r>
          </a:p>
          <a:p>
            <a:pPr marL="342900" lvl="0" indent="-342900" eaLnBrk="0" fontAlgn="base" hangingPunct="0">
              <a:spcBef>
                <a:spcPct val="0"/>
              </a:spcBef>
              <a:spcAft>
                <a:spcPct val="0"/>
              </a:spcAft>
              <a:buFont typeface="Arial" pitchFamily="34" charset="0"/>
              <a:buChar char="•"/>
            </a:pPr>
            <a:endParaRPr lang="en-US" dirty="0" smtClean="0">
              <a:solidFill>
                <a:prstClr val="black">
                  <a:lumMod val="85000"/>
                  <a:lumOff val="15000"/>
                </a:prstClr>
              </a:solidFill>
            </a:endParaRPr>
          </a:p>
          <a:p>
            <a:pPr marL="342900" lvl="0" indent="-342900" eaLnBrk="0" fontAlgn="base" hangingPunct="0">
              <a:spcBef>
                <a:spcPct val="0"/>
              </a:spcBef>
              <a:spcAft>
                <a:spcPct val="0"/>
              </a:spcAft>
              <a:buFont typeface="Arial" pitchFamily="34" charset="0"/>
              <a:buChar char="•"/>
            </a:pPr>
            <a:endParaRPr lang="en-US" dirty="0">
              <a:solidFill>
                <a:prstClr val="black">
                  <a:lumMod val="85000"/>
                  <a:lumOff val="15000"/>
                </a:prstClr>
              </a:solidFill>
            </a:endParaRPr>
          </a:p>
          <a:p>
            <a:pPr marL="342900" lvl="0" indent="-342900" eaLnBrk="0" fontAlgn="base" hangingPunct="0">
              <a:spcBef>
                <a:spcPct val="0"/>
              </a:spcBef>
              <a:spcAft>
                <a:spcPct val="0"/>
              </a:spcAft>
              <a:buFont typeface="Arial" pitchFamily="34" charset="0"/>
              <a:buChar char="•"/>
            </a:pPr>
            <a:endParaRPr lang="en-US" dirty="0" smtClean="0">
              <a:solidFill>
                <a:prstClr val="black">
                  <a:lumMod val="85000"/>
                  <a:lumOff val="15000"/>
                </a:prstClr>
              </a:solidFill>
            </a:endParaRPr>
          </a:p>
          <a:p>
            <a:pPr marL="342900" lvl="0" indent="-342900" eaLnBrk="0" fontAlgn="base" hangingPunct="0">
              <a:spcBef>
                <a:spcPct val="0"/>
              </a:spcBef>
              <a:spcAft>
                <a:spcPct val="0"/>
              </a:spcAft>
              <a:buFont typeface="Arial" pitchFamily="34" charset="0"/>
              <a:buChar char="•"/>
            </a:pPr>
            <a:endParaRPr lang="en-US" dirty="0">
              <a:solidFill>
                <a:prstClr val="black">
                  <a:lumMod val="85000"/>
                  <a:lumOff val="15000"/>
                </a:prstClr>
              </a:solidFill>
            </a:endParaRPr>
          </a:p>
          <a:p>
            <a:pPr eaLnBrk="0" fontAlgn="base" hangingPunct="0">
              <a:lnSpc>
                <a:spcPct val="114000"/>
              </a:lnSpc>
              <a:spcBef>
                <a:spcPct val="0"/>
              </a:spcBef>
              <a:spcAft>
                <a:spcPct val="0"/>
              </a:spcAft>
            </a:pPr>
            <a:endParaRPr lang="en-US" dirty="0">
              <a:solidFill>
                <a:prstClr val="black">
                  <a:lumMod val="85000"/>
                  <a:lumOff val="15000"/>
                </a:prstClr>
              </a:solidFill>
              <a:sym typeface="Wingdings"/>
            </a:endParaRPr>
          </a:p>
          <a:p>
            <a:pPr eaLnBrk="0" fontAlgn="base" hangingPunct="0">
              <a:lnSpc>
                <a:spcPct val="114000"/>
              </a:lnSpc>
              <a:spcBef>
                <a:spcPct val="0"/>
              </a:spcBef>
              <a:spcAft>
                <a:spcPct val="0"/>
              </a:spcAft>
            </a:pPr>
            <a:endParaRPr lang="en-US" dirty="0">
              <a:solidFill>
                <a:prstClr val="black">
                  <a:lumMod val="85000"/>
                  <a:lumOff val="15000"/>
                </a:prstClr>
              </a:solidFill>
              <a:sym typeface="Wingdings"/>
            </a:endParaRPr>
          </a:p>
          <a:p>
            <a:pPr marL="342900" indent="-342900" eaLnBrk="0" fontAlgn="base" hangingPunct="0">
              <a:lnSpc>
                <a:spcPct val="114000"/>
              </a:lnSpc>
              <a:spcBef>
                <a:spcPct val="0"/>
              </a:spcBef>
              <a:spcAft>
                <a:spcPct val="0"/>
              </a:spcAft>
              <a:buFont typeface="Arial" pitchFamily="34" charset="0"/>
              <a:buChar char="•"/>
            </a:pPr>
            <a:r>
              <a:rPr lang="en-US" i="1" dirty="0" smtClean="0">
                <a:solidFill>
                  <a:prstClr val="black">
                    <a:lumMod val="85000"/>
                    <a:lumOff val="15000"/>
                  </a:prstClr>
                </a:solidFill>
              </a:rPr>
              <a:t>Click</a:t>
            </a:r>
            <a:r>
              <a:rPr lang="en-US" dirty="0" smtClean="0">
                <a:solidFill>
                  <a:prstClr val="black">
                    <a:lumMod val="85000"/>
                    <a:lumOff val="15000"/>
                  </a:prstClr>
                </a:solidFill>
              </a:rPr>
              <a:t> </a:t>
            </a:r>
            <a:r>
              <a:rPr lang="en-US" dirty="0">
                <a:solidFill>
                  <a:prstClr val="black">
                    <a:lumMod val="85000"/>
                    <a:lumOff val="15000"/>
                  </a:prstClr>
                </a:solidFill>
              </a:rPr>
              <a:t>in the </a:t>
            </a:r>
            <a:r>
              <a:rPr lang="en-US" b="1" u="sng" dirty="0">
                <a:solidFill>
                  <a:prstClr val="black">
                    <a:lumMod val="85000"/>
                    <a:lumOff val="15000"/>
                  </a:prstClr>
                </a:solidFill>
              </a:rPr>
              <a:t>To…</a:t>
            </a:r>
            <a:r>
              <a:rPr lang="en-US" dirty="0">
                <a:solidFill>
                  <a:prstClr val="black">
                    <a:lumMod val="85000"/>
                    <a:lumOff val="15000"/>
                  </a:prstClr>
                </a:solidFill>
              </a:rPr>
              <a:t> field, like you are sending an </a:t>
            </a:r>
            <a:r>
              <a:rPr lang="en-US" dirty="0" smtClean="0">
                <a:solidFill>
                  <a:prstClr val="black">
                    <a:lumMod val="85000"/>
                    <a:lumOff val="15000"/>
                  </a:prstClr>
                </a:solidFill>
              </a:rPr>
              <a:t>email, </a:t>
            </a:r>
            <a:r>
              <a:rPr lang="en-US" dirty="0">
                <a:solidFill>
                  <a:prstClr val="black">
                    <a:lumMod val="85000"/>
                    <a:lumOff val="15000"/>
                  </a:prstClr>
                </a:solidFill>
              </a:rPr>
              <a:t>and type the invitee’s </a:t>
            </a:r>
            <a:r>
              <a:rPr lang="en-US" dirty="0" smtClean="0">
                <a:solidFill>
                  <a:prstClr val="black">
                    <a:lumMod val="85000"/>
                    <a:lumOff val="15000"/>
                  </a:prstClr>
                </a:solidFill>
              </a:rPr>
              <a:t>name/email</a:t>
            </a:r>
          </a:p>
          <a:p>
            <a:pPr marL="342900" indent="-342900" eaLnBrk="0" fontAlgn="base" hangingPunct="0">
              <a:lnSpc>
                <a:spcPct val="114000"/>
              </a:lnSpc>
              <a:spcBef>
                <a:spcPct val="0"/>
              </a:spcBef>
              <a:spcAft>
                <a:spcPct val="0"/>
              </a:spcAft>
              <a:buFont typeface="Arial" pitchFamily="34" charset="0"/>
              <a:buChar char="•"/>
            </a:pPr>
            <a:endParaRPr lang="en-US" dirty="0">
              <a:solidFill>
                <a:prstClr val="black">
                  <a:lumMod val="85000"/>
                  <a:lumOff val="15000"/>
                </a:prstClr>
              </a:solidFill>
            </a:endParaRPr>
          </a:p>
          <a:p>
            <a:pPr marL="342900" indent="-342900" eaLnBrk="0" fontAlgn="base" hangingPunct="0">
              <a:lnSpc>
                <a:spcPct val="114000"/>
              </a:lnSpc>
              <a:spcBef>
                <a:spcPct val="0"/>
              </a:spcBef>
              <a:spcAft>
                <a:spcPct val="0"/>
              </a:spcAft>
              <a:buFont typeface="Arial" pitchFamily="34" charset="0"/>
              <a:buChar char="•"/>
            </a:pPr>
            <a:endParaRPr lang="en-US" dirty="0" smtClean="0">
              <a:solidFill>
                <a:prstClr val="black">
                  <a:lumMod val="85000"/>
                  <a:lumOff val="15000"/>
                </a:prstClr>
              </a:solidFill>
            </a:endParaRPr>
          </a:p>
          <a:p>
            <a:pPr marL="342900" indent="-342900" eaLnBrk="0" fontAlgn="base" hangingPunct="0">
              <a:lnSpc>
                <a:spcPct val="114000"/>
              </a:lnSpc>
              <a:spcBef>
                <a:spcPct val="0"/>
              </a:spcBef>
              <a:spcAft>
                <a:spcPct val="0"/>
              </a:spcAft>
              <a:buFont typeface="Arial" pitchFamily="34" charset="0"/>
              <a:buChar char="•"/>
            </a:pPr>
            <a:endParaRPr lang="en-US" dirty="0">
              <a:solidFill>
                <a:prstClr val="black">
                  <a:lumMod val="85000"/>
                  <a:lumOff val="15000"/>
                </a:prstClr>
              </a:solidFill>
            </a:endParaRPr>
          </a:p>
          <a:p>
            <a:pPr marL="342900" indent="-342900" eaLnBrk="0" fontAlgn="base" hangingPunct="0">
              <a:lnSpc>
                <a:spcPct val="114000"/>
              </a:lnSpc>
              <a:spcBef>
                <a:spcPct val="0"/>
              </a:spcBef>
              <a:spcAft>
                <a:spcPct val="0"/>
              </a:spcAft>
              <a:buFont typeface="Arial" pitchFamily="34" charset="0"/>
              <a:buChar char="•"/>
            </a:pPr>
            <a:endParaRPr lang="en-US" dirty="0" smtClean="0">
              <a:solidFill>
                <a:prstClr val="black">
                  <a:lumMod val="85000"/>
                  <a:lumOff val="15000"/>
                </a:prstClr>
              </a:solidFill>
            </a:endParaRPr>
          </a:p>
          <a:p>
            <a:pPr marL="342900" indent="-342900" eaLnBrk="0" fontAlgn="base" hangingPunct="0">
              <a:lnSpc>
                <a:spcPct val="114000"/>
              </a:lnSpc>
              <a:spcBef>
                <a:spcPct val="0"/>
              </a:spcBef>
              <a:spcAft>
                <a:spcPct val="0"/>
              </a:spcAft>
              <a:buFont typeface="Arial" pitchFamily="34" charset="0"/>
              <a:buChar char="•"/>
            </a:pPr>
            <a:r>
              <a:rPr lang="en-US" i="1" dirty="0" smtClean="0">
                <a:solidFill>
                  <a:prstClr val="black">
                    <a:lumMod val="85000"/>
                    <a:lumOff val="15000"/>
                  </a:prstClr>
                </a:solidFill>
              </a:rPr>
              <a:t>Type</a:t>
            </a:r>
            <a:r>
              <a:rPr lang="en-US" dirty="0" smtClean="0">
                <a:solidFill>
                  <a:prstClr val="black">
                    <a:lumMod val="85000"/>
                    <a:lumOff val="15000"/>
                  </a:prstClr>
                </a:solidFill>
              </a:rPr>
              <a:t> a start and end date and time, meaningful subject, location, and a brief agenda/description of the meeting</a:t>
            </a:r>
          </a:p>
          <a:p>
            <a:pPr marL="342900" indent="-342900" eaLnBrk="0" fontAlgn="base" hangingPunct="0">
              <a:lnSpc>
                <a:spcPct val="114000"/>
              </a:lnSpc>
              <a:spcBef>
                <a:spcPct val="0"/>
              </a:spcBef>
              <a:spcAft>
                <a:spcPct val="0"/>
              </a:spcAft>
              <a:buFont typeface="Arial" pitchFamily="34" charset="0"/>
              <a:buChar char="•"/>
            </a:pPr>
            <a:endParaRPr lang="en-US" dirty="0">
              <a:solidFill>
                <a:prstClr val="black">
                  <a:lumMod val="85000"/>
                  <a:lumOff val="15000"/>
                </a:prstClr>
              </a:solidFill>
            </a:endParaRPr>
          </a:p>
        </p:txBody>
      </p:sp>
      <p:grpSp>
        <p:nvGrpSpPr>
          <p:cNvPr id="12" name="Group 11"/>
          <p:cNvGrpSpPr/>
          <p:nvPr/>
        </p:nvGrpSpPr>
        <p:grpSpPr>
          <a:xfrm>
            <a:off x="666750" y="3797957"/>
            <a:ext cx="5124450" cy="1452017"/>
            <a:chOff x="3114675" y="5405983"/>
            <a:chExt cx="5124450" cy="1452017"/>
          </a:xfrm>
        </p:grpSpPr>
        <p:pic>
          <p:nvPicPr>
            <p:cNvPr id="3078" name="Picture 6" descr="New Meeting window of Outlook. In the Subject and Location fields, an appropriate subject and location should be entered. In the Start time and End time fields, an appropriate time and date should be set for each from the dropdown menus. A note about the meeting should be entered in the large text box. "/>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l="-82995"/>
            <a:stretch/>
          </p:blipFill>
          <p:spPr bwMode="auto">
            <a:xfrm>
              <a:off x="3114675" y="5405983"/>
              <a:ext cx="5124450" cy="1452017"/>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p:cNvSpPr/>
            <p:nvPr/>
          </p:nvSpPr>
          <p:spPr>
            <a:xfrm>
              <a:off x="6029740" y="5577285"/>
              <a:ext cx="609600" cy="25493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 name="Group 6"/>
          <p:cNvGrpSpPr/>
          <p:nvPr/>
        </p:nvGrpSpPr>
        <p:grpSpPr>
          <a:xfrm>
            <a:off x="2952750" y="1821886"/>
            <a:ext cx="2838450" cy="1446206"/>
            <a:chOff x="323850" y="1066800"/>
            <a:chExt cx="2838450" cy="1446206"/>
          </a:xfrm>
        </p:grpSpPr>
        <p:pic>
          <p:nvPicPr>
            <p:cNvPr id="10" name="Picture 4" descr="The Home tab of the Calendar view. The New Appointment option should be select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850" y="1066800"/>
              <a:ext cx="2838450" cy="1446206"/>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143000" y="1600200"/>
              <a:ext cx="533400" cy="762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3" name="Slide Number Placeholder 12"/>
          <p:cNvSpPr>
            <a:spLocks noGrp="1"/>
          </p:cNvSpPr>
          <p:nvPr>
            <p:ph type="sldNum" sz="quarter" idx="12"/>
          </p:nvPr>
        </p:nvSpPr>
        <p:spPr/>
        <p:txBody>
          <a:bodyPr/>
          <a:lstStyle/>
          <a:p>
            <a:fld id="{240D5ECE-8B49-45CD-BE81-EF81920D1969}" type="slidenum">
              <a:rPr lang="en-US" smtClean="0"/>
              <a:pPr/>
              <a:t>9</a:t>
            </a:fld>
            <a:endParaRPr lang="en-US" dirty="0"/>
          </a:p>
        </p:txBody>
      </p:sp>
    </p:spTree>
    <p:extLst>
      <p:ext uri="{BB962C8B-B14F-4D97-AF65-F5344CB8AC3E}">
        <p14:creationId xmlns:p14="http://schemas.microsoft.com/office/powerpoint/2010/main" val="31648816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normAutofit/>
          </a:bodyPr>
          <a:lstStyle/>
          <a:p>
            <a:pPr lvl="0">
              <a:spcBef>
                <a:spcPts val="0"/>
              </a:spcBef>
            </a:pPr>
            <a:r>
              <a:rPr lang="en-US" sz="2800" b="1" dirty="0" smtClean="0">
                <a:solidFill>
                  <a:prstClr val="black">
                    <a:lumMod val="85000"/>
                    <a:lumOff val="15000"/>
                  </a:prstClr>
                </a:solidFill>
                <a:latin typeface="+mn-lt"/>
                <a:ea typeface="+mn-ea"/>
                <a:cs typeface="+mn-cs"/>
              </a:rPr>
              <a:t>Outlook Calendar – Checking availability</a:t>
            </a:r>
            <a:endParaRPr lang="en-US" dirty="0">
              <a:latin typeface="+mn-lt"/>
            </a:endParaRPr>
          </a:p>
        </p:txBody>
      </p:sp>
      <p:sp>
        <p:nvSpPr>
          <p:cNvPr id="3" name="Rectangle 3"/>
          <p:cNvSpPr>
            <a:spLocks noChangeArrowheads="1"/>
          </p:cNvSpPr>
          <p:nvPr/>
        </p:nvSpPr>
        <p:spPr bwMode="auto">
          <a:xfrm>
            <a:off x="3505200" y="1226012"/>
            <a:ext cx="5257800" cy="470898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eaLnBrk="0" fontAlgn="base" hangingPunct="0">
              <a:spcBef>
                <a:spcPct val="0"/>
              </a:spcBef>
              <a:spcAft>
                <a:spcPct val="0"/>
              </a:spcAft>
            </a:pPr>
            <a:r>
              <a:rPr lang="en-US" sz="2000" dirty="0" smtClean="0">
                <a:solidFill>
                  <a:prstClr val="black">
                    <a:lumMod val="85000"/>
                    <a:lumOff val="15000"/>
                  </a:prstClr>
                </a:solidFill>
              </a:rPr>
              <a:t>When creating a meeting, </a:t>
            </a:r>
            <a:r>
              <a:rPr lang="en-US" sz="2000" u="sng" dirty="0" smtClean="0">
                <a:solidFill>
                  <a:prstClr val="black">
                    <a:lumMod val="85000"/>
                    <a:lumOff val="15000"/>
                  </a:prstClr>
                </a:solidFill>
              </a:rPr>
              <a:t>check</a:t>
            </a:r>
            <a:r>
              <a:rPr lang="en-US" sz="2000" dirty="0" smtClean="0">
                <a:solidFill>
                  <a:prstClr val="black">
                    <a:lumMod val="85000"/>
                    <a:lumOff val="15000"/>
                  </a:prstClr>
                </a:solidFill>
              </a:rPr>
              <a:t> invitee </a:t>
            </a:r>
            <a:r>
              <a:rPr lang="en-US" sz="2000" u="sng" dirty="0" smtClean="0">
                <a:solidFill>
                  <a:prstClr val="black">
                    <a:lumMod val="85000"/>
                    <a:lumOff val="15000"/>
                  </a:prstClr>
                </a:solidFill>
              </a:rPr>
              <a:t>availability</a:t>
            </a:r>
            <a:r>
              <a:rPr lang="en-US" sz="2000" dirty="0" smtClean="0">
                <a:solidFill>
                  <a:prstClr val="black">
                    <a:lumMod val="85000"/>
                    <a:lumOff val="15000"/>
                  </a:prstClr>
                </a:solidFill>
              </a:rPr>
              <a:t> (whether there is a conflict)</a:t>
            </a:r>
          </a:p>
          <a:p>
            <a:pPr lvl="0" eaLnBrk="0" fontAlgn="base" hangingPunct="0">
              <a:spcBef>
                <a:spcPct val="0"/>
              </a:spcBef>
              <a:spcAft>
                <a:spcPct val="0"/>
              </a:spcAft>
            </a:pPr>
            <a:endParaRPr lang="en-US" sz="2000" dirty="0">
              <a:solidFill>
                <a:prstClr val="black">
                  <a:lumMod val="85000"/>
                  <a:lumOff val="15000"/>
                </a:prstClr>
              </a:solidFill>
            </a:endParaRPr>
          </a:p>
          <a:p>
            <a:pPr marL="342900" indent="-342900" eaLnBrk="0" fontAlgn="base" hangingPunct="0">
              <a:spcBef>
                <a:spcPct val="0"/>
              </a:spcBef>
              <a:spcAft>
                <a:spcPct val="0"/>
              </a:spcAft>
              <a:buFont typeface="Arial" pitchFamily="34" charset="0"/>
              <a:buChar char="•"/>
            </a:pPr>
            <a:r>
              <a:rPr lang="en-US" sz="2000" i="1" dirty="0" smtClean="0">
                <a:solidFill>
                  <a:prstClr val="black">
                    <a:lumMod val="85000"/>
                    <a:lumOff val="15000"/>
                  </a:prstClr>
                </a:solidFill>
              </a:rPr>
              <a:t>Click</a:t>
            </a:r>
            <a:r>
              <a:rPr lang="en-US" sz="2000" dirty="0">
                <a:solidFill>
                  <a:prstClr val="black">
                    <a:lumMod val="85000"/>
                    <a:lumOff val="15000"/>
                  </a:prstClr>
                </a:solidFill>
              </a:rPr>
              <a:t> </a:t>
            </a:r>
            <a:r>
              <a:rPr lang="en-US" sz="2000" dirty="0" smtClean="0">
                <a:solidFill>
                  <a:prstClr val="black">
                    <a:lumMod val="85000"/>
                    <a:lumOff val="15000"/>
                  </a:prstClr>
                </a:solidFill>
                <a:sym typeface="Wingdings"/>
              </a:rPr>
              <a:t></a:t>
            </a:r>
            <a:r>
              <a:rPr lang="en-US" sz="2000" b="1" u="sng" dirty="0" smtClean="0">
                <a:solidFill>
                  <a:prstClr val="black">
                    <a:lumMod val="85000"/>
                    <a:lumOff val="15000"/>
                  </a:prstClr>
                </a:solidFill>
              </a:rPr>
              <a:t>Scheduling Assistant</a:t>
            </a:r>
            <a:r>
              <a:rPr lang="en-US" sz="2000" dirty="0">
                <a:solidFill>
                  <a:prstClr val="black">
                    <a:lumMod val="85000"/>
                    <a:lumOff val="15000"/>
                  </a:prstClr>
                </a:solidFill>
              </a:rPr>
              <a:t> in the </a:t>
            </a:r>
            <a:r>
              <a:rPr lang="en-US" sz="2000" dirty="0" smtClean="0">
                <a:solidFill>
                  <a:prstClr val="black">
                    <a:lumMod val="85000"/>
                    <a:lumOff val="15000"/>
                  </a:prstClr>
                </a:solidFill>
              </a:rPr>
              <a:t>Ribbon</a:t>
            </a:r>
          </a:p>
          <a:p>
            <a:pPr marL="800100" lvl="1" indent="-342900" eaLnBrk="0" fontAlgn="base" hangingPunct="0">
              <a:spcBef>
                <a:spcPct val="0"/>
              </a:spcBef>
              <a:spcAft>
                <a:spcPct val="0"/>
              </a:spcAft>
              <a:buSzPct val="60000"/>
              <a:buFont typeface="Courier New" pitchFamily="49" charset="0"/>
              <a:buChar char="o"/>
            </a:pPr>
            <a:r>
              <a:rPr lang="en-US" sz="2000" dirty="0" smtClean="0">
                <a:solidFill>
                  <a:prstClr val="black">
                    <a:lumMod val="85000"/>
                    <a:lumOff val="15000"/>
                  </a:prstClr>
                </a:solidFill>
              </a:rPr>
              <a:t>You will see invitee appointment blocks to help you find the best time</a:t>
            </a:r>
          </a:p>
          <a:p>
            <a:pPr marL="800100" lvl="1" indent="-342900" eaLnBrk="0" fontAlgn="base" hangingPunct="0">
              <a:spcBef>
                <a:spcPct val="0"/>
              </a:spcBef>
              <a:spcAft>
                <a:spcPct val="0"/>
              </a:spcAft>
              <a:buSzPct val="60000"/>
              <a:buFont typeface="Courier New" pitchFamily="49" charset="0"/>
              <a:buChar char="o"/>
            </a:pPr>
            <a:r>
              <a:rPr lang="en-US" sz="2000" dirty="0" smtClean="0">
                <a:solidFill>
                  <a:prstClr val="black">
                    <a:lumMod val="85000"/>
                    <a:lumOff val="15000"/>
                  </a:prstClr>
                </a:solidFill>
                <a:sym typeface="Wingdings"/>
              </a:rPr>
              <a:t></a:t>
            </a:r>
            <a:r>
              <a:rPr lang="en-US" sz="2000" u="sng" dirty="0" smtClean="0">
                <a:solidFill>
                  <a:prstClr val="black">
                    <a:lumMod val="85000"/>
                    <a:lumOff val="15000"/>
                  </a:prstClr>
                </a:solidFill>
              </a:rPr>
              <a:t>Grey </a:t>
            </a:r>
            <a:r>
              <a:rPr lang="en-US" sz="2000" u="sng" dirty="0">
                <a:solidFill>
                  <a:prstClr val="black">
                    <a:lumMod val="85000"/>
                    <a:lumOff val="15000"/>
                  </a:prstClr>
                </a:solidFill>
              </a:rPr>
              <a:t>block</a:t>
            </a:r>
            <a:r>
              <a:rPr lang="en-US" sz="2000" dirty="0">
                <a:solidFill>
                  <a:prstClr val="black">
                    <a:lumMod val="85000"/>
                    <a:lumOff val="15000"/>
                  </a:prstClr>
                </a:solidFill>
              </a:rPr>
              <a:t> means that time is outside their work hours</a:t>
            </a:r>
          </a:p>
          <a:p>
            <a:pPr marL="800100" lvl="1" indent="-342900" eaLnBrk="0" fontAlgn="base" hangingPunct="0">
              <a:spcBef>
                <a:spcPct val="0"/>
              </a:spcBef>
              <a:spcAft>
                <a:spcPct val="0"/>
              </a:spcAft>
              <a:buSzPct val="60000"/>
              <a:buFont typeface="Courier New" pitchFamily="49" charset="0"/>
              <a:buChar char="o"/>
            </a:pPr>
            <a:r>
              <a:rPr lang="en-US" sz="2000" dirty="0" smtClean="0">
                <a:solidFill>
                  <a:prstClr val="black">
                    <a:lumMod val="85000"/>
                    <a:lumOff val="15000"/>
                  </a:prstClr>
                </a:solidFill>
                <a:sym typeface="Wingdings"/>
              </a:rPr>
              <a:t></a:t>
            </a:r>
            <a:r>
              <a:rPr lang="en-US" sz="2000" u="sng" dirty="0">
                <a:solidFill>
                  <a:prstClr val="black">
                    <a:lumMod val="85000"/>
                    <a:lumOff val="15000"/>
                  </a:prstClr>
                </a:solidFill>
                <a:sym typeface="Wingdings"/>
              </a:rPr>
              <a:t>G</a:t>
            </a:r>
            <a:r>
              <a:rPr lang="en-US" sz="2000" u="sng" dirty="0" smtClean="0">
                <a:solidFill>
                  <a:prstClr val="black">
                    <a:lumMod val="85000"/>
                    <a:lumOff val="15000"/>
                  </a:prstClr>
                </a:solidFill>
              </a:rPr>
              <a:t>rey hashing</a:t>
            </a:r>
            <a:r>
              <a:rPr lang="en-US" sz="2000" dirty="0" smtClean="0">
                <a:solidFill>
                  <a:prstClr val="black">
                    <a:lumMod val="85000"/>
                    <a:lumOff val="15000"/>
                  </a:prstClr>
                </a:solidFill>
              </a:rPr>
              <a:t> means the person is blocking their calendar from view (or are not part of CPCS) </a:t>
            </a:r>
          </a:p>
          <a:p>
            <a:pPr marL="1257300" lvl="2" indent="-342900" eaLnBrk="0" fontAlgn="base" hangingPunct="0">
              <a:spcBef>
                <a:spcPct val="0"/>
              </a:spcBef>
              <a:spcAft>
                <a:spcPct val="0"/>
              </a:spcAft>
              <a:buSzPct val="60000"/>
              <a:buFont typeface="Courier New" pitchFamily="49" charset="0"/>
              <a:buChar char="o"/>
            </a:pPr>
            <a:r>
              <a:rPr lang="en-US" sz="2000" dirty="0" smtClean="0">
                <a:solidFill>
                  <a:prstClr val="black">
                    <a:lumMod val="85000"/>
                    <a:lumOff val="15000"/>
                  </a:prstClr>
                </a:solidFill>
              </a:rPr>
              <a:t>Ask them nicely to allow viewing of their booked time blocks</a:t>
            </a:r>
          </a:p>
          <a:p>
            <a:pPr marL="342900" lvl="0" indent="-342900" eaLnBrk="0" fontAlgn="base" hangingPunct="0">
              <a:spcBef>
                <a:spcPct val="0"/>
              </a:spcBef>
              <a:spcAft>
                <a:spcPct val="0"/>
              </a:spcAft>
              <a:buFont typeface="Arial" pitchFamily="34" charset="0"/>
              <a:buChar char="•"/>
            </a:pPr>
            <a:endParaRPr lang="en-US" sz="2000" dirty="0">
              <a:solidFill>
                <a:prstClr val="black">
                  <a:lumMod val="85000"/>
                  <a:lumOff val="15000"/>
                </a:prstClr>
              </a:solidFill>
            </a:endParaRPr>
          </a:p>
          <a:p>
            <a:pPr marL="342900" lvl="0" indent="-342900" eaLnBrk="0" fontAlgn="base" hangingPunct="0">
              <a:spcBef>
                <a:spcPct val="0"/>
              </a:spcBef>
              <a:spcAft>
                <a:spcPct val="0"/>
              </a:spcAft>
              <a:buFont typeface="Arial" pitchFamily="34" charset="0"/>
              <a:buChar char="•"/>
            </a:pPr>
            <a:endParaRPr lang="en-US" sz="2000" dirty="0" smtClean="0">
              <a:solidFill>
                <a:prstClr val="black">
                  <a:lumMod val="85000"/>
                  <a:lumOff val="15000"/>
                </a:prstClr>
              </a:solidFill>
            </a:endParaRPr>
          </a:p>
        </p:txBody>
      </p:sp>
      <p:pic>
        <p:nvPicPr>
          <p:cNvPr id="3076" name="Picture 4"/>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351317" y="1263444"/>
            <a:ext cx="2800350" cy="14143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Rectangle 14"/>
          <p:cNvSpPr/>
          <p:nvPr/>
        </p:nvSpPr>
        <p:spPr>
          <a:xfrm>
            <a:off x="1662191" y="1720644"/>
            <a:ext cx="698236" cy="762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p:nvSpPr>
        <p:spPr>
          <a:xfrm>
            <a:off x="1403468" y="1549874"/>
            <a:ext cx="389850" cy="369332"/>
          </a:xfrm>
          <a:prstGeom prst="rect">
            <a:avLst/>
          </a:prstGeom>
        </p:spPr>
        <p:txBody>
          <a:bodyPr wrap="none">
            <a:spAutoFit/>
          </a:bodyPr>
          <a:lstStyle/>
          <a:p>
            <a:r>
              <a:rPr lang="en-US" dirty="0">
                <a:solidFill>
                  <a:prstClr val="black">
                    <a:lumMod val="85000"/>
                    <a:lumOff val="15000"/>
                  </a:prstClr>
                </a:solidFill>
                <a:sym typeface="Wingdings"/>
              </a:rPr>
              <a:t></a:t>
            </a:r>
            <a:endParaRPr lang="en-US" dirty="0"/>
          </a:p>
        </p:txBody>
      </p:sp>
      <p:grpSp>
        <p:nvGrpSpPr>
          <p:cNvPr id="8" name="Group 7"/>
          <p:cNvGrpSpPr/>
          <p:nvPr/>
        </p:nvGrpSpPr>
        <p:grpSpPr>
          <a:xfrm>
            <a:off x="351317" y="2781255"/>
            <a:ext cx="2800350" cy="3725871"/>
            <a:chOff x="351317" y="2781255"/>
            <a:chExt cx="2800350" cy="3725871"/>
          </a:xfrm>
        </p:grpSpPr>
        <p:pic>
          <p:nvPicPr>
            <p:cNvPr id="4100" name="Picture 4"/>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a:stretch/>
          </p:blipFill>
          <p:spPr bwMode="auto">
            <a:xfrm>
              <a:off x="351317" y="2781255"/>
              <a:ext cx="2800350" cy="3725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Rectangle 16"/>
            <p:cNvSpPr/>
            <p:nvPr/>
          </p:nvSpPr>
          <p:spPr>
            <a:xfrm>
              <a:off x="1357391" y="4061637"/>
              <a:ext cx="1794276" cy="12746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p:cNvSpPr/>
            <p:nvPr/>
          </p:nvSpPr>
          <p:spPr>
            <a:xfrm>
              <a:off x="1647561" y="3887604"/>
              <a:ext cx="349118" cy="12746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p:cNvSpPr/>
            <p:nvPr/>
          </p:nvSpPr>
          <p:spPr>
            <a:xfrm>
              <a:off x="1112791" y="3866338"/>
              <a:ext cx="389850" cy="369332"/>
            </a:xfrm>
            <a:prstGeom prst="rect">
              <a:avLst/>
            </a:prstGeom>
          </p:spPr>
          <p:txBody>
            <a:bodyPr wrap="none">
              <a:spAutoFit/>
            </a:bodyPr>
            <a:lstStyle/>
            <a:p>
              <a:r>
                <a:rPr lang="en-US" dirty="0">
                  <a:solidFill>
                    <a:prstClr val="black">
                      <a:lumMod val="85000"/>
                      <a:lumOff val="15000"/>
                    </a:prstClr>
                  </a:solidFill>
                  <a:sym typeface="Wingdings"/>
                </a:rPr>
                <a:t></a:t>
              </a:r>
              <a:endParaRPr lang="en-US" dirty="0"/>
            </a:p>
          </p:txBody>
        </p:sp>
        <p:sp>
          <p:nvSpPr>
            <p:cNvPr id="19" name="Rectangle 18"/>
            <p:cNvSpPr/>
            <p:nvPr/>
          </p:nvSpPr>
          <p:spPr>
            <a:xfrm>
              <a:off x="1382908" y="3720226"/>
              <a:ext cx="389850" cy="369332"/>
            </a:xfrm>
            <a:prstGeom prst="rect">
              <a:avLst/>
            </a:prstGeom>
          </p:spPr>
          <p:txBody>
            <a:bodyPr wrap="none">
              <a:spAutoFit/>
            </a:bodyPr>
            <a:lstStyle/>
            <a:p>
              <a:r>
                <a:rPr lang="en-US" dirty="0">
                  <a:solidFill>
                    <a:prstClr val="black">
                      <a:lumMod val="85000"/>
                      <a:lumOff val="15000"/>
                    </a:prstClr>
                  </a:solidFill>
                  <a:sym typeface="Wingdings"/>
                </a:rPr>
                <a:t></a:t>
              </a:r>
              <a:endParaRPr lang="en-US" dirty="0"/>
            </a:p>
          </p:txBody>
        </p:sp>
        <p:sp>
          <p:nvSpPr>
            <p:cNvPr id="7" name="Rectangle 6"/>
            <p:cNvSpPr/>
            <p:nvPr/>
          </p:nvSpPr>
          <p:spPr>
            <a:xfrm>
              <a:off x="646762" y="4089558"/>
              <a:ext cx="373075" cy="729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US" sz="500" b="1" dirty="0" smtClean="0">
                  <a:solidFill>
                    <a:schemeClr val="tx1"/>
                  </a:solidFill>
                </a:rPr>
                <a:t>Redacted</a:t>
              </a:r>
              <a:endParaRPr lang="en-US" sz="500" b="1" dirty="0">
                <a:solidFill>
                  <a:schemeClr val="tx1"/>
                </a:solidFill>
              </a:endParaRPr>
            </a:p>
          </p:txBody>
        </p:sp>
      </p:grpSp>
      <p:sp>
        <p:nvSpPr>
          <p:cNvPr id="12" name="TextBox 11"/>
          <p:cNvSpPr txBox="1"/>
          <p:nvPr/>
        </p:nvSpPr>
        <p:spPr>
          <a:xfrm>
            <a:off x="3884375" y="5559553"/>
            <a:ext cx="4923130" cy="646331"/>
          </a:xfrm>
          <a:prstGeom prst="rect">
            <a:avLst/>
          </a:prstGeom>
          <a:solidFill>
            <a:srgbClr val="FFFF00"/>
          </a:solidFill>
          <a:effectLst>
            <a:outerShdw blurRad="50800" dist="38100" dir="2700000" algn="tl" rotWithShape="0">
              <a:prstClr val="black">
                <a:alpha val="40000"/>
              </a:prstClr>
            </a:outerShdw>
          </a:effectLst>
        </p:spPr>
        <p:txBody>
          <a:bodyPr wrap="square" rtlCol="0">
            <a:spAutoFit/>
          </a:bodyPr>
          <a:lstStyle/>
          <a:p>
            <a:r>
              <a:rPr lang="en-US" dirty="0" smtClean="0"/>
              <a:t>You will receive an email when someone accepts your meeting</a:t>
            </a:r>
            <a:endParaRPr lang="en-US" dirty="0"/>
          </a:p>
        </p:txBody>
      </p:sp>
      <p:sp>
        <p:nvSpPr>
          <p:cNvPr id="2" name="Slide Number Placeholder 1"/>
          <p:cNvSpPr>
            <a:spLocks noGrp="1"/>
          </p:cNvSpPr>
          <p:nvPr>
            <p:ph type="sldNum" sz="quarter" idx="12"/>
          </p:nvPr>
        </p:nvSpPr>
        <p:spPr/>
        <p:txBody>
          <a:bodyPr/>
          <a:lstStyle/>
          <a:p>
            <a:fld id="{240D5ECE-8B49-45CD-BE81-EF81920D1969}" type="slidenum">
              <a:rPr lang="en-US" smtClean="0"/>
              <a:pPr/>
              <a:t>10</a:t>
            </a:fld>
            <a:endParaRPr lang="en-US" dirty="0"/>
          </a:p>
        </p:txBody>
      </p:sp>
    </p:spTree>
    <p:extLst>
      <p:ext uri="{BB962C8B-B14F-4D97-AF65-F5344CB8AC3E}">
        <p14:creationId xmlns:p14="http://schemas.microsoft.com/office/powerpoint/2010/main" val="37904652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normAutofit/>
          </a:bodyPr>
          <a:lstStyle/>
          <a:p>
            <a:pPr lvl="0">
              <a:spcBef>
                <a:spcPts val="0"/>
              </a:spcBef>
            </a:pPr>
            <a:r>
              <a:rPr lang="en-US" sz="2800" b="1" dirty="0" smtClean="0">
                <a:solidFill>
                  <a:prstClr val="black">
                    <a:lumMod val="85000"/>
                    <a:lumOff val="15000"/>
                  </a:prstClr>
                </a:solidFill>
                <a:latin typeface="+mn-lt"/>
                <a:ea typeface="+mn-ea"/>
                <a:cs typeface="+mn-cs"/>
              </a:rPr>
              <a:t>Outlook Calendar – Ensuring your calendar is visible</a:t>
            </a:r>
            <a:endParaRPr lang="en-US" dirty="0">
              <a:latin typeface="+mn-lt"/>
            </a:endParaRPr>
          </a:p>
        </p:txBody>
      </p:sp>
      <p:sp>
        <p:nvSpPr>
          <p:cNvPr id="3" name="Rectangle 3"/>
          <p:cNvSpPr>
            <a:spLocks noChangeArrowheads="1"/>
          </p:cNvSpPr>
          <p:nvPr/>
        </p:nvSpPr>
        <p:spPr bwMode="auto">
          <a:xfrm>
            <a:off x="3884374" y="1405600"/>
            <a:ext cx="4878625" cy="440120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eaLnBrk="0" fontAlgn="base" hangingPunct="0">
              <a:spcBef>
                <a:spcPct val="0"/>
              </a:spcBef>
              <a:spcAft>
                <a:spcPct val="0"/>
              </a:spcAft>
            </a:pPr>
            <a:r>
              <a:rPr lang="en-US" sz="2000" dirty="0" smtClean="0">
                <a:solidFill>
                  <a:prstClr val="black">
                    <a:lumMod val="85000"/>
                    <a:lumOff val="15000"/>
                  </a:prstClr>
                </a:solidFill>
              </a:rPr>
              <a:t>You want people to see your busy time slots so they don’t schedule appointments over existing meetings. To ensure they can see your taken time blocks:</a:t>
            </a:r>
          </a:p>
          <a:p>
            <a:pPr lvl="0" eaLnBrk="0" fontAlgn="base" hangingPunct="0">
              <a:spcBef>
                <a:spcPct val="0"/>
              </a:spcBef>
              <a:spcAft>
                <a:spcPct val="0"/>
              </a:spcAft>
            </a:pPr>
            <a:endParaRPr lang="en-US" sz="2000" dirty="0">
              <a:solidFill>
                <a:prstClr val="black">
                  <a:lumMod val="85000"/>
                  <a:lumOff val="15000"/>
                </a:prstClr>
              </a:solidFill>
            </a:endParaRPr>
          </a:p>
          <a:p>
            <a:pPr marL="342900" indent="-342900" eaLnBrk="0" fontAlgn="base" hangingPunct="0">
              <a:spcBef>
                <a:spcPct val="0"/>
              </a:spcBef>
              <a:spcAft>
                <a:spcPct val="0"/>
              </a:spcAft>
              <a:buFont typeface="Arial" pitchFamily="34" charset="0"/>
              <a:buChar char="•"/>
            </a:pPr>
            <a:r>
              <a:rPr lang="en-US" sz="2000" i="1" dirty="0" smtClean="0">
                <a:solidFill>
                  <a:prstClr val="black">
                    <a:lumMod val="85000"/>
                    <a:lumOff val="15000"/>
                  </a:prstClr>
                </a:solidFill>
              </a:rPr>
              <a:t>Click</a:t>
            </a:r>
            <a:r>
              <a:rPr lang="en-US" sz="2000" dirty="0" smtClean="0">
                <a:solidFill>
                  <a:prstClr val="black">
                    <a:lumMod val="85000"/>
                    <a:lumOff val="15000"/>
                  </a:prstClr>
                </a:solidFill>
              </a:rPr>
              <a:t> </a:t>
            </a:r>
            <a:r>
              <a:rPr lang="en-US" sz="2000" b="1" u="sng" dirty="0" smtClean="0">
                <a:solidFill>
                  <a:prstClr val="black">
                    <a:lumMod val="85000"/>
                    <a:lumOff val="15000"/>
                  </a:prstClr>
                </a:solidFill>
              </a:rPr>
              <a:t>File</a:t>
            </a:r>
            <a:r>
              <a:rPr lang="en-US" sz="2000" dirty="0" smtClean="0">
                <a:solidFill>
                  <a:prstClr val="black">
                    <a:lumMod val="85000"/>
                    <a:lumOff val="15000"/>
                  </a:prstClr>
                </a:solidFill>
              </a:rPr>
              <a:t> menu in Outlook</a:t>
            </a:r>
            <a:endParaRPr lang="en-US" sz="2000" dirty="0">
              <a:solidFill>
                <a:prstClr val="black">
                  <a:lumMod val="85000"/>
                  <a:lumOff val="15000"/>
                </a:prstClr>
              </a:solidFill>
            </a:endParaRPr>
          </a:p>
          <a:p>
            <a:pPr marL="342900" indent="-342900" eaLnBrk="0" fontAlgn="base" hangingPunct="0">
              <a:spcBef>
                <a:spcPct val="0"/>
              </a:spcBef>
              <a:spcAft>
                <a:spcPct val="0"/>
              </a:spcAft>
              <a:buFont typeface="Arial" pitchFamily="34" charset="0"/>
              <a:buChar char="•"/>
            </a:pPr>
            <a:r>
              <a:rPr lang="en-US" sz="2000" i="1" dirty="0">
                <a:solidFill>
                  <a:prstClr val="black">
                    <a:lumMod val="85000"/>
                    <a:lumOff val="15000"/>
                  </a:prstClr>
                </a:solidFill>
              </a:rPr>
              <a:t>Click</a:t>
            </a:r>
            <a:r>
              <a:rPr lang="en-US" sz="2000" dirty="0" smtClean="0">
                <a:solidFill>
                  <a:prstClr val="black">
                    <a:lumMod val="85000"/>
                    <a:lumOff val="15000"/>
                  </a:prstClr>
                </a:solidFill>
              </a:rPr>
              <a:t> </a:t>
            </a:r>
            <a:r>
              <a:rPr lang="en-US" sz="2000" b="1" u="sng" dirty="0" smtClean="0">
                <a:solidFill>
                  <a:prstClr val="black">
                    <a:lumMod val="85000"/>
                    <a:lumOff val="15000"/>
                  </a:prstClr>
                </a:solidFill>
              </a:rPr>
              <a:t>Options</a:t>
            </a:r>
            <a:endParaRPr lang="en-US" sz="2000" dirty="0">
              <a:solidFill>
                <a:prstClr val="black">
                  <a:lumMod val="85000"/>
                  <a:lumOff val="15000"/>
                </a:prstClr>
              </a:solidFill>
            </a:endParaRPr>
          </a:p>
          <a:p>
            <a:pPr marL="342900" indent="-342900" eaLnBrk="0" fontAlgn="base" hangingPunct="0">
              <a:spcBef>
                <a:spcPct val="0"/>
              </a:spcBef>
              <a:spcAft>
                <a:spcPct val="0"/>
              </a:spcAft>
              <a:buFont typeface="Arial" pitchFamily="34" charset="0"/>
              <a:buChar char="•"/>
            </a:pPr>
            <a:r>
              <a:rPr lang="en-US" sz="2000" i="1" dirty="0">
                <a:solidFill>
                  <a:prstClr val="black">
                    <a:lumMod val="85000"/>
                    <a:lumOff val="15000"/>
                  </a:prstClr>
                </a:solidFill>
              </a:rPr>
              <a:t>Click</a:t>
            </a:r>
            <a:r>
              <a:rPr lang="en-US" sz="2000" dirty="0" smtClean="0">
                <a:solidFill>
                  <a:prstClr val="black">
                    <a:lumMod val="85000"/>
                    <a:lumOff val="15000"/>
                  </a:prstClr>
                </a:solidFill>
              </a:rPr>
              <a:t> </a:t>
            </a:r>
            <a:r>
              <a:rPr lang="en-US" sz="2000" b="1" u="sng" dirty="0" smtClean="0">
                <a:solidFill>
                  <a:prstClr val="black">
                    <a:lumMod val="85000"/>
                    <a:lumOff val="15000"/>
                  </a:prstClr>
                </a:solidFill>
              </a:rPr>
              <a:t>Calendar</a:t>
            </a:r>
            <a:endParaRPr lang="en-US" sz="2000" dirty="0" smtClean="0">
              <a:solidFill>
                <a:prstClr val="black">
                  <a:lumMod val="85000"/>
                  <a:lumOff val="15000"/>
                </a:prstClr>
              </a:solidFill>
            </a:endParaRPr>
          </a:p>
          <a:p>
            <a:pPr marL="342900" indent="-342900" eaLnBrk="0" fontAlgn="base" hangingPunct="0">
              <a:spcBef>
                <a:spcPct val="0"/>
              </a:spcBef>
              <a:spcAft>
                <a:spcPct val="0"/>
              </a:spcAft>
              <a:buFont typeface="Arial" pitchFamily="34" charset="0"/>
              <a:buChar char="•"/>
            </a:pPr>
            <a:r>
              <a:rPr lang="en-US" sz="2000" dirty="0" smtClean="0">
                <a:solidFill>
                  <a:prstClr val="black">
                    <a:lumMod val="85000"/>
                    <a:lumOff val="15000"/>
                  </a:prstClr>
                </a:solidFill>
              </a:rPr>
              <a:t>Go to </a:t>
            </a:r>
            <a:r>
              <a:rPr lang="en-US" sz="2000" dirty="0" smtClean="0">
                <a:solidFill>
                  <a:prstClr val="black">
                    <a:lumMod val="85000"/>
                    <a:lumOff val="15000"/>
                  </a:prstClr>
                </a:solidFill>
                <a:sym typeface="Wingdings"/>
              </a:rPr>
              <a:t></a:t>
            </a:r>
            <a:r>
              <a:rPr lang="en-US" sz="2000" b="1" u="sng" dirty="0" smtClean="0">
                <a:solidFill>
                  <a:prstClr val="black">
                    <a:lumMod val="85000"/>
                    <a:lumOff val="15000"/>
                  </a:prstClr>
                </a:solidFill>
              </a:rPr>
              <a:t>Calendar options</a:t>
            </a:r>
            <a:r>
              <a:rPr lang="en-US" sz="2000" dirty="0" smtClean="0">
                <a:solidFill>
                  <a:prstClr val="black">
                    <a:lumMod val="85000"/>
                    <a:lumOff val="15000"/>
                  </a:prstClr>
                </a:solidFill>
              </a:rPr>
              <a:t> and</a:t>
            </a:r>
          </a:p>
          <a:p>
            <a:pPr marL="342900" indent="-342900" eaLnBrk="0" fontAlgn="base" hangingPunct="0">
              <a:spcBef>
                <a:spcPct val="0"/>
              </a:spcBef>
              <a:spcAft>
                <a:spcPct val="0"/>
              </a:spcAft>
              <a:buFont typeface="Arial" pitchFamily="34" charset="0"/>
              <a:buChar char="•"/>
            </a:pPr>
            <a:r>
              <a:rPr lang="en-US" sz="2000" i="1" dirty="0">
                <a:solidFill>
                  <a:prstClr val="black">
                    <a:lumMod val="85000"/>
                    <a:lumOff val="15000"/>
                  </a:prstClr>
                </a:solidFill>
              </a:rPr>
              <a:t>Click</a:t>
            </a:r>
            <a:r>
              <a:rPr lang="en-US" sz="2000" dirty="0" smtClean="0">
                <a:solidFill>
                  <a:prstClr val="black">
                    <a:lumMod val="85000"/>
                    <a:lumOff val="15000"/>
                  </a:prstClr>
                </a:solidFill>
              </a:rPr>
              <a:t> </a:t>
            </a:r>
            <a:r>
              <a:rPr lang="en-US" sz="2000" dirty="0" smtClean="0">
                <a:solidFill>
                  <a:prstClr val="black">
                    <a:lumMod val="85000"/>
                    <a:lumOff val="15000"/>
                  </a:prstClr>
                </a:solidFill>
                <a:sym typeface="Wingdings"/>
              </a:rPr>
              <a:t></a:t>
            </a:r>
            <a:r>
              <a:rPr lang="en-US" sz="2000" b="1" u="sng" dirty="0" smtClean="0">
                <a:solidFill>
                  <a:prstClr val="black">
                    <a:lumMod val="85000"/>
                    <a:lumOff val="15000"/>
                  </a:prstClr>
                </a:solidFill>
              </a:rPr>
              <a:t>Free/Busy </a:t>
            </a:r>
            <a:r>
              <a:rPr lang="en-US" sz="2000" b="1" u="sng" dirty="0">
                <a:solidFill>
                  <a:prstClr val="black">
                    <a:lumMod val="85000"/>
                    <a:lumOff val="15000"/>
                  </a:prstClr>
                </a:solidFill>
              </a:rPr>
              <a:t>Options</a:t>
            </a:r>
            <a:r>
              <a:rPr lang="en-US" sz="2000" b="1" u="sng" dirty="0" smtClean="0">
                <a:solidFill>
                  <a:prstClr val="black">
                    <a:lumMod val="85000"/>
                    <a:lumOff val="15000"/>
                  </a:prstClr>
                </a:solidFill>
              </a:rPr>
              <a:t>…</a:t>
            </a:r>
            <a:r>
              <a:rPr lang="en-US" sz="2000" dirty="0" smtClean="0">
                <a:solidFill>
                  <a:prstClr val="black">
                    <a:lumMod val="85000"/>
                    <a:lumOff val="15000"/>
                  </a:prstClr>
                </a:solidFill>
              </a:rPr>
              <a:t> button</a:t>
            </a:r>
          </a:p>
          <a:p>
            <a:pPr marL="342900" indent="-342900" eaLnBrk="0" fontAlgn="base" hangingPunct="0">
              <a:spcBef>
                <a:spcPct val="0"/>
              </a:spcBef>
              <a:spcAft>
                <a:spcPct val="0"/>
              </a:spcAft>
              <a:buFont typeface="Arial" pitchFamily="34" charset="0"/>
              <a:buChar char="•"/>
            </a:pPr>
            <a:r>
              <a:rPr lang="en-US" sz="2000" i="1" dirty="0" smtClean="0">
                <a:solidFill>
                  <a:prstClr val="black">
                    <a:lumMod val="85000"/>
                    <a:lumOff val="15000"/>
                  </a:prstClr>
                </a:solidFill>
              </a:rPr>
              <a:t>Select</a:t>
            </a:r>
            <a:r>
              <a:rPr lang="en-US" sz="2000" dirty="0" smtClean="0">
                <a:solidFill>
                  <a:prstClr val="black">
                    <a:lumMod val="85000"/>
                    <a:lumOff val="15000"/>
                  </a:prstClr>
                </a:solidFill>
              </a:rPr>
              <a:t> </a:t>
            </a:r>
            <a:r>
              <a:rPr lang="en-US" sz="2000" dirty="0" smtClean="0">
                <a:solidFill>
                  <a:prstClr val="black">
                    <a:lumMod val="85000"/>
                    <a:lumOff val="15000"/>
                  </a:prstClr>
                </a:solidFill>
                <a:sym typeface="Wingdings"/>
              </a:rPr>
              <a:t></a:t>
            </a:r>
            <a:r>
              <a:rPr lang="en-US" sz="2000" b="1" u="sng" dirty="0" smtClean="0">
                <a:solidFill>
                  <a:prstClr val="black">
                    <a:lumMod val="85000"/>
                    <a:lumOff val="15000"/>
                  </a:prstClr>
                </a:solidFill>
              </a:rPr>
              <a:t>Default</a:t>
            </a:r>
            <a:r>
              <a:rPr lang="en-US" sz="2000" dirty="0" smtClean="0">
                <a:solidFill>
                  <a:prstClr val="black">
                    <a:lumMod val="85000"/>
                    <a:lumOff val="15000"/>
                  </a:prstClr>
                </a:solidFill>
              </a:rPr>
              <a:t> and </a:t>
            </a:r>
            <a:r>
              <a:rPr lang="en-US" sz="2000" i="1" dirty="0" smtClean="0"/>
              <a:t>select</a:t>
            </a:r>
            <a:r>
              <a:rPr lang="en-US" sz="2000" dirty="0" smtClean="0"/>
              <a:t> </a:t>
            </a:r>
            <a:r>
              <a:rPr lang="en-US" sz="2000" dirty="0" smtClean="0">
                <a:sym typeface="Wingdings"/>
              </a:rPr>
              <a:t></a:t>
            </a:r>
            <a:r>
              <a:rPr lang="en-US" sz="2000" b="1" u="sng" dirty="0" smtClean="0">
                <a:solidFill>
                  <a:prstClr val="black">
                    <a:lumMod val="85000"/>
                    <a:lumOff val="15000"/>
                  </a:prstClr>
                </a:solidFill>
              </a:rPr>
              <a:t>Free/Busy time</a:t>
            </a:r>
            <a:r>
              <a:rPr lang="en-US" sz="2000" dirty="0" smtClean="0"/>
              <a:t> </a:t>
            </a:r>
            <a:r>
              <a:rPr lang="en-US" sz="2000" dirty="0"/>
              <a:t>radio button under </a:t>
            </a:r>
            <a:r>
              <a:rPr lang="en-US" sz="2000" dirty="0" smtClean="0"/>
              <a:t>the </a:t>
            </a:r>
            <a:r>
              <a:rPr lang="en-US" sz="2000" b="1" u="sng" dirty="0" smtClean="0">
                <a:solidFill>
                  <a:prstClr val="black">
                    <a:lumMod val="85000"/>
                    <a:lumOff val="15000"/>
                  </a:prstClr>
                </a:solidFill>
              </a:rPr>
              <a:t>Read</a:t>
            </a:r>
            <a:r>
              <a:rPr lang="en-US" sz="2000" dirty="0" smtClean="0"/>
              <a:t> sections. Do the same with </a:t>
            </a:r>
            <a:r>
              <a:rPr lang="en-US" sz="2000" b="1" u="sng" dirty="0" smtClean="0">
                <a:solidFill>
                  <a:prstClr val="black">
                    <a:lumMod val="85000"/>
                    <a:lumOff val="15000"/>
                  </a:prstClr>
                </a:solidFill>
              </a:rPr>
              <a:t>Anonymous</a:t>
            </a:r>
            <a:endParaRPr lang="en-US" sz="2000" dirty="0" smtClean="0">
              <a:solidFill>
                <a:prstClr val="black">
                  <a:lumMod val="85000"/>
                  <a:lumOff val="15000"/>
                </a:prstClr>
              </a:solidFill>
            </a:endParaRPr>
          </a:p>
          <a:p>
            <a:pPr marL="342900" indent="-342900" eaLnBrk="0" fontAlgn="base" hangingPunct="0">
              <a:spcBef>
                <a:spcPct val="0"/>
              </a:spcBef>
              <a:spcAft>
                <a:spcPct val="0"/>
              </a:spcAft>
              <a:buFont typeface="Arial" pitchFamily="34" charset="0"/>
              <a:buChar char="•"/>
            </a:pPr>
            <a:r>
              <a:rPr lang="en-US" sz="2000" i="1" dirty="0">
                <a:solidFill>
                  <a:prstClr val="black">
                    <a:lumMod val="85000"/>
                    <a:lumOff val="15000"/>
                  </a:prstClr>
                </a:solidFill>
              </a:rPr>
              <a:t>Click</a:t>
            </a:r>
            <a:r>
              <a:rPr lang="en-US" sz="2000" dirty="0" smtClean="0">
                <a:solidFill>
                  <a:prstClr val="black">
                    <a:lumMod val="85000"/>
                    <a:lumOff val="15000"/>
                  </a:prstClr>
                </a:solidFill>
              </a:rPr>
              <a:t> </a:t>
            </a:r>
            <a:r>
              <a:rPr lang="en-US" sz="2000" b="1" u="sng" dirty="0" smtClean="0">
                <a:solidFill>
                  <a:prstClr val="black">
                    <a:lumMod val="85000"/>
                    <a:lumOff val="15000"/>
                  </a:prstClr>
                </a:solidFill>
              </a:rPr>
              <a:t>OK</a:t>
            </a:r>
            <a:r>
              <a:rPr lang="en-US" sz="2000" dirty="0" smtClean="0">
                <a:solidFill>
                  <a:prstClr val="black">
                    <a:lumMod val="85000"/>
                    <a:lumOff val="15000"/>
                  </a:prstClr>
                </a:solidFill>
              </a:rPr>
              <a:t> until you are out of all menus</a:t>
            </a:r>
          </a:p>
        </p:txBody>
      </p:sp>
      <p:pic>
        <p:nvPicPr>
          <p:cNvPr id="5122" name="Picture 2"/>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107124" y="3729068"/>
            <a:ext cx="2348569" cy="2476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2" descr="image005"/>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b="-9493"/>
          <a:stretch/>
        </p:blipFill>
        <p:spPr bwMode="auto">
          <a:xfrm>
            <a:off x="107124" y="997984"/>
            <a:ext cx="3574225" cy="2915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p:nvPr/>
        </p:nvSpPr>
        <p:spPr>
          <a:xfrm>
            <a:off x="777996" y="2004183"/>
            <a:ext cx="698236" cy="9928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p:cNvSpPr/>
          <p:nvPr/>
        </p:nvSpPr>
        <p:spPr>
          <a:xfrm>
            <a:off x="519273" y="1833413"/>
            <a:ext cx="389850" cy="369332"/>
          </a:xfrm>
          <a:prstGeom prst="rect">
            <a:avLst/>
          </a:prstGeom>
        </p:spPr>
        <p:txBody>
          <a:bodyPr wrap="none">
            <a:spAutoFit/>
          </a:bodyPr>
          <a:lstStyle/>
          <a:p>
            <a:r>
              <a:rPr lang="en-US" dirty="0">
                <a:solidFill>
                  <a:prstClr val="black">
                    <a:lumMod val="85000"/>
                    <a:lumOff val="15000"/>
                  </a:prstClr>
                </a:solidFill>
                <a:sym typeface="Wingdings"/>
              </a:rPr>
              <a:t></a:t>
            </a:r>
            <a:endParaRPr lang="en-US" dirty="0"/>
          </a:p>
        </p:txBody>
      </p:sp>
      <p:sp>
        <p:nvSpPr>
          <p:cNvPr id="25" name="Rectangle 24"/>
          <p:cNvSpPr/>
          <p:nvPr/>
        </p:nvSpPr>
        <p:spPr>
          <a:xfrm>
            <a:off x="2373384" y="2472870"/>
            <a:ext cx="619975" cy="12746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p:cNvSpPr/>
          <p:nvPr/>
        </p:nvSpPr>
        <p:spPr>
          <a:xfrm>
            <a:off x="2108732" y="2305492"/>
            <a:ext cx="389850" cy="369332"/>
          </a:xfrm>
          <a:prstGeom prst="rect">
            <a:avLst/>
          </a:prstGeom>
        </p:spPr>
        <p:txBody>
          <a:bodyPr wrap="none">
            <a:spAutoFit/>
          </a:bodyPr>
          <a:lstStyle/>
          <a:p>
            <a:r>
              <a:rPr lang="en-US" dirty="0">
                <a:solidFill>
                  <a:prstClr val="black">
                    <a:lumMod val="85000"/>
                    <a:lumOff val="15000"/>
                  </a:prstClr>
                </a:solidFill>
                <a:sym typeface="Wingdings"/>
              </a:rPr>
              <a:t></a:t>
            </a:r>
            <a:endParaRPr lang="en-US" dirty="0"/>
          </a:p>
        </p:txBody>
      </p:sp>
      <p:sp>
        <p:nvSpPr>
          <p:cNvPr id="27" name="Rectangle 26"/>
          <p:cNvSpPr/>
          <p:nvPr/>
        </p:nvSpPr>
        <p:spPr>
          <a:xfrm>
            <a:off x="143716" y="4125369"/>
            <a:ext cx="1794276" cy="12746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p:cNvSpPr/>
          <p:nvPr/>
        </p:nvSpPr>
        <p:spPr>
          <a:xfrm>
            <a:off x="-100884" y="3930070"/>
            <a:ext cx="389850" cy="369332"/>
          </a:xfrm>
          <a:prstGeom prst="rect">
            <a:avLst/>
          </a:prstGeom>
        </p:spPr>
        <p:txBody>
          <a:bodyPr wrap="none">
            <a:spAutoFit/>
          </a:bodyPr>
          <a:lstStyle/>
          <a:p>
            <a:r>
              <a:rPr lang="en-US" dirty="0">
                <a:solidFill>
                  <a:prstClr val="black">
                    <a:lumMod val="85000"/>
                    <a:lumOff val="15000"/>
                  </a:prstClr>
                </a:solidFill>
                <a:sym typeface="Wingdings"/>
              </a:rPr>
              <a:t></a:t>
            </a:r>
            <a:endParaRPr lang="en-US" dirty="0"/>
          </a:p>
        </p:txBody>
      </p:sp>
      <p:sp>
        <p:nvSpPr>
          <p:cNvPr id="30" name="Rectangle 29"/>
          <p:cNvSpPr/>
          <p:nvPr/>
        </p:nvSpPr>
        <p:spPr>
          <a:xfrm>
            <a:off x="143716" y="4998252"/>
            <a:ext cx="897138" cy="12746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p:cNvSpPr/>
          <p:nvPr/>
        </p:nvSpPr>
        <p:spPr>
          <a:xfrm>
            <a:off x="-100884" y="4802953"/>
            <a:ext cx="389850" cy="369332"/>
          </a:xfrm>
          <a:prstGeom prst="rect">
            <a:avLst/>
          </a:prstGeom>
        </p:spPr>
        <p:txBody>
          <a:bodyPr wrap="none">
            <a:spAutoFit/>
          </a:bodyPr>
          <a:lstStyle/>
          <a:p>
            <a:r>
              <a:rPr lang="en-US" dirty="0">
                <a:sym typeface="Wingdings"/>
              </a:rPr>
              <a:t></a:t>
            </a:r>
            <a:endParaRPr lang="en-US" dirty="0"/>
          </a:p>
        </p:txBody>
      </p:sp>
      <p:sp>
        <p:nvSpPr>
          <p:cNvPr id="2" name="Slide Number Placeholder 1"/>
          <p:cNvSpPr>
            <a:spLocks noGrp="1"/>
          </p:cNvSpPr>
          <p:nvPr>
            <p:ph type="sldNum" sz="quarter" idx="12"/>
          </p:nvPr>
        </p:nvSpPr>
        <p:spPr/>
        <p:txBody>
          <a:bodyPr/>
          <a:lstStyle/>
          <a:p>
            <a:fld id="{240D5ECE-8B49-45CD-BE81-EF81920D1969}" type="slidenum">
              <a:rPr lang="en-US" smtClean="0"/>
              <a:pPr/>
              <a:t>11</a:t>
            </a:fld>
            <a:endParaRPr lang="en-US" dirty="0"/>
          </a:p>
        </p:txBody>
      </p:sp>
    </p:spTree>
    <p:extLst>
      <p:ext uri="{BB962C8B-B14F-4D97-AF65-F5344CB8AC3E}">
        <p14:creationId xmlns:p14="http://schemas.microsoft.com/office/powerpoint/2010/main" val="7317577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normAutofit/>
          </a:bodyPr>
          <a:lstStyle/>
          <a:p>
            <a:pPr lvl="0">
              <a:spcBef>
                <a:spcPts val="0"/>
              </a:spcBef>
            </a:pPr>
            <a:r>
              <a:rPr lang="en-US" sz="2800" b="1" dirty="0" smtClean="0">
                <a:solidFill>
                  <a:prstClr val="black">
                    <a:lumMod val="85000"/>
                    <a:lumOff val="15000"/>
                  </a:prstClr>
                </a:solidFill>
                <a:latin typeface="+mn-lt"/>
                <a:ea typeface="+mn-ea"/>
                <a:cs typeface="+mn-cs"/>
              </a:rPr>
              <a:t>Outlook Calendar– Create a shared team calendar</a:t>
            </a:r>
            <a:endParaRPr lang="en-US" dirty="0">
              <a:latin typeface="+mn-lt"/>
            </a:endParaRPr>
          </a:p>
        </p:txBody>
      </p:sp>
      <p:sp>
        <p:nvSpPr>
          <p:cNvPr id="2" name="Rectangle 1"/>
          <p:cNvSpPr/>
          <p:nvPr/>
        </p:nvSpPr>
        <p:spPr>
          <a:xfrm>
            <a:off x="423949" y="964106"/>
            <a:ext cx="8345978" cy="1477328"/>
          </a:xfrm>
          <a:prstGeom prst="rect">
            <a:avLst/>
          </a:prstGeom>
          <a:solidFill>
            <a:srgbClr val="FFFF00"/>
          </a:solidFill>
          <a:effectLst>
            <a:outerShdw blurRad="50800" dist="38100" dir="2700000" algn="tl" rotWithShape="0">
              <a:prstClr val="black">
                <a:alpha val="40000"/>
              </a:prstClr>
            </a:outerShdw>
          </a:effectLst>
        </p:spPr>
        <p:txBody>
          <a:bodyPr wrap="square">
            <a:spAutoFit/>
          </a:bodyPr>
          <a:lstStyle/>
          <a:p>
            <a:pPr algn="ctr"/>
            <a:r>
              <a:rPr lang="en-US" b="1" dirty="0"/>
              <a:t>Why create </a:t>
            </a:r>
            <a:r>
              <a:rPr lang="en-US" b="1" dirty="0" smtClean="0"/>
              <a:t>a shared team calendar? </a:t>
            </a:r>
            <a:endParaRPr lang="en-US" b="1" dirty="0"/>
          </a:p>
          <a:p>
            <a:r>
              <a:rPr lang="en-US" dirty="0" smtClean="0"/>
              <a:t>Because it lets everyone on a team see all team member events in one place. For example, a number of practice offices use a shared calendar to show all court dates for everyone in the office, to aid in management  of the office, delegation of cases, etc. Another use is a shared calendar for booking conference rooms.</a:t>
            </a:r>
            <a:endParaRPr lang="en-US" b="1" dirty="0"/>
          </a:p>
        </p:txBody>
      </p:sp>
      <p:sp>
        <p:nvSpPr>
          <p:cNvPr id="5" name="Slide Number Placeholder 4"/>
          <p:cNvSpPr>
            <a:spLocks noGrp="1"/>
          </p:cNvSpPr>
          <p:nvPr>
            <p:ph type="sldNum" sz="quarter" idx="12"/>
          </p:nvPr>
        </p:nvSpPr>
        <p:spPr/>
        <p:txBody>
          <a:bodyPr/>
          <a:lstStyle/>
          <a:p>
            <a:fld id="{240D5ECE-8B49-45CD-BE81-EF81920D1969}" type="slidenum">
              <a:rPr lang="en-US" smtClean="0"/>
              <a:pPr/>
              <a:t>12</a:t>
            </a:fld>
            <a:endParaRPr lang="en-US" dirty="0"/>
          </a:p>
        </p:txBody>
      </p:sp>
      <p:sp>
        <p:nvSpPr>
          <p:cNvPr id="6" name="Rectangle 3"/>
          <p:cNvSpPr>
            <a:spLocks noChangeArrowheads="1"/>
          </p:cNvSpPr>
          <p:nvPr/>
        </p:nvSpPr>
        <p:spPr bwMode="auto">
          <a:xfrm>
            <a:off x="423949" y="2516505"/>
            <a:ext cx="8111144" cy="3160395"/>
          </a:xfrm>
          <a:prstGeom prst="rect">
            <a:avLst/>
          </a:prstGeom>
          <a:noFill/>
          <a:ln>
            <a:noFill/>
          </a:ln>
          <a:effectLst/>
        </p:spPr>
        <p:txBody>
          <a:bodyPr vert="horz" wrap="square" lIns="91440" tIns="45720" rIns="91440" bIns="45720" numCol="1" anchor="t" anchorCtr="0" compatLnSpc="1">
            <a:prstTxWarp prst="textNoShape">
              <a:avLst/>
            </a:prstTxWarp>
            <a:noAutofit/>
          </a:bodyPr>
          <a:lstStyle/>
          <a:p>
            <a:r>
              <a:rPr lang="en-US" sz="2000" dirty="0" smtClean="0">
                <a:solidFill>
                  <a:prstClr val="black">
                    <a:lumMod val="85000"/>
                    <a:lumOff val="15000"/>
                  </a:prstClr>
                </a:solidFill>
              </a:rPr>
              <a:t>Go to your calendar and </a:t>
            </a:r>
          </a:p>
          <a:p>
            <a:pPr marL="342900" indent="-342900">
              <a:buFont typeface="Arial" pitchFamily="34" charset="0"/>
              <a:buChar char="•"/>
            </a:pPr>
            <a:r>
              <a:rPr lang="en-US" sz="2000" i="1" dirty="0" smtClean="0"/>
              <a:t>Click </a:t>
            </a:r>
            <a:r>
              <a:rPr lang="en-US" sz="2000" b="1" u="sng" dirty="0" smtClean="0"/>
              <a:t>Open </a:t>
            </a:r>
            <a:r>
              <a:rPr lang="en-US" sz="2000" b="1" u="sng" dirty="0"/>
              <a:t>Calendar</a:t>
            </a:r>
            <a:r>
              <a:rPr lang="en-US" sz="2000" dirty="0"/>
              <a:t> and then click </a:t>
            </a:r>
            <a:r>
              <a:rPr lang="en-US" sz="2000" b="1" u="sng" dirty="0"/>
              <a:t>Create New Blank Calendar</a:t>
            </a:r>
          </a:p>
          <a:p>
            <a:pPr marL="342900" indent="-342900">
              <a:buFont typeface="Arial" pitchFamily="34" charset="0"/>
              <a:buChar char="•"/>
            </a:pPr>
            <a:endParaRPr lang="en-US" sz="2000" i="1" dirty="0" smtClean="0"/>
          </a:p>
          <a:p>
            <a:pPr marL="342900" indent="-342900">
              <a:buFont typeface="Arial" pitchFamily="34" charset="0"/>
              <a:buChar char="•"/>
            </a:pPr>
            <a:endParaRPr lang="en-US" sz="2000" i="1" dirty="0"/>
          </a:p>
          <a:p>
            <a:pPr marL="342900" indent="-342900">
              <a:buFont typeface="Arial" pitchFamily="34" charset="0"/>
              <a:buChar char="•"/>
            </a:pPr>
            <a:endParaRPr lang="en-US" sz="2000" i="1" dirty="0" smtClean="0"/>
          </a:p>
          <a:p>
            <a:pPr marL="342900" indent="-342900">
              <a:buFont typeface="Arial" pitchFamily="34" charset="0"/>
              <a:buChar char="•"/>
            </a:pPr>
            <a:endParaRPr lang="en-US" sz="2000" i="1" dirty="0"/>
          </a:p>
          <a:p>
            <a:pPr marL="342900" indent="-342900">
              <a:buFont typeface="Arial" pitchFamily="34" charset="0"/>
              <a:buChar char="•"/>
            </a:pPr>
            <a:endParaRPr lang="en-US" sz="2000" i="1" dirty="0" smtClean="0"/>
          </a:p>
          <a:p>
            <a:pPr marL="342900" indent="-342900">
              <a:buFont typeface="Arial" pitchFamily="34" charset="0"/>
              <a:buChar char="•"/>
            </a:pPr>
            <a:endParaRPr lang="en-US" sz="2000" i="1" dirty="0"/>
          </a:p>
          <a:p>
            <a:pPr marL="342900" indent="-342900">
              <a:buFont typeface="Arial" pitchFamily="34" charset="0"/>
              <a:buChar char="•"/>
            </a:pPr>
            <a:endParaRPr lang="en-US" sz="2000" i="1" dirty="0" smtClean="0"/>
          </a:p>
          <a:p>
            <a:pPr marL="342900" indent="-342900">
              <a:buFont typeface="Arial" pitchFamily="34" charset="0"/>
              <a:buChar char="•"/>
            </a:pPr>
            <a:r>
              <a:rPr lang="en-US" sz="2000" i="1" dirty="0" smtClean="0"/>
              <a:t>Type </a:t>
            </a:r>
            <a:r>
              <a:rPr lang="en-US" sz="2000" dirty="0" smtClean="0"/>
              <a:t>name of the new calendar and</a:t>
            </a:r>
            <a:br>
              <a:rPr lang="en-US" sz="2000" dirty="0" smtClean="0"/>
            </a:br>
            <a:r>
              <a:rPr lang="en-US" sz="2000" i="1" dirty="0" smtClean="0"/>
              <a:t>click </a:t>
            </a:r>
            <a:r>
              <a:rPr lang="en-US" sz="2000" b="1" u="sng" dirty="0" smtClean="0"/>
              <a:t>OK</a:t>
            </a:r>
            <a:endParaRPr lang="en-US" sz="2000" dirty="0"/>
          </a:p>
        </p:txBody>
      </p:sp>
      <p:pic>
        <p:nvPicPr>
          <p:cNvPr id="2050" name="Picture 2"/>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1561115" y="3267075"/>
            <a:ext cx="5658836" cy="1517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029200" y="4801668"/>
            <a:ext cx="1819275" cy="2056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9"/>
          <p:cNvSpPr/>
          <p:nvPr/>
        </p:nvSpPr>
        <p:spPr>
          <a:xfrm>
            <a:off x="4596938" y="3546924"/>
            <a:ext cx="432262" cy="45526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4650103" y="4486940"/>
            <a:ext cx="1341900" cy="11381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5110847" y="5096540"/>
            <a:ext cx="1341900" cy="11381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8438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normAutofit/>
          </a:bodyPr>
          <a:lstStyle/>
          <a:p>
            <a:pPr lvl="0">
              <a:spcBef>
                <a:spcPts val="0"/>
              </a:spcBef>
            </a:pPr>
            <a:r>
              <a:rPr lang="en-US" sz="2800" b="1" dirty="0" smtClean="0">
                <a:solidFill>
                  <a:prstClr val="black">
                    <a:lumMod val="85000"/>
                    <a:lumOff val="15000"/>
                  </a:prstClr>
                </a:solidFill>
                <a:latin typeface="+mn-lt"/>
                <a:ea typeface="+mn-ea"/>
                <a:cs typeface="+mn-cs"/>
              </a:rPr>
              <a:t>Outlook Calendar– Create a shared team calendar</a:t>
            </a:r>
            <a:endParaRPr lang="en-US" dirty="0">
              <a:latin typeface="+mn-lt"/>
            </a:endParaRPr>
          </a:p>
        </p:txBody>
      </p:sp>
      <p:sp>
        <p:nvSpPr>
          <p:cNvPr id="5" name="Slide Number Placeholder 4"/>
          <p:cNvSpPr>
            <a:spLocks noGrp="1"/>
          </p:cNvSpPr>
          <p:nvPr>
            <p:ph type="sldNum" sz="quarter" idx="12"/>
          </p:nvPr>
        </p:nvSpPr>
        <p:spPr/>
        <p:txBody>
          <a:bodyPr/>
          <a:lstStyle/>
          <a:p>
            <a:fld id="{240D5ECE-8B49-45CD-BE81-EF81920D1969}" type="slidenum">
              <a:rPr lang="en-US" smtClean="0"/>
              <a:pPr/>
              <a:t>13</a:t>
            </a:fld>
            <a:endParaRPr lang="en-US" dirty="0"/>
          </a:p>
        </p:txBody>
      </p:sp>
      <p:sp>
        <p:nvSpPr>
          <p:cNvPr id="6" name="Rectangle 3"/>
          <p:cNvSpPr>
            <a:spLocks noChangeArrowheads="1"/>
          </p:cNvSpPr>
          <p:nvPr/>
        </p:nvSpPr>
        <p:spPr bwMode="auto">
          <a:xfrm>
            <a:off x="423949" y="1002030"/>
            <a:ext cx="8111144" cy="3160395"/>
          </a:xfrm>
          <a:prstGeom prst="rect">
            <a:avLst/>
          </a:prstGeom>
          <a:noFill/>
          <a:ln>
            <a:noFill/>
          </a:ln>
          <a:effectLst/>
        </p:spPr>
        <p:txBody>
          <a:bodyPr vert="horz" wrap="square" lIns="91440" tIns="45720" rIns="91440" bIns="45720" numCol="1" anchor="t" anchorCtr="0" compatLnSpc="1">
            <a:prstTxWarp prst="textNoShape">
              <a:avLst/>
            </a:prstTxWarp>
            <a:noAutofit/>
          </a:bodyPr>
          <a:lstStyle/>
          <a:p>
            <a:r>
              <a:rPr lang="en-US" sz="2000" dirty="0" smtClean="0">
                <a:solidFill>
                  <a:prstClr val="black">
                    <a:lumMod val="85000"/>
                    <a:lumOff val="15000"/>
                  </a:prstClr>
                </a:solidFill>
              </a:rPr>
              <a:t>Go to your calendar and </a:t>
            </a:r>
          </a:p>
          <a:p>
            <a:pPr marL="342900" indent="-342900">
              <a:buFont typeface="Arial" pitchFamily="34" charset="0"/>
              <a:buChar char="•"/>
            </a:pPr>
            <a:r>
              <a:rPr lang="en-US" sz="2000" i="1" dirty="0" smtClean="0"/>
              <a:t>Right click </a:t>
            </a:r>
            <a:r>
              <a:rPr lang="en-US" sz="2000" dirty="0" smtClean="0"/>
              <a:t>your new calendar, </a:t>
            </a:r>
            <a:r>
              <a:rPr lang="en-US" sz="2000" i="1" dirty="0" smtClean="0"/>
              <a:t>click</a:t>
            </a:r>
            <a:r>
              <a:rPr lang="en-US" sz="2000" dirty="0" smtClean="0"/>
              <a:t> </a:t>
            </a:r>
            <a:r>
              <a:rPr lang="en-US" sz="2000" b="1" u="sng" dirty="0" smtClean="0"/>
              <a:t>Share</a:t>
            </a:r>
            <a:r>
              <a:rPr lang="en-US" sz="2000" dirty="0" smtClean="0"/>
              <a:t>, </a:t>
            </a:r>
            <a:r>
              <a:rPr lang="en-US" sz="2000" i="1" dirty="0" smtClean="0"/>
              <a:t>click </a:t>
            </a:r>
            <a:r>
              <a:rPr lang="en-US" sz="2000" b="1" u="sng" dirty="0" smtClean="0"/>
              <a:t>Calendar Permissions</a:t>
            </a:r>
            <a:endParaRPr lang="en-US" sz="2000" b="1" u="sng" dirty="0"/>
          </a:p>
          <a:p>
            <a:pPr marL="342900" indent="-342900">
              <a:buFont typeface="Arial" pitchFamily="34" charset="0"/>
              <a:buChar char="•"/>
            </a:pPr>
            <a:endParaRPr lang="en-US" sz="2000" i="1" dirty="0" smtClean="0"/>
          </a:p>
          <a:p>
            <a:pPr marL="342900" indent="-342900">
              <a:buFont typeface="Arial" pitchFamily="34" charset="0"/>
              <a:buChar char="•"/>
            </a:pPr>
            <a:endParaRPr lang="en-US" sz="2000" i="1" dirty="0"/>
          </a:p>
          <a:p>
            <a:pPr marL="342900" indent="-342900">
              <a:buFont typeface="Arial" pitchFamily="34" charset="0"/>
              <a:buChar char="•"/>
            </a:pPr>
            <a:endParaRPr lang="en-US" sz="2000" i="1" dirty="0" smtClean="0"/>
          </a:p>
          <a:p>
            <a:pPr marL="342900" indent="-342900">
              <a:buFont typeface="Arial" pitchFamily="34" charset="0"/>
              <a:buChar char="•"/>
            </a:pPr>
            <a:endParaRPr lang="en-US" sz="2000" i="1" dirty="0"/>
          </a:p>
          <a:p>
            <a:pPr marL="342900" indent="-342900">
              <a:buFont typeface="Arial" pitchFamily="34" charset="0"/>
              <a:buChar char="•"/>
            </a:pPr>
            <a:endParaRPr lang="en-US" sz="2000" i="1" dirty="0" smtClean="0"/>
          </a:p>
          <a:p>
            <a:pPr marL="342900" indent="-342900">
              <a:buFont typeface="Arial" pitchFamily="34" charset="0"/>
              <a:buChar char="•"/>
            </a:pPr>
            <a:endParaRPr lang="en-US" sz="2000" i="1" dirty="0"/>
          </a:p>
          <a:p>
            <a:pPr marL="342900" indent="-342900">
              <a:buFont typeface="Arial" pitchFamily="34" charset="0"/>
              <a:buChar char="•"/>
            </a:pPr>
            <a:endParaRPr lang="en-US" sz="2000" i="1" dirty="0" smtClean="0"/>
          </a:p>
          <a:p>
            <a:pPr marL="342900" indent="-342900">
              <a:buFont typeface="Arial" pitchFamily="34" charset="0"/>
              <a:buChar char="•"/>
            </a:pPr>
            <a:endParaRPr lang="en-US" sz="2000" i="1" dirty="0" smtClean="0"/>
          </a:p>
          <a:p>
            <a:pPr marL="342900" indent="-342900">
              <a:buFont typeface="Arial" pitchFamily="34" charset="0"/>
              <a:buChar char="•"/>
            </a:pPr>
            <a:endParaRPr lang="en-US" sz="2000" i="1" dirty="0"/>
          </a:p>
          <a:p>
            <a:pPr marL="342900" indent="-342900">
              <a:buFont typeface="Arial" pitchFamily="34" charset="0"/>
              <a:buChar char="•"/>
            </a:pPr>
            <a:endParaRPr lang="en-US" sz="2000" i="1" dirty="0" smtClean="0"/>
          </a:p>
          <a:p>
            <a:pPr marL="342900" indent="-342900">
              <a:buFont typeface="Arial" pitchFamily="34" charset="0"/>
              <a:buChar char="•"/>
            </a:pPr>
            <a:r>
              <a:rPr lang="en-US" sz="2000" i="1" dirty="0"/>
              <a:t>Click</a:t>
            </a:r>
            <a:r>
              <a:rPr lang="en-US" sz="2000" dirty="0"/>
              <a:t> on the </a:t>
            </a:r>
            <a:r>
              <a:rPr lang="en-US" sz="2000" b="1" u="sng" dirty="0"/>
              <a:t>Add</a:t>
            </a:r>
            <a:r>
              <a:rPr lang="en-US" sz="2000" dirty="0"/>
              <a:t> </a:t>
            </a:r>
            <a:r>
              <a:rPr lang="en-US" sz="2000" dirty="0" smtClean="0"/>
              <a:t>button and select the user(s) you </a:t>
            </a:r>
            <a:br>
              <a:rPr lang="en-US" sz="2000" dirty="0" smtClean="0"/>
            </a:br>
            <a:r>
              <a:rPr lang="en-US" sz="2000" dirty="0" smtClean="0"/>
              <a:t>wish to add to the calendar, then give them </a:t>
            </a:r>
            <a:br>
              <a:rPr lang="en-US" sz="2000" dirty="0" smtClean="0"/>
            </a:br>
            <a:r>
              <a:rPr lang="en-US" sz="2000" b="1" u="sng" dirty="0" smtClean="0"/>
              <a:t>Author</a:t>
            </a:r>
            <a:r>
              <a:rPr lang="en-US" sz="2000" dirty="0" smtClean="0"/>
              <a:t> permissions</a:t>
            </a:r>
          </a:p>
          <a:p>
            <a:pPr marL="342900" indent="-342900">
              <a:buFont typeface="Arial" pitchFamily="34" charset="0"/>
              <a:buChar char="•"/>
            </a:pPr>
            <a:r>
              <a:rPr lang="en-US" sz="2000" i="1" dirty="0" smtClean="0"/>
              <a:t>Click </a:t>
            </a:r>
            <a:r>
              <a:rPr lang="en-US" sz="2000" b="1" u="sng" dirty="0" smtClean="0"/>
              <a:t>OK</a:t>
            </a:r>
            <a:r>
              <a:rPr lang="en-US" sz="2000" dirty="0" smtClean="0"/>
              <a:t> until complete</a:t>
            </a:r>
            <a:endParaRPr lang="en-US" sz="2000" i="1" dirty="0"/>
          </a:p>
        </p:txBody>
      </p:sp>
      <p:pic>
        <p:nvPicPr>
          <p:cNvPr id="3074" name="Picture 2"/>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2876106" y="1679943"/>
            <a:ext cx="3423743" cy="2896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400672" y="2947102"/>
            <a:ext cx="2706142" cy="36238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9"/>
          <p:cNvSpPr/>
          <p:nvPr/>
        </p:nvSpPr>
        <p:spPr>
          <a:xfrm>
            <a:off x="3448624" y="3742661"/>
            <a:ext cx="1139353" cy="11381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4603954" y="4373526"/>
            <a:ext cx="1695895" cy="20290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7258624" y="4894522"/>
            <a:ext cx="1276469" cy="11381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720265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423949" y="964106"/>
            <a:ext cx="8345978" cy="1200329"/>
          </a:xfrm>
          <a:prstGeom prst="rect">
            <a:avLst/>
          </a:prstGeom>
          <a:solidFill>
            <a:srgbClr val="FFFF00"/>
          </a:solidFill>
          <a:effectLst>
            <a:outerShdw blurRad="50800" dist="38100" dir="2700000" algn="tl" rotWithShape="0">
              <a:prstClr val="black">
                <a:alpha val="40000"/>
              </a:prstClr>
            </a:outerShdw>
          </a:effectLst>
        </p:spPr>
        <p:txBody>
          <a:bodyPr wrap="square">
            <a:spAutoFit/>
          </a:bodyPr>
          <a:lstStyle/>
          <a:p>
            <a:pPr algn="ctr"/>
            <a:r>
              <a:rPr lang="en-US" b="1" dirty="0"/>
              <a:t>Why </a:t>
            </a:r>
            <a:r>
              <a:rPr lang="en-US" b="1" dirty="0" smtClean="0"/>
              <a:t>view a Google calendar in Outlook? </a:t>
            </a:r>
            <a:endParaRPr lang="en-US" b="1" dirty="0"/>
          </a:p>
          <a:p>
            <a:r>
              <a:rPr lang="en-US" dirty="0" smtClean="0"/>
              <a:t>Some staff use Google for personal appointments and Outlook for work appointments. This can make scheduling challenging, because it requires flipping between two calendars. By viewing a Google cal in Outlook, you see your calendars in one location.</a:t>
            </a:r>
            <a:endParaRPr lang="en-US" b="1" dirty="0"/>
          </a:p>
        </p:txBody>
      </p:sp>
      <p:sp>
        <p:nvSpPr>
          <p:cNvPr id="9" name="Title 8"/>
          <p:cNvSpPr>
            <a:spLocks noGrp="1"/>
          </p:cNvSpPr>
          <p:nvPr>
            <p:ph type="title"/>
          </p:nvPr>
        </p:nvSpPr>
        <p:spPr/>
        <p:txBody>
          <a:bodyPr>
            <a:normAutofit fontScale="90000"/>
          </a:bodyPr>
          <a:lstStyle/>
          <a:p>
            <a:pPr lvl="0">
              <a:spcBef>
                <a:spcPts val="0"/>
              </a:spcBef>
            </a:pPr>
            <a:r>
              <a:rPr lang="en-US" sz="2800" b="1" dirty="0" smtClean="0">
                <a:solidFill>
                  <a:prstClr val="black">
                    <a:lumMod val="85000"/>
                    <a:lumOff val="15000"/>
                  </a:prstClr>
                </a:solidFill>
                <a:latin typeface="+mn-lt"/>
                <a:ea typeface="+mn-ea"/>
                <a:cs typeface="+mn-cs"/>
              </a:rPr>
              <a:t>Outlook Calendar– View your Google calendar in Outlook</a:t>
            </a:r>
            <a:endParaRPr lang="en-US" dirty="0">
              <a:latin typeface="+mn-lt"/>
            </a:endParaRPr>
          </a:p>
        </p:txBody>
      </p:sp>
      <p:sp>
        <p:nvSpPr>
          <p:cNvPr id="5" name="Slide Number Placeholder 4"/>
          <p:cNvSpPr>
            <a:spLocks noGrp="1"/>
          </p:cNvSpPr>
          <p:nvPr>
            <p:ph type="sldNum" sz="quarter" idx="12"/>
          </p:nvPr>
        </p:nvSpPr>
        <p:spPr/>
        <p:txBody>
          <a:bodyPr/>
          <a:lstStyle/>
          <a:p>
            <a:fld id="{240D5ECE-8B49-45CD-BE81-EF81920D1969}" type="slidenum">
              <a:rPr lang="en-US" smtClean="0"/>
              <a:pPr/>
              <a:t>14</a:t>
            </a:fld>
            <a:endParaRPr lang="en-US" dirty="0"/>
          </a:p>
        </p:txBody>
      </p:sp>
      <p:sp>
        <p:nvSpPr>
          <p:cNvPr id="6" name="Rectangle 3"/>
          <p:cNvSpPr>
            <a:spLocks noChangeArrowheads="1"/>
          </p:cNvSpPr>
          <p:nvPr/>
        </p:nvSpPr>
        <p:spPr bwMode="auto">
          <a:xfrm>
            <a:off x="423949" y="2107797"/>
            <a:ext cx="8111144" cy="1580198"/>
          </a:xfrm>
          <a:prstGeom prst="rect">
            <a:avLst/>
          </a:prstGeom>
          <a:noFill/>
          <a:ln>
            <a:noFill/>
          </a:ln>
          <a:effectLst/>
        </p:spPr>
        <p:txBody>
          <a:bodyPr vert="horz" wrap="square" lIns="91440" tIns="45720" rIns="91440" bIns="45720" numCol="1" anchor="t" anchorCtr="0" compatLnSpc="1">
            <a:prstTxWarp prst="textNoShape">
              <a:avLst/>
            </a:prstTxWarp>
            <a:noAutofit/>
          </a:bodyPr>
          <a:lstStyle/>
          <a:p>
            <a:pPr marL="342900" indent="-342900">
              <a:buFont typeface="Arial" pitchFamily="34" charset="0"/>
              <a:buChar char="•"/>
            </a:pPr>
            <a:r>
              <a:rPr lang="en-US" dirty="0"/>
              <a:t>Log into Google Calendar and under </a:t>
            </a:r>
            <a:r>
              <a:rPr lang="en-US" b="1" u="sng" dirty="0"/>
              <a:t>My Calendars</a:t>
            </a:r>
            <a:r>
              <a:rPr lang="en-US" dirty="0"/>
              <a:t> </a:t>
            </a:r>
            <a:r>
              <a:rPr lang="en-US" i="1" dirty="0"/>
              <a:t>click</a:t>
            </a:r>
            <a:r>
              <a:rPr lang="en-US" dirty="0"/>
              <a:t> on </a:t>
            </a:r>
            <a:r>
              <a:rPr lang="en-US" b="1" u="sng" dirty="0" smtClean="0"/>
              <a:t>Settings</a:t>
            </a:r>
          </a:p>
          <a:p>
            <a:pPr marL="342900" indent="-342900">
              <a:buFont typeface="Arial" pitchFamily="34" charset="0"/>
              <a:buChar char="•"/>
            </a:pPr>
            <a:endParaRPr lang="en-US" i="1" dirty="0" smtClean="0"/>
          </a:p>
          <a:p>
            <a:pPr marL="342900" indent="-342900">
              <a:buFont typeface="Arial" pitchFamily="34" charset="0"/>
              <a:buChar char="•"/>
            </a:pPr>
            <a:endParaRPr lang="en-US" i="1" dirty="0"/>
          </a:p>
          <a:p>
            <a:pPr marL="342900" indent="-342900">
              <a:buFont typeface="Arial" pitchFamily="34" charset="0"/>
              <a:buChar char="•"/>
            </a:pPr>
            <a:endParaRPr lang="en-US" i="1" dirty="0" smtClean="0"/>
          </a:p>
          <a:p>
            <a:pPr marL="342900" indent="-342900">
              <a:buFont typeface="Arial" pitchFamily="34" charset="0"/>
              <a:buChar char="•"/>
            </a:pPr>
            <a:endParaRPr lang="en-US" i="1" dirty="0"/>
          </a:p>
          <a:p>
            <a:pPr marL="342900" indent="-342900">
              <a:buFont typeface="Arial" pitchFamily="34" charset="0"/>
              <a:buChar char="•"/>
            </a:pPr>
            <a:endParaRPr lang="en-US" i="1" dirty="0" smtClean="0"/>
          </a:p>
          <a:p>
            <a:pPr marL="342900" indent="-342900">
              <a:buFont typeface="Arial" pitchFamily="34" charset="0"/>
              <a:buChar char="•"/>
            </a:pPr>
            <a:r>
              <a:rPr lang="en-US" i="1" dirty="0" smtClean="0"/>
              <a:t>Click </a:t>
            </a:r>
            <a:r>
              <a:rPr lang="en-US" dirty="0" smtClean="0"/>
              <a:t>the calendar you wish to view in </a:t>
            </a:r>
            <a:r>
              <a:rPr lang="en-US" i="1" dirty="0" smtClean="0"/>
              <a:t>Outlook</a:t>
            </a:r>
          </a:p>
          <a:p>
            <a:pPr marL="342900" indent="-342900">
              <a:buFont typeface="Arial" pitchFamily="34" charset="0"/>
              <a:buChar char="•"/>
            </a:pPr>
            <a:r>
              <a:rPr lang="en-US" dirty="0" smtClean="0"/>
              <a:t>C</a:t>
            </a:r>
            <a:r>
              <a:rPr lang="en-US" i="1" dirty="0" smtClean="0"/>
              <a:t>lick</a:t>
            </a:r>
            <a:r>
              <a:rPr lang="en-US" dirty="0" smtClean="0"/>
              <a:t> the</a:t>
            </a:r>
            <a:r>
              <a:rPr lang="en-US" dirty="0"/>
              <a:t> </a:t>
            </a:r>
            <a:r>
              <a:rPr lang="en-US" b="1" u="sng" dirty="0"/>
              <a:t>ICAL</a:t>
            </a:r>
            <a:r>
              <a:rPr lang="en-US" dirty="0"/>
              <a:t> button </a:t>
            </a:r>
            <a:r>
              <a:rPr lang="en-US" dirty="0" smtClean="0"/>
              <a:t>in the </a:t>
            </a:r>
            <a:r>
              <a:rPr lang="en-US" dirty="0"/>
              <a:t>Private Address </a:t>
            </a:r>
            <a:r>
              <a:rPr lang="en-US" dirty="0" smtClean="0"/>
              <a:t>section and </a:t>
            </a:r>
            <a:r>
              <a:rPr lang="en-US" dirty="0"/>
              <a:t>copy the </a:t>
            </a:r>
            <a:r>
              <a:rPr lang="en-US" dirty="0" smtClean="0"/>
              <a:t>address</a:t>
            </a:r>
          </a:p>
          <a:p>
            <a:pPr marL="342900" indent="-342900">
              <a:buFont typeface="Arial" pitchFamily="34" charset="0"/>
              <a:buChar char="•"/>
            </a:pPr>
            <a:r>
              <a:rPr lang="en-US" dirty="0"/>
              <a:t>Open Outlook Calendar.</a:t>
            </a:r>
            <a:r>
              <a:rPr lang="en-US" i="1" dirty="0"/>
              <a:t> Click </a:t>
            </a:r>
            <a:r>
              <a:rPr lang="en-US" dirty="0"/>
              <a:t>the </a:t>
            </a:r>
            <a:r>
              <a:rPr lang="en-US" b="1" u="sng" dirty="0"/>
              <a:t>Home Tab</a:t>
            </a:r>
            <a:r>
              <a:rPr lang="en-US" dirty="0"/>
              <a:t> on the Ribbon, </a:t>
            </a:r>
            <a:r>
              <a:rPr lang="en-US" dirty="0" smtClean="0"/>
              <a:t>and </a:t>
            </a:r>
            <a:r>
              <a:rPr lang="en-US" i="1" dirty="0" smtClean="0"/>
              <a:t>click</a:t>
            </a:r>
            <a:r>
              <a:rPr lang="en-US" dirty="0" smtClean="0"/>
              <a:t> </a:t>
            </a:r>
            <a:r>
              <a:rPr lang="en-US" dirty="0"/>
              <a:t>on </a:t>
            </a:r>
            <a:r>
              <a:rPr lang="en-US" b="1" u="sng" dirty="0"/>
              <a:t>Open </a:t>
            </a:r>
            <a:r>
              <a:rPr lang="en-US" b="1" u="sng" dirty="0" smtClean="0"/>
              <a:t>Calendar</a:t>
            </a:r>
            <a:r>
              <a:rPr lang="en-US" dirty="0" smtClean="0"/>
              <a:t> and </a:t>
            </a:r>
            <a:r>
              <a:rPr lang="en-US" i="1" dirty="0" smtClean="0"/>
              <a:t>click</a:t>
            </a:r>
            <a:r>
              <a:rPr lang="en-US" dirty="0" smtClean="0"/>
              <a:t> </a:t>
            </a:r>
            <a:r>
              <a:rPr lang="en-US" b="1" u="sng" dirty="0" smtClean="0"/>
              <a:t>From internet…</a:t>
            </a:r>
          </a:p>
          <a:p>
            <a:pPr marL="342900" indent="-342900">
              <a:buFont typeface="Arial" pitchFamily="34" charset="0"/>
              <a:buChar char="•"/>
            </a:pPr>
            <a:r>
              <a:rPr lang="en-US" i="1" dirty="0" smtClean="0"/>
              <a:t>In New Internet Calendar Subscription </a:t>
            </a:r>
            <a:br>
              <a:rPr lang="en-US" i="1" dirty="0" smtClean="0"/>
            </a:br>
            <a:r>
              <a:rPr lang="en-US" dirty="0" smtClean="0"/>
              <a:t>popup box, paste your Google calendar </a:t>
            </a:r>
            <a:br>
              <a:rPr lang="en-US" dirty="0" smtClean="0"/>
            </a:br>
            <a:r>
              <a:rPr lang="en-US" dirty="0" smtClean="0"/>
              <a:t>URL, and click </a:t>
            </a:r>
            <a:r>
              <a:rPr lang="en-US" b="1" u="sng" dirty="0" smtClean="0"/>
              <a:t>OK</a:t>
            </a:r>
          </a:p>
          <a:p>
            <a:r>
              <a:rPr lang="en-US" b="1" i="1" dirty="0" smtClean="0"/>
              <a:t>NOTE: You can only read the Google calendar in Outlook. Your Outlook appointments are </a:t>
            </a:r>
            <a:r>
              <a:rPr lang="en-US" b="1" i="1" u="sng" dirty="0" smtClean="0"/>
              <a:t>not</a:t>
            </a:r>
            <a:r>
              <a:rPr lang="en-US" b="1" i="1" dirty="0" smtClean="0"/>
              <a:t> added to Google. </a:t>
            </a:r>
            <a:endParaRPr lang="en-US" i="1" dirty="0"/>
          </a:p>
        </p:txBody>
      </p:sp>
      <p:pic>
        <p:nvPicPr>
          <p:cNvPr id="4101" name="Picture 5"/>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057506" y="4658331"/>
            <a:ext cx="2939181" cy="1083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 name="Group 2"/>
          <p:cNvGrpSpPr/>
          <p:nvPr/>
        </p:nvGrpSpPr>
        <p:grpSpPr>
          <a:xfrm>
            <a:off x="2745612" y="2524196"/>
            <a:ext cx="2671777" cy="1284563"/>
            <a:chOff x="2745612" y="2541448"/>
            <a:chExt cx="2671777" cy="1284563"/>
          </a:xfrm>
        </p:grpSpPr>
        <p:pic>
          <p:nvPicPr>
            <p:cNvPr id="4098" name="Picture 2"/>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a:stretch/>
          </p:blipFill>
          <p:spPr bwMode="auto">
            <a:xfrm>
              <a:off x="2745612" y="2541448"/>
              <a:ext cx="2671777" cy="1284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9"/>
            <p:cNvSpPr/>
            <p:nvPr/>
          </p:nvSpPr>
          <p:spPr>
            <a:xfrm>
              <a:off x="3750550" y="3544854"/>
              <a:ext cx="1139353" cy="11381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3617276" y="3239922"/>
              <a:ext cx="307745" cy="11381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3991131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3" name="Oval 2"/>
          <p:cNvSpPr/>
          <p:nvPr/>
        </p:nvSpPr>
        <p:spPr>
          <a:xfrm>
            <a:off x="762000" y="1946209"/>
            <a:ext cx="2057400" cy="2057400"/>
          </a:xfrm>
          <a:prstGeom prst="ellipse">
            <a:avLst/>
          </a:prstGeom>
          <a:gradFill flip="none" rotWithShape="1">
            <a:gsLst>
              <a:gs pos="5000">
                <a:srgbClr val="84D830"/>
              </a:gs>
              <a:gs pos="48000">
                <a:srgbClr val="7BCF27"/>
              </a:gs>
              <a:gs pos="100000">
                <a:srgbClr val="56901C"/>
              </a:gs>
            </a:gsLst>
            <a:path path="circle">
              <a:fillToRect l="50000" t="50000" r="50000" b="50000"/>
            </a:path>
            <a:tileRect/>
          </a:gradFill>
          <a:ln w="50800">
            <a:noFill/>
          </a:ln>
          <a:effectLst>
            <a:outerShdw blurRad="1524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prstClr val="white"/>
                </a:solidFill>
              </a:rPr>
              <a:t>             </a:t>
            </a:r>
          </a:p>
        </p:txBody>
      </p:sp>
      <p:sp>
        <p:nvSpPr>
          <p:cNvPr id="6" name="Oval 5"/>
          <p:cNvSpPr/>
          <p:nvPr/>
        </p:nvSpPr>
        <p:spPr>
          <a:xfrm>
            <a:off x="1007328" y="1992354"/>
            <a:ext cx="1583472" cy="1295400"/>
          </a:xfrm>
          <a:prstGeom prst="ellipse">
            <a:avLst/>
          </a:prstGeom>
          <a:gradFill flip="none" rotWithShape="1">
            <a:gsLst>
              <a:gs pos="63000">
                <a:schemeClr val="bg1">
                  <a:alpha val="7000"/>
                </a:schemeClr>
              </a:gs>
              <a:gs pos="72000">
                <a:schemeClr val="bg1">
                  <a:alpha val="15000"/>
                </a:schemeClr>
              </a:gs>
              <a:gs pos="91000">
                <a:schemeClr val="bg1">
                  <a:alpha val="28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prstClr val="white"/>
                </a:solidFill>
              </a:rPr>
              <a:t>       </a:t>
            </a:r>
            <a:endParaRPr lang="en-US" dirty="0">
              <a:solidFill>
                <a:prstClr val="white"/>
              </a:solidFill>
            </a:endParaRPr>
          </a:p>
        </p:txBody>
      </p:sp>
      <p:sp>
        <p:nvSpPr>
          <p:cNvPr id="13" name="TextBox 12"/>
          <p:cNvSpPr txBox="1"/>
          <p:nvPr/>
        </p:nvSpPr>
        <p:spPr>
          <a:xfrm>
            <a:off x="1157868" y="1592766"/>
            <a:ext cx="1219200" cy="2708434"/>
          </a:xfrm>
          <a:prstGeom prst="rect">
            <a:avLst/>
          </a:prstGeom>
          <a:noFill/>
        </p:spPr>
        <p:txBody>
          <a:bodyPr wrap="square" rtlCol="0">
            <a:spAutoFit/>
          </a:bodyPr>
          <a:lstStyle/>
          <a:p>
            <a:r>
              <a:rPr lang="en-US" sz="17000" b="1" dirty="0" smtClean="0">
                <a:solidFill>
                  <a:srgbClr val="65B131">
                    <a:alpha val="64000"/>
                  </a:srgbClr>
                </a:solidFill>
                <a:cs typeface="Arial" pitchFamily="34" charset="0"/>
              </a:rPr>
              <a:t>3</a:t>
            </a:r>
            <a:endParaRPr lang="en-US" sz="17000" b="1" dirty="0">
              <a:solidFill>
                <a:srgbClr val="65B131">
                  <a:alpha val="64000"/>
                </a:srgbClr>
              </a:solidFill>
              <a:cs typeface="Arial" pitchFamily="34" charset="0"/>
            </a:endParaRPr>
          </a:p>
        </p:txBody>
      </p:sp>
      <p:sp>
        <p:nvSpPr>
          <p:cNvPr id="8" name="Title 7"/>
          <p:cNvSpPr>
            <a:spLocks noGrp="1"/>
          </p:cNvSpPr>
          <p:nvPr>
            <p:ph type="title"/>
          </p:nvPr>
        </p:nvSpPr>
        <p:spPr/>
        <p:txBody>
          <a:bodyPr>
            <a:noAutofit/>
          </a:bodyPr>
          <a:lstStyle/>
          <a:p>
            <a:pPr lvl="0">
              <a:spcBef>
                <a:spcPts val="0"/>
              </a:spcBef>
            </a:pPr>
            <a:r>
              <a:rPr lang="en-US" sz="4000" cap="none" dirty="0" smtClean="0">
                <a:solidFill>
                  <a:prstClr val="black">
                    <a:lumMod val="85000"/>
                    <a:lumOff val="15000"/>
                  </a:prstClr>
                </a:solidFill>
                <a:ea typeface="+mn-ea"/>
                <a:cs typeface="+mn-cs"/>
              </a:rPr>
              <a:t>Email</a:t>
            </a:r>
            <a:endParaRPr lang="en-US" sz="2800" dirty="0"/>
          </a:p>
        </p:txBody>
      </p:sp>
      <p:sp>
        <p:nvSpPr>
          <p:cNvPr id="9" name="Text Placeholder 8"/>
          <p:cNvSpPr>
            <a:spLocks noGrp="1"/>
          </p:cNvSpPr>
          <p:nvPr>
            <p:ph type="body" idx="1"/>
          </p:nvPr>
        </p:nvSpPr>
        <p:spPr/>
        <p:txBody>
          <a:bodyPr vert="horz" lIns="91440" tIns="45720" rIns="91440" bIns="45720" rtlCol="0" anchor="b">
            <a:normAutofit/>
          </a:bodyPr>
          <a:lstStyle/>
          <a:p>
            <a:pPr lvl="0">
              <a:spcBef>
                <a:spcPts val="0"/>
              </a:spcBef>
            </a:pPr>
            <a:r>
              <a:rPr lang="en-US" sz="1700" b="1" dirty="0">
                <a:solidFill>
                  <a:prstClr val="black">
                    <a:lumMod val="75000"/>
                    <a:lumOff val="25000"/>
                  </a:prstClr>
                </a:solidFill>
              </a:rPr>
              <a:t>Getting the most from Outlook </a:t>
            </a:r>
            <a:r>
              <a:rPr lang="en-US" sz="1700" b="1" dirty="0" smtClean="0">
                <a:solidFill>
                  <a:prstClr val="black">
                    <a:lumMod val="75000"/>
                    <a:lumOff val="25000"/>
                  </a:prstClr>
                </a:solidFill>
              </a:rPr>
              <a:t>email</a:t>
            </a:r>
            <a:endParaRPr lang="en-US" sz="1700" b="1" dirty="0">
              <a:solidFill>
                <a:prstClr val="black">
                  <a:lumMod val="75000"/>
                  <a:lumOff val="25000"/>
                </a:prstClr>
              </a:solidFill>
            </a:endParaRPr>
          </a:p>
        </p:txBody>
      </p:sp>
      <p:sp>
        <p:nvSpPr>
          <p:cNvPr id="2" name="Slide Number Placeholder 1"/>
          <p:cNvSpPr>
            <a:spLocks noGrp="1"/>
          </p:cNvSpPr>
          <p:nvPr>
            <p:ph type="sldNum" sz="quarter" idx="12"/>
          </p:nvPr>
        </p:nvSpPr>
        <p:spPr/>
        <p:txBody>
          <a:bodyPr/>
          <a:lstStyle/>
          <a:p>
            <a:fld id="{240D5ECE-8B49-45CD-BE81-EF81920D1969}" type="slidenum">
              <a:rPr lang="en-US" smtClean="0"/>
              <a:pPr/>
              <a:t>15</a:t>
            </a:fld>
            <a:endParaRPr lang="en-US" dirty="0"/>
          </a:p>
        </p:txBody>
      </p:sp>
      <p:sp>
        <p:nvSpPr>
          <p:cNvPr id="4" name="TextBox 3"/>
          <p:cNvSpPr txBox="1"/>
          <p:nvPr/>
        </p:nvSpPr>
        <p:spPr>
          <a:xfrm>
            <a:off x="4726379" y="1992354"/>
            <a:ext cx="3538847" cy="3416320"/>
          </a:xfrm>
          <a:prstGeom prst="rect">
            <a:avLst/>
          </a:prstGeom>
          <a:noFill/>
        </p:spPr>
        <p:txBody>
          <a:bodyPr wrap="square" rtlCol="0">
            <a:spAutoFit/>
          </a:bodyPr>
          <a:lstStyle/>
          <a:p>
            <a:pPr marL="285750" indent="-285750">
              <a:buFont typeface="Arial" pitchFamily="34" charset="0"/>
              <a:buChar char="•"/>
            </a:pPr>
            <a:r>
              <a:rPr lang="en-US" dirty="0" smtClean="0"/>
              <a:t>Basics</a:t>
            </a:r>
          </a:p>
          <a:p>
            <a:pPr marL="285750" indent="-285750">
              <a:buFont typeface="Arial" pitchFamily="34" charset="0"/>
              <a:buChar char="•"/>
            </a:pPr>
            <a:r>
              <a:rPr lang="en-US" dirty="0" smtClean="0"/>
              <a:t>Create a signature</a:t>
            </a:r>
          </a:p>
          <a:p>
            <a:pPr marL="285750" indent="-285750">
              <a:buFont typeface="Arial" pitchFamily="34" charset="0"/>
              <a:buChar char="•"/>
            </a:pPr>
            <a:r>
              <a:rPr lang="en-US" dirty="0" smtClean="0"/>
              <a:t>Read email</a:t>
            </a:r>
          </a:p>
          <a:p>
            <a:pPr marL="285750" indent="-285750">
              <a:buFont typeface="Arial" pitchFamily="34" charset="0"/>
              <a:buChar char="•"/>
            </a:pPr>
            <a:r>
              <a:rPr lang="en-US" dirty="0" smtClean="0"/>
              <a:t>Send email</a:t>
            </a:r>
          </a:p>
          <a:p>
            <a:pPr marL="285750" indent="-285750">
              <a:buFont typeface="Arial" pitchFamily="34" charset="0"/>
              <a:buChar char="•"/>
            </a:pPr>
            <a:r>
              <a:rPr lang="en-US" dirty="0" smtClean="0"/>
              <a:t>Out of office messages</a:t>
            </a:r>
          </a:p>
          <a:p>
            <a:pPr marL="285750" indent="-285750">
              <a:buFont typeface="Arial" pitchFamily="34" charset="0"/>
              <a:buChar char="•"/>
            </a:pPr>
            <a:r>
              <a:rPr lang="en-US" dirty="0" smtClean="0"/>
              <a:t>Recall email</a:t>
            </a:r>
          </a:p>
          <a:p>
            <a:pPr marL="285750" indent="-285750">
              <a:buFont typeface="Arial" pitchFamily="34" charset="0"/>
              <a:buChar char="•"/>
            </a:pPr>
            <a:r>
              <a:rPr lang="en-US" dirty="0" smtClean="0"/>
              <a:t>Add your image</a:t>
            </a:r>
          </a:p>
          <a:p>
            <a:pPr marL="285750" indent="-285750">
              <a:buFont typeface="Arial" pitchFamily="34" charset="0"/>
              <a:buChar char="•"/>
            </a:pPr>
            <a:r>
              <a:rPr lang="en-US" dirty="0" smtClean="0"/>
              <a:t>Add your contact information</a:t>
            </a:r>
          </a:p>
          <a:p>
            <a:pPr marL="285750" indent="-285750">
              <a:buFont typeface="Arial" pitchFamily="34" charset="0"/>
              <a:buChar char="•"/>
            </a:pPr>
            <a:r>
              <a:rPr lang="en-US" dirty="0" smtClean="0"/>
              <a:t>Assigning tasks and deadlines</a:t>
            </a:r>
          </a:p>
          <a:p>
            <a:pPr marL="285750" indent="-285750">
              <a:buFont typeface="Arial" pitchFamily="34" charset="0"/>
              <a:buChar char="•"/>
            </a:pPr>
            <a:endParaRPr lang="en-US" dirty="0" smtClean="0"/>
          </a:p>
          <a:p>
            <a:pPr marL="285750" indent="-285750">
              <a:buFont typeface="Arial" pitchFamily="34" charset="0"/>
              <a:buChar char="•"/>
            </a:pPr>
            <a:endParaRPr lang="en-US" dirty="0" smtClean="0"/>
          </a:p>
          <a:p>
            <a:pPr marL="285750" indent="-285750">
              <a:buFont typeface="Arial" pitchFamily="34" charset="0"/>
              <a:buChar char="•"/>
            </a:pP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700">
        <p14:gallery dir="l"/>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4373880" y="1219200"/>
            <a:ext cx="4236720" cy="4779264"/>
          </a:xfrm>
          <a:prstGeom prst="rect">
            <a:avLst/>
          </a:prstGeom>
          <a:noFill/>
        </p:spPr>
        <p:txBody>
          <a:bodyPr wrap="square" rtlCol="0">
            <a:normAutofit fontScale="85000" lnSpcReduction="10000"/>
          </a:bodyPr>
          <a:lstStyle/>
          <a:p>
            <a:pPr>
              <a:lnSpc>
                <a:spcPct val="114000"/>
              </a:lnSpc>
            </a:pPr>
            <a:r>
              <a:rPr lang="en-US" sz="2000" dirty="0" smtClean="0">
                <a:solidFill>
                  <a:prstClr val="black">
                    <a:lumMod val="85000"/>
                    <a:lumOff val="15000"/>
                  </a:prstClr>
                </a:solidFill>
              </a:rPr>
              <a:t>Email</a:t>
            </a:r>
          </a:p>
          <a:p>
            <a:pPr marL="342900" indent="-342900">
              <a:lnSpc>
                <a:spcPct val="114000"/>
              </a:lnSpc>
              <a:buFont typeface="Arial" pitchFamily="34" charset="0"/>
              <a:buChar char="•"/>
            </a:pPr>
            <a:r>
              <a:rPr lang="en-US" sz="2000" dirty="0" smtClean="0">
                <a:solidFill>
                  <a:prstClr val="black">
                    <a:lumMod val="85000"/>
                    <a:lumOff val="15000"/>
                  </a:prstClr>
                </a:solidFill>
              </a:rPr>
              <a:t>You can send an email outside CPCS</a:t>
            </a:r>
          </a:p>
          <a:p>
            <a:pPr marL="342900" indent="-342900">
              <a:lnSpc>
                <a:spcPct val="114000"/>
              </a:lnSpc>
              <a:buFont typeface="Arial" pitchFamily="34" charset="0"/>
              <a:buChar char="•"/>
            </a:pPr>
            <a:r>
              <a:rPr lang="en-US" sz="2000" dirty="0" smtClean="0">
                <a:solidFill>
                  <a:prstClr val="black">
                    <a:lumMod val="85000"/>
                    <a:lumOff val="15000"/>
                  </a:prstClr>
                </a:solidFill>
              </a:rPr>
              <a:t>Outlook email will autofill frequently used email addresses</a:t>
            </a:r>
          </a:p>
          <a:p>
            <a:pPr marL="342900" indent="-342900">
              <a:lnSpc>
                <a:spcPct val="114000"/>
              </a:lnSpc>
              <a:buFont typeface="Arial" pitchFamily="34" charset="0"/>
              <a:buChar char="•"/>
            </a:pPr>
            <a:r>
              <a:rPr lang="en-US" sz="2000" dirty="0" smtClean="0">
                <a:solidFill>
                  <a:prstClr val="black">
                    <a:lumMod val="85000"/>
                    <a:lumOff val="15000"/>
                  </a:prstClr>
                </a:solidFill>
              </a:rPr>
              <a:t>You can use different fonts in you body text, but not all email systems will see this</a:t>
            </a:r>
          </a:p>
          <a:p>
            <a:pPr marL="342900" indent="-342900">
              <a:lnSpc>
                <a:spcPct val="114000"/>
              </a:lnSpc>
              <a:buFont typeface="Arial" pitchFamily="34" charset="0"/>
              <a:buChar char="•"/>
            </a:pPr>
            <a:r>
              <a:rPr lang="en-US" sz="2000" dirty="0" smtClean="0">
                <a:solidFill>
                  <a:prstClr val="black">
                    <a:lumMod val="85000"/>
                    <a:lumOff val="15000"/>
                  </a:prstClr>
                </a:solidFill>
              </a:rPr>
              <a:t>Email can be categorized with color codes</a:t>
            </a:r>
          </a:p>
          <a:p>
            <a:pPr marL="342900" indent="-342900">
              <a:lnSpc>
                <a:spcPct val="114000"/>
              </a:lnSpc>
              <a:buFont typeface="Arial" pitchFamily="34" charset="0"/>
              <a:buChar char="•"/>
            </a:pPr>
            <a:r>
              <a:rPr lang="en-US" sz="2000" dirty="0" smtClean="0">
                <a:solidFill>
                  <a:prstClr val="black">
                    <a:lumMod val="85000"/>
                    <a:lumOff val="15000"/>
                  </a:prstClr>
                </a:solidFill>
              </a:rPr>
              <a:t>Email can be tagged with importance</a:t>
            </a:r>
          </a:p>
          <a:p>
            <a:pPr marL="342900" indent="-342900">
              <a:lnSpc>
                <a:spcPct val="114000"/>
              </a:lnSpc>
              <a:buFont typeface="Arial" pitchFamily="34" charset="0"/>
              <a:buChar char="•"/>
            </a:pPr>
            <a:r>
              <a:rPr lang="en-US" sz="2000" dirty="0" smtClean="0">
                <a:solidFill>
                  <a:prstClr val="black">
                    <a:lumMod val="85000"/>
                    <a:lumOff val="15000"/>
                  </a:prstClr>
                </a:solidFill>
              </a:rPr>
              <a:t>Email can be flagged for follow-up</a:t>
            </a:r>
          </a:p>
          <a:p>
            <a:pPr marL="342900" indent="-342900">
              <a:lnSpc>
                <a:spcPct val="114000"/>
              </a:lnSpc>
              <a:buFont typeface="Arial" pitchFamily="34" charset="0"/>
              <a:buChar char="•"/>
            </a:pPr>
            <a:r>
              <a:rPr lang="en-US" sz="2000" dirty="0" smtClean="0">
                <a:solidFill>
                  <a:prstClr val="black">
                    <a:lumMod val="85000"/>
                    <a:lumOff val="15000"/>
                  </a:prstClr>
                </a:solidFill>
              </a:rPr>
              <a:t>Emails can be saved outside Outlook</a:t>
            </a:r>
          </a:p>
          <a:p>
            <a:pPr marL="342900" indent="-342900">
              <a:lnSpc>
                <a:spcPct val="114000"/>
              </a:lnSpc>
              <a:buFont typeface="Arial" pitchFamily="34" charset="0"/>
              <a:buChar char="•"/>
            </a:pPr>
            <a:r>
              <a:rPr lang="en-US" sz="2000" dirty="0" smtClean="0">
                <a:solidFill>
                  <a:prstClr val="black">
                    <a:lumMod val="85000"/>
                    <a:lumOff val="15000"/>
                  </a:prstClr>
                </a:solidFill>
              </a:rPr>
              <a:t>Even though email and attachments are scanned for viruses, if you don’t know the sender or the sender’s message seems too generic or strange, </a:t>
            </a:r>
            <a:r>
              <a:rPr lang="en-US" sz="2000" b="1" u="sng" dirty="0" smtClean="0">
                <a:solidFill>
                  <a:prstClr val="black">
                    <a:lumMod val="85000"/>
                    <a:lumOff val="15000"/>
                  </a:prstClr>
                </a:solidFill>
              </a:rPr>
              <a:t>DON’T open attachments or click links!! Send IT a help desk ticket and ask them to examine the email</a:t>
            </a:r>
            <a:r>
              <a:rPr lang="en-US" sz="2000" dirty="0" smtClean="0">
                <a:solidFill>
                  <a:prstClr val="black">
                    <a:lumMod val="85000"/>
                    <a:lumOff val="15000"/>
                  </a:prstClr>
                </a:solidFill>
              </a:rPr>
              <a:t>	</a:t>
            </a:r>
          </a:p>
          <a:p>
            <a:pPr marL="342900" indent="-342900">
              <a:lnSpc>
                <a:spcPct val="114000"/>
              </a:lnSpc>
              <a:buFont typeface="Arial" pitchFamily="34" charset="0"/>
              <a:buChar char="•"/>
            </a:pPr>
            <a:endParaRPr lang="en-US" sz="2000" dirty="0" smtClean="0">
              <a:solidFill>
                <a:prstClr val="black">
                  <a:lumMod val="85000"/>
                  <a:lumOff val="15000"/>
                </a:prstClr>
              </a:solidFill>
            </a:endParaRPr>
          </a:p>
          <a:p>
            <a:pPr>
              <a:lnSpc>
                <a:spcPct val="114000"/>
              </a:lnSpc>
            </a:pPr>
            <a:endParaRPr lang="en-US" sz="2000" dirty="0">
              <a:solidFill>
                <a:prstClr val="black">
                  <a:lumMod val="85000"/>
                  <a:lumOff val="15000"/>
                </a:prstClr>
              </a:solidFill>
            </a:endParaRPr>
          </a:p>
        </p:txBody>
      </p:sp>
      <p:sp>
        <p:nvSpPr>
          <p:cNvPr id="9" name="Title 8"/>
          <p:cNvSpPr>
            <a:spLocks noGrp="1"/>
          </p:cNvSpPr>
          <p:nvPr>
            <p:ph type="title"/>
          </p:nvPr>
        </p:nvSpPr>
        <p:spPr/>
        <p:txBody>
          <a:bodyPr/>
          <a:lstStyle/>
          <a:p>
            <a:pPr lvl="0">
              <a:spcBef>
                <a:spcPts val="0"/>
              </a:spcBef>
            </a:pPr>
            <a:r>
              <a:rPr lang="en-US" sz="2800" b="1" dirty="0" smtClean="0">
                <a:solidFill>
                  <a:prstClr val="black">
                    <a:lumMod val="85000"/>
                    <a:lumOff val="15000"/>
                  </a:prstClr>
                </a:solidFill>
                <a:latin typeface="+mn-lt"/>
                <a:ea typeface="+mn-ea"/>
                <a:cs typeface="+mn-cs"/>
              </a:rPr>
              <a:t>Outlook Email - Basics</a:t>
            </a:r>
            <a:endParaRPr lang="en-US" dirty="0">
              <a:latin typeface="+mn-lt"/>
            </a:endParaRPr>
          </a:p>
        </p:txBody>
      </p:sp>
      <p:pic>
        <p:nvPicPr>
          <p:cNvPr id="6146" name="Picture 2" descr="The Outlook 2010 Screen. The Navigation Pane is located on the left. The Messages are located in the second column from the left. The Reading Pane is located in the middle area. The Tabs are located at the very top-left, and the Ribbon showing all the options is located right under the Tabs."/>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24286" y="1049802"/>
            <a:ext cx="4004173" cy="2518549"/>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24286" y="3754575"/>
            <a:ext cx="3958003" cy="26139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fld id="{240D5ECE-8B49-45CD-BE81-EF81920D1969}" type="slidenum">
              <a:rPr lang="en-US" smtClean="0"/>
              <a:pPr/>
              <a:t>16</a:t>
            </a:fld>
            <a:endParaRPr lang="en-US" dirty="0"/>
          </a:p>
        </p:txBody>
      </p:sp>
    </p:spTree>
    <p:extLst>
      <p:ext uri="{BB962C8B-B14F-4D97-AF65-F5344CB8AC3E}">
        <p14:creationId xmlns:p14="http://schemas.microsoft.com/office/powerpoint/2010/main" val="15641463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normAutofit/>
          </a:bodyPr>
          <a:lstStyle/>
          <a:p>
            <a:pPr lvl="0">
              <a:spcBef>
                <a:spcPts val="0"/>
              </a:spcBef>
            </a:pPr>
            <a:r>
              <a:rPr lang="en-US" sz="2800" b="1" dirty="0" smtClean="0">
                <a:solidFill>
                  <a:prstClr val="black">
                    <a:lumMod val="85000"/>
                    <a:lumOff val="15000"/>
                  </a:prstClr>
                </a:solidFill>
                <a:latin typeface="+mn-lt"/>
                <a:ea typeface="+mn-ea"/>
                <a:cs typeface="+mn-cs"/>
              </a:rPr>
              <a:t>Outlook Email – Create a signature</a:t>
            </a:r>
            <a:endParaRPr lang="en-US" dirty="0">
              <a:latin typeface="+mn-lt"/>
            </a:endParaRPr>
          </a:p>
        </p:txBody>
      </p:sp>
      <p:sp>
        <p:nvSpPr>
          <p:cNvPr id="3" name="Rectangle 3"/>
          <p:cNvSpPr>
            <a:spLocks noChangeArrowheads="1"/>
          </p:cNvSpPr>
          <p:nvPr/>
        </p:nvSpPr>
        <p:spPr bwMode="auto">
          <a:xfrm>
            <a:off x="658783" y="2709948"/>
            <a:ext cx="8111144" cy="3017973"/>
          </a:xfrm>
          <a:prstGeom prst="rect">
            <a:avLst/>
          </a:prstGeom>
          <a:noFill/>
          <a:ln>
            <a:noFill/>
          </a:ln>
          <a:effectLst/>
        </p:spPr>
        <p:txBody>
          <a:bodyPr vert="horz" wrap="square" lIns="91440" tIns="45720" rIns="91440" bIns="45720" numCol="1" anchor="ctr" anchorCtr="0" compatLnSpc="1">
            <a:prstTxWarp prst="textNoShape">
              <a:avLst/>
            </a:prstTxWarp>
            <a:normAutofit/>
          </a:bodyPr>
          <a:lstStyle/>
          <a:p>
            <a:r>
              <a:rPr lang="en-US" sz="2000" dirty="0" smtClean="0">
                <a:solidFill>
                  <a:prstClr val="black">
                    <a:lumMod val="85000"/>
                    <a:lumOff val="15000"/>
                  </a:prstClr>
                </a:solidFill>
              </a:rPr>
              <a:t>You email should contain:</a:t>
            </a:r>
          </a:p>
          <a:p>
            <a:pPr marL="342900" indent="-342900">
              <a:buFont typeface="Arial" pitchFamily="34" charset="0"/>
              <a:buChar char="•"/>
            </a:pPr>
            <a:r>
              <a:rPr lang="en-US" sz="2000" dirty="0"/>
              <a:t>Salutation</a:t>
            </a:r>
          </a:p>
          <a:p>
            <a:pPr marL="342900" indent="-342900">
              <a:buFont typeface="Arial" pitchFamily="34" charset="0"/>
              <a:buChar char="•"/>
            </a:pPr>
            <a:r>
              <a:rPr lang="en-US" sz="2000" dirty="0"/>
              <a:t>Name</a:t>
            </a:r>
          </a:p>
          <a:p>
            <a:pPr marL="342900" indent="-342900">
              <a:buFont typeface="Arial" pitchFamily="34" charset="0"/>
              <a:buChar char="•"/>
            </a:pPr>
            <a:r>
              <a:rPr lang="en-US" sz="2000" dirty="0"/>
              <a:t>Title</a:t>
            </a:r>
          </a:p>
          <a:p>
            <a:pPr marL="342900" indent="-342900">
              <a:buFont typeface="Arial" pitchFamily="34" charset="0"/>
              <a:buChar char="•"/>
            </a:pPr>
            <a:r>
              <a:rPr lang="en-US" sz="2000" dirty="0"/>
              <a:t>Agency and division</a:t>
            </a:r>
          </a:p>
          <a:p>
            <a:pPr marL="342900" indent="-342900">
              <a:buFont typeface="Arial" pitchFamily="34" charset="0"/>
              <a:buChar char="•"/>
            </a:pPr>
            <a:r>
              <a:rPr lang="en-US" sz="2000" dirty="0"/>
              <a:t>Address</a:t>
            </a:r>
          </a:p>
          <a:p>
            <a:pPr marL="342900" indent="-342900">
              <a:buFont typeface="Arial" pitchFamily="34" charset="0"/>
              <a:buChar char="•"/>
            </a:pPr>
            <a:r>
              <a:rPr lang="en-US" sz="2000" dirty="0"/>
              <a:t>Email address</a:t>
            </a:r>
          </a:p>
          <a:p>
            <a:pPr marL="342900" indent="-342900">
              <a:buFont typeface="Arial" pitchFamily="34" charset="0"/>
              <a:buChar char="•"/>
            </a:pPr>
            <a:r>
              <a:rPr lang="en-US" sz="2000" dirty="0"/>
              <a:t>Landline phone</a:t>
            </a:r>
          </a:p>
          <a:p>
            <a:pPr marL="342900" indent="-342900">
              <a:buFont typeface="Arial" pitchFamily="34" charset="0"/>
              <a:buChar char="•"/>
            </a:pPr>
            <a:r>
              <a:rPr lang="en-US" sz="2000" dirty="0"/>
              <a:t>Mobile </a:t>
            </a:r>
            <a:r>
              <a:rPr lang="en-US" sz="2000" dirty="0" smtClean="0"/>
              <a:t>phone (optional)</a:t>
            </a:r>
            <a:endParaRPr lang="en-US" sz="2000" dirty="0"/>
          </a:p>
        </p:txBody>
      </p:sp>
      <p:sp>
        <p:nvSpPr>
          <p:cNvPr id="2" name="Rectangle 1"/>
          <p:cNvSpPr/>
          <p:nvPr/>
        </p:nvSpPr>
        <p:spPr>
          <a:xfrm>
            <a:off x="423949" y="964106"/>
            <a:ext cx="8345978" cy="1477328"/>
          </a:xfrm>
          <a:prstGeom prst="rect">
            <a:avLst/>
          </a:prstGeom>
          <a:solidFill>
            <a:srgbClr val="FFFF00"/>
          </a:solidFill>
          <a:effectLst>
            <a:outerShdw blurRad="50800" dist="38100" dir="2700000" algn="tl" rotWithShape="0">
              <a:prstClr val="black">
                <a:alpha val="40000"/>
              </a:prstClr>
            </a:outerShdw>
          </a:effectLst>
        </p:spPr>
        <p:txBody>
          <a:bodyPr wrap="square">
            <a:spAutoFit/>
          </a:bodyPr>
          <a:lstStyle/>
          <a:p>
            <a:pPr algn="ctr"/>
            <a:r>
              <a:rPr lang="en-US" b="1" dirty="0"/>
              <a:t>Why create </a:t>
            </a:r>
            <a:r>
              <a:rPr lang="en-US" b="1" dirty="0" smtClean="0"/>
              <a:t>an email signature? </a:t>
            </a:r>
          </a:p>
          <a:p>
            <a:endParaRPr lang="en-US" b="1" dirty="0"/>
          </a:p>
          <a:p>
            <a:r>
              <a:rPr lang="en-US" dirty="0" smtClean="0"/>
              <a:t>So </a:t>
            </a:r>
            <a:r>
              <a:rPr lang="en-US" dirty="0"/>
              <a:t>people </a:t>
            </a:r>
            <a:r>
              <a:rPr lang="en-US" dirty="0" smtClean="0"/>
              <a:t>who receive your email (or replies) </a:t>
            </a:r>
            <a:r>
              <a:rPr lang="en-US" dirty="0"/>
              <a:t>know who you are, your role in CPCS and how to contact you easily. </a:t>
            </a:r>
            <a:r>
              <a:rPr lang="en-US" dirty="0" smtClean="0"/>
              <a:t>We </a:t>
            </a:r>
            <a:r>
              <a:rPr lang="en-US" dirty="0"/>
              <a:t>are a big organization (800+ people</a:t>
            </a:r>
            <a:r>
              <a:rPr lang="en-US" dirty="0" smtClean="0"/>
              <a:t>) and a surprising number of people </a:t>
            </a:r>
            <a:r>
              <a:rPr lang="en-US" dirty="0"/>
              <a:t>don’t know who you are or how to reach you!</a:t>
            </a:r>
            <a:endParaRPr lang="en-US" b="1" dirty="0"/>
          </a:p>
        </p:txBody>
      </p:sp>
      <p:sp>
        <p:nvSpPr>
          <p:cNvPr id="4" name="Rectangle 3"/>
          <p:cNvSpPr/>
          <p:nvPr/>
        </p:nvSpPr>
        <p:spPr>
          <a:xfrm>
            <a:off x="4081549" y="2790366"/>
            <a:ext cx="4572000" cy="3416320"/>
          </a:xfrm>
          <a:prstGeom prst="rect">
            <a:avLst/>
          </a:prstGeom>
          <a:solidFill>
            <a:schemeClr val="bg1">
              <a:lumMod val="95000"/>
            </a:schemeClr>
          </a:solidFill>
          <a:effectLst>
            <a:glow rad="63500">
              <a:schemeClr val="accent4">
                <a:satMod val="175000"/>
                <a:alpha val="40000"/>
              </a:schemeClr>
            </a:glow>
          </a:effectLst>
        </p:spPr>
        <p:txBody>
          <a:bodyPr>
            <a:spAutoFit/>
          </a:bodyPr>
          <a:lstStyle/>
          <a:p>
            <a:r>
              <a:rPr lang="en-US" dirty="0"/>
              <a:t>As always,</a:t>
            </a:r>
          </a:p>
          <a:p>
            <a:r>
              <a:rPr lang="en-US" dirty="0"/>
              <a:t> </a:t>
            </a:r>
          </a:p>
          <a:p>
            <a:r>
              <a:rPr lang="en-US" dirty="0"/>
              <a:t>Daniel M. Saroff</a:t>
            </a:r>
          </a:p>
          <a:p>
            <a:r>
              <a:rPr lang="en-US" dirty="0"/>
              <a:t> </a:t>
            </a:r>
          </a:p>
          <a:p>
            <a:r>
              <a:rPr lang="en-US" dirty="0"/>
              <a:t>Chief Information Officer</a:t>
            </a:r>
          </a:p>
          <a:p>
            <a:r>
              <a:rPr lang="en-US" dirty="0"/>
              <a:t>Committee for Public Counsel </a:t>
            </a:r>
            <a:r>
              <a:rPr lang="en-US" dirty="0" smtClean="0"/>
              <a:t>Services, Information Technology</a:t>
            </a:r>
            <a:endParaRPr lang="en-US" dirty="0"/>
          </a:p>
          <a:p>
            <a:r>
              <a:rPr lang="en-US" dirty="0"/>
              <a:t>44 Bromfield Street, Boston, MA</a:t>
            </a:r>
          </a:p>
          <a:p>
            <a:r>
              <a:rPr lang="en-US" dirty="0"/>
              <a:t> </a:t>
            </a:r>
          </a:p>
          <a:p>
            <a:r>
              <a:rPr lang="en-US" dirty="0"/>
              <a:t>e: </a:t>
            </a:r>
            <a:r>
              <a:rPr lang="en-US" u="sng" dirty="0">
                <a:hlinkClick r:id="rId3"/>
              </a:rPr>
              <a:t>dsaroff@publiccounsel.net</a:t>
            </a:r>
            <a:endParaRPr lang="en-US" dirty="0"/>
          </a:p>
          <a:p>
            <a:r>
              <a:rPr lang="en-US" dirty="0"/>
              <a:t>p: 617-988-8446</a:t>
            </a:r>
          </a:p>
          <a:p>
            <a:r>
              <a:rPr lang="en-US" dirty="0"/>
              <a:t>m</a:t>
            </a:r>
            <a:r>
              <a:rPr lang="en-US" dirty="0" smtClean="0"/>
              <a:t>:</a:t>
            </a:r>
            <a:endParaRPr lang="en-US" dirty="0"/>
          </a:p>
        </p:txBody>
      </p:sp>
      <p:sp>
        <p:nvSpPr>
          <p:cNvPr id="5" name="Slide Number Placeholder 4"/>
          <p:cNvSpPr>
            <a:spLocks noGrp="1"/>
          </p:cNvSpPr>
          <p:nvPr>
            <p:ph type="sldNum" sz="quarter" idx="12"/>
          </p:nvPr>
        </p:nvSpPr>
        <p:spPr/>
        <p:txBody>
          <a:bodyPr/>
          <a:lstStyle/>
          <a:p>
            <a:fld id="{240D5ECE-8B49-45CD-BE81-EF81920D1969}" type="slidenum">
              <a:rPr lang="en-US" smtClean="0"/>
              <a:pPr/>
              <a:t>17</a:t>
            </a:fld>
            <a:endParaRPr lang="en-US" dirty="0"/>
          </a:p>
        </p:txBody>
      </p:sp>
    </p:spTree>
    <p:extLst>
      <p:ext uri="{BB962C8B-B14F-4D97-AF65-F5344CB8AC3E}">
        <p14:creationId xmlns:p14="http://schemas.microsoft.com/office/powerpoint/2010/main" val="33820681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normAutofit/>
          </a:bodyPr>
          <a:lstStyle/>
          <a:p>
            <a:pPr lvl="0">
              <a:spcBef>
                <a:spcPts val="0"/>
              </a:spcBef>
            </a:pPr>
            <a:r>
              <a:rPr lang="en-US" sz="2800" b="1" dirty="0" smtClean="0">
                <a:solidFill>
                  <a:prstClr val="black">
                    <a:lumMod val="85000"/>
                    <a:lumOff val="15000"/>
                  </a:prstClr>
                </a:solidFill>
                <a:latin typeface="+mn-lt"/>
                <a:ea typeface="+mn-ea"/>
                <a:cs typeface="+mn-cs"/>
              </a:rPr>
              <a:t>Outlook Email – Create a signature (continued)</a:t>
            </a:r>
            <a:endParaRPr lang="en-US" dirty="0">
              <a:latin typeface="+mn-lt"/>
            </a:endParaRPr>
          </a:p>
        </p:txBody>
      </p:sp>
      <p:sp>
        <p:nvSpPr>
          <p:cNvPr id="3" name="Rectangle 3"/>
          <p:cNvSpPr>
            <a:spLocks noChangeArrowheads="1"/>
          </p:cNvSpPr>
          <p:nvPr/>
        </p:nvSpPr>
        <p:spPr bwMode="auto">
          <a:xfrm>
            <a:off x="658783" y="1097280"/>
            <a:ext cx="8111144" cy="4937760"/>
          </a:xfrm>
          <a:prstGeom prst="rect">
            <a:avLst/>
          </a:prstGeom>
          <a:noFill/>
          <a:ln>
            <a:noFill/>
          </a:ln>
          <a:effectLst/>
        </p:spPr>
        <p:txBody>
          <a:bodyPr vert="horz" wrap="square" lIns="91440" tIns="45720" rIns="91440" bIns="45720" numCol="1" anchor="ctr" anchorCtr="0" compatLnSpc="1">
            <a:prstTxWarp prst="textNoShape">
              <a:avLst/>
            </a:prstTxWarp>
            <a:normAutofit fontScale="92500" lnSpcReduction="20000"/>
          </a:bodyPr>
          <a:lstStyle/>
          <a:p>
            <a:r>
              <a:rPr lang="en-US" sz="2000" dirty="0" smtClean="0">
                <a:solidFill>
                  <a:prstClr val="black">
                    <a:lumMod val="85000"/>
                    <a:lumOff val="15000"/>
                  </a:prstClr>
                </a:solidFill>
              </a:rPr>
              <a:t>The steps to create a signature are: </a:t>
            </a:r>
          </a:p>
          <a:p>
            <a:pPr marL="342900" indent="-342900">
              <a:buFont typeface="Arial" pitchFamily="34" charset="0"/>
              <a:buChar char="•"/>
            </a:pPr>
            <a:r>
              <a:rPr lang="en-US" sz="2000" i="1" dirty="0"/>
              <a:t>Click</a:t>
            </a:r>
            <a:r>
              <a:rPr lang="en-US" sz="2000" dirty="0"/>
              <a:t> the </a:t>
            </a:r>
            <a:r>
              <a:rPr lang="en-US" sz="2000" b="1" u="sng" dirty="0"/>
              <a:t>Home</a:t>
            </a:r>
            <a:r>
              <a:rPr lang="en-US" sz="2000" b="1" dirty="0"/>
              <a:t> </a:t>
            </a:r>
            <a:r>
              <a:rPr lang="en-US" sz="2000" dirty="0" smtClean="0"/>
              <a:t>tab,</a:t>
            </a:r>
            <a:r>
              <a:rPr lang="en-US" sz="2000" dirty="0"/>
              <a:t> if </a:t>
            </a:r>
            <a:r>
              <a:rPr lang="en-US" sz="2000" dirty="0" smtClean="0"/>
              <a:t>necessary</a:t>
            </a:r>
            <a:endParaRPr lang="en-US" sz="2000" dirty="0"/>
          </a:p>
          <a:p>
            <a:pPr marL="342900" indent="-342900">
              <a:buFont typeface="Arial" pitchFamily="34" charset="0"/>
              <a:buChar char="•"/>
            </a:pPr>
            <a:r>
              <a:rPr lang="en-US" sz="2000" i="1" dirty="0"/>
              <a:t>Click</a:t>
            </a:r>
            <a:r>
              <a:rPr lang="en-US" sz="2000" dirty="0"/>
              <a:t> </a:t>
            </a:r>
            <a:r>
              <a:rPr lang="en-US" sz="2000" b="1" u="sng" dirty="0"/>
              <a:t>New E-mail</a:t>
            </a:r>
            <a:r>
              <a:rPr lang="en-US" sz="2000" dirty="0"/>
              <a:t> in the New section of the Ribbon.  The new e-mail window will </a:t>
            </a:r>
            <a:r>
              <a:rPr lang="en-US" sz="2000" dirty="0" smtClean="0"/>
              <a:t>open</a:t>
            </a:r>
            <a:endParaRPr lang="en-US" sz="2000" dirty="0"/>
          </a:p>
          <a:p>
            <a:pPr marL="342900" indent="-342900">
              <a:buFont typeface="Arial" pitchFamily="34" charset="0"/>
              <a:buChar char="•"/>
            </a:pPr>
            <a:r>
              <a:rPr lang="en-US" sz="2000" i="1" dirty="0"/>
              <a:t>Click</a:t>
            </a:r>
            <a:r>
              <a:rPr lang="en-US" sz="2000" dirty="0"/>
              <a:t> </a:t>
            </a:r>
            <a:r>
              <a:rPr lang="en-US" sz="2000" b="1" u="sng" dirty="0"/>
              <a:t>Signature</a:t>
            </a:r>
            <a:r>
              <a:rPr lang="en-US" sz="2000" dirty="0"/>
              <a:t> in </a:t>
            </a:r>
            <a:r>
              <a:rPr lang="en-US" sz="2000" dirty="0" smtClean="0"/>
              <a:t>the Ribbon</a:t>
            </a:r>
            <a:endParaRPr lang="en-US" sz="2000" dirty="0"/>
          </a:p>
          <a:p>
            <a:pPr marL="342900" indent="-342900">
              <a:buFont typeface="Arial" pitchFamily="34" charset="0"/>
              <a:buChar char="•"/>
            </a:pPr>
            <a:r>
              <a:rPr lang="en-US" sz="2000" i="1" dirty="0"/>
              <a:t>Click</a:t>
            </a:r>
            <a:r>
              <a:rPr lang="en-US" sz="2000" dirty="0"/>
              <a:t> </a:t>
            </a:r>
            <a:r>
              <a:rPr lang="en-US" sz="2000" b="1" u="sng" dirty="0"/>
              <a:t>Signatures…</a:t>
            </a:r>
            <a:r>
              <a:rPr lang="en-US" sz="2000" dirty="0"/>
              <a:t> in the drop down menu.  The Signatures and Stationary window will </a:t>
            </a:r>
            <a:r>
              <a:rPr lang="en-US" sz="2000" dirty="0" smtClean="0"/>
              <a:t>open</a:t>
            </a:r>
            <a:r>
              <a:rPr lang="en-US" sz="2000" dirty="0"/>
              <a:t/>
            </a:r>
            <a:br>
              <a:rPr lang="en-US" sz="2000" dirty="0"/>
            </a:br>
            <a:r>
              <a:rPr lang="en-US" sz="2000" dirty="0"/>
              <a:t/>
            </a:r>
            <a:br>
              <a:rPr lang="en-US" sz="2000" dirty="0"/>
            </a:br>
            <a:r>
              <a:rPr lang="en-US" sz="2000" dirty="0"/>
              <a:t/>
            </a:r>
            <a:br>
              <a:rPr lang="en-US" sz="2000" dirty="0"/>
            </a:br>
            <a:r>
              <a:rPr lang="en-US" sz="2000" dirty="0"/>
              <a:t/>
            </a:r>
            <a:br>
              <a:rPr lang="en-US" sz="2000" dirty="0"/>
            </a:br>
            <a:endParaRPr lang="en-US" sz="2000" dirty="0"/>
          </a:p>
          <a:p>
            <a:pPr marL="342900" indent="-342900">
              <a:buFont typeface="Arial" pitchFamily="34" charset="0"/>
              <a:buChar char="•"/>
            </a:pPr>
            <a:endParaRPr lang="en-US" sz="2000" i="1" dirty="0" smtClean="0"/>
          </a:p>
          <a:p>
            <a:endParaRPr lang="en-US" sz="2000" i="1" dirty="0" smtClean="0"/>
          </a:p>
          <a:p>
            <a:pPr marL="342900" indent="-342900">
              <a:buFont typeface="Arial" pitchFamily="34" charset="0"/>
              <a:buChar char="•"/>
            </a:pPr>
            <a:r>
              <a:rPr lang="en-US" sz="2000" i="1" dirty="0" smtClean="0"/>
              <a:t>Click</a:t>
            </a:r>
            <a:r>
              <a:rPr lang="en-US" sz="2000" dirty="0"/>
              <a:t> </a:t>
            </a:r>
            <a:r>
              <a:rPr lang="en-US" sz="2000" b="1" dirty="0"/>
              <a:t>New</a:t>
            </a:r>
            <a:r>
              <a:rPr lang="en-US" sz="2000" dirty="0"/>
              <a:t> to create a new </a:t>
            </a:r>
            <a:r>
              <a:rPr lang="en-US" sz="2000" dirty="0" smtClean="0"/>
              <a:t>signature</a:t>
            </a:r>
            <a:endParaRPr lang="en-US" sz="2000" dirty="0"/>
          </a:p>
          <a:p>
            <a:pPr marL="342900" indent="-342900">
              <a:buFont typeface="Arial" pitchFamily="34" charset="0"/>
              <a:buChar char="•"/>
            </a:pPr>
            <a:r>
              <a:rPr lang="en-US" sz="2000" i="1" dirty="0"/>
              <a:t>Type</a:t>
            </a:r>
            <a:r>
              <a:rPr lang="en-US" sz="2000" dirty="0"/>
              <a:t> the name of your signature in the </a:t>
            </a:r>
            <a:r>
              <a:rPr lang="en-US" sz="2000" b="1" dirty="0"/>
              <a:t>New Signature</a:t>
            </a:r>
            <a:r>
              <a:rPr lang="en-US" sz="2000" dirty="0"/>
              <a:t> window that </a:t>
            </a:r>
            <a:r>
              <a:rPr lang="en-US" sz="2000" dirty="0" smtClean="0"/>
              <a:t>appears</a:t>
            </a:r>
            <a:endParaRPr lang="en-US" sz="2000" dirty="0"/>
          </a:p>
          <a:p>
            <a:pPr marL="342900" indent="-342900">
              <a:buFont typeface="Arial" pitchFamily="34" charset="0"/>
              <a:buChar char="•"/>
            </a:pPr>
            <a:r>
              <a:rPr lang="en-US" sz="2000" i="1" dirty="0"/>
              <a:t>Click</a:t>
            </a:r>
            <a:r>
              <a:rPr lang="en-US" sz="2000" dirty="0"/>
              <a:t> </a:t>
            </a:r>
            <a:r>
              <a:rPr lang="en-US" sz="2000" b="1" dirty="0" smtClean="0"/>
              <a:t>OK</a:t>
            </a:r>
            <a:r>
              <a:rPr lang="en-US" sz="2000" dirty="0"/>
              <a:t/>
            </a:r>
            <a:br>
              <a:rPr lang="en-US" sz="2000" dirty="0"/>
            </a:br>
            <a:r>
              <a:rPr lang="en-US" sz="2000" dirty="0"/>
              <a:t/>
            </a:r>
            <a:br>
              <a:rPr lang="en-US" sz="2000" dirty="0"/>
            </a:br>
            <a:r>
              <a:rPr lang="en-US" sz="2000" dirty="0"/>
              <a:t/>
            </a:r>
            <a:br>
              <a:rPr lang="en-US" sz="2000" dirty="0"/>
            </a:br>
            <a:r>
              <a:rPr lang="en-US" sz="2000" dirty="0"/>
              <a:t/>
            </a:r>
            <a:br>
              <a:rPr lang="en-US" sz="2000" dirty="0"/>
            </a:br>
            <a:endParaRPr lang="en-US" sz="2000" dirty="0" smtClean="0"/>
          </a:p>
          <a:p>
            <a:pPr marL="342900" indent="-342900">
              <a:buFont typeface="Arial" pitchFamily="34" charset="0"/>
              <a:buChar char="•"/>
            </a:pPr>
            <a:endParaRPr lang="en-US" sz="2000" dirty="0"/>
          </a:p>
          <a:p>
            <a:pPr marL="342900" indent="-342900">
              <a:buFont typeface="Arial" pitchFamily="34" charset="0"/>
              <a:buChar char="•"/>
            </a:pPr>
            <a:endParaRPr lang="en-US" sz="2000" dirty="0"/>
          </a:p>
        </p:txBody>
      </p:sp>
      <p:pic>
        <p:nvPicPr>
          <p:cNvPr id="9218" name="Picture 2" descr="The Signature menu of the New E-mail menu. The Signatures... option should be select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9099" y="2616083"/>
            <a:ext cx="4352925" cy="1390651"/>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The New Signature window. An appropriate name for the signature should be entered in the fiel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06986" y="4496176"/>
            <a:ext cx="4276725" cy="2085976"/>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240D5ECE-8B49-45CD-BE81-EF81920D1969}" type="slidenum">
              <a:rPr lang="en-US" smtClean="0"/>
              <a:pPr/>
              <a:t>18</a:t>
            </a:fld>
            <a:endParaRPr lang="en-US" dirty="0"/>
          </a:p>
        </p:txBody>
      </p:sp>
    </p:spTree>
    <p:extLst>
      <p:ext uri="{BB962C8B-B14F-4D97-AF65-F5344CB8AC3E}">
        <p14:creationId xmlns:p14="http://schemas.microsoft.com/office/powerpoint/2010/main" val="31502515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normAutofit/>
          </a:bodyPr>
          <a:lstStyle/>
          <a:p>
            <a:pPr lvl="0">
              <a:spcBef>
                <a:spcPts val="0"/>
              </a:spcBef>
            </a:pPr>
            <a:r>
              <a:rPr lang="en-US" sz="2800" b="1" dirty="0" smtClean="0">
                <a:solidFill>
                  <a:prstClr val="black">
                    <a:lumMod val="85000"/>
                    <a:lumOff val="15000"/>
                  </a:prstClr>
                </a:solidFill>
                <a:latin typeface="+mn-lt"/>
                <a:ea typeface="+mn-ea"/>
                <a:cs typeface="+mn-cs"/>
              </a:rPr>
              <a:t>Outlook Email – Create a signature (continued)</a:t>
            </a:r>
            <a:endParaRPr lang="en-US" dirty="0">
              <a:latin typeface="+mn-lt"/>
            </a:endParaRPr>
          </a:p>
        </p:txBody>
      </p:sp>
      <p:sp>
        <p:nvSpPr>
          <p:cNvPr id="3" name="Rectangle 3"/>
          <p:cNvSpPr>
            <a:spLocks noChangeArrowheads="1"/>
          </p:cNvSpPr>
          <p:nvPr/>
        </p:nvSpPr>
        <p:spPr bwMode="auto">
          <a:xfrm>
            <a:off x="658783" y="1097280"/>
            <a:ext cx="8111144" cy="4937760"/>
          </a:xfrm>
          <a:prstGeom prst="rect">
            <a:avLst/>
          </a:prstGeom>
          <a:noFill/>
          <a:ln>
            <a:noFill/>
          </a:ln>
          <a:effectLst/>
        </p:spPr>
        <p:txBody>
          <a:bodyPr vert="horz" wrap="square" lIns="91440" tIns="45720" rIns="91440" bIns="45720" numCol="1" anchor="ctr" anchorCtr="0" compatLnSpc="1">
            <a:prstTxWarp prst="textNoShape">
              <a:avLst/>
            </a:prstTxWarp>
            <a:normAutofit/>
          </a:bodyPr>
          <a:lstStyle/>
          <a:p>
            <a:r>
              <a:rPr lang="en-US" sz="2000" dirty="0" smtClean="0">
                <a:solidFill>
                  <a:prstClr val="black">
                    <a:lumMod val="85000"/>
                    <a:lumOff val="15000"/>
                  </a:prstClr>
                </a:solidFill>
              </a:rPr>
              <a:t>The steps to create a signature are: </a:t>
            </a:r>
          </a:p>
          <a:p>
            <a:pPr marL="342900" indent="-342900">
              <a:buFont typeface="Arial" pitchFamily="34" charset="0"/>
              <a:buChar char="•"/>
            </a:pPr>
            <a:r>
              <a:rPr lang="en-US" sz="2000" dirty="0"/>
              <a:t>Type your desired signature in the </a:t>
            </a:r>
            <a:r>
              <a:rPr lang="en-US" sz="2000" dirty="0" smtClean="0"/>
              <a:t>text box</a:t>
            </a:r>
            <a:endParaRPr lang="en-US" sz="2000" dirty="0"/>
          </a:p>
          <a:p>
            <a:pPr marL="342900" indent="-342900">
              <a:buFont typeface="Arial" pitchFamily="34" charset="0"/>
              <a:buChar char="•"/>
            </a:pPr>
            <a:r>
              <a:rPr lang="en-US" sz="2000" i="1" dirty="0"/>
              <a:t>Click</a:t>
            </a:r>
            <a:r>
              <a:rPr lang="en-US" sz="2000" dirty="0"/>
              <a:t> </a:t>
            </a:r>
            <a:r>
              <a:rPr lang="en-US" sz="2000" b="1" u="sng" dirty="0"/>
              <a:t>Save</a:t>
            </a:r>
            <a:r>
              <a:rPr lang="en-US" sz="2000" dirty="0"/>
              <a:t> to save your </a:t>
            </a:r>
            <a:r>
              <a:rPr lang="en-US" sz="2000" dirty="0" smtClean="0"/>
              <a:t>signature</a:t>
            </a:r>
            <a:endParaRPr lang="en-US" sz="2000" dirty="0"/>
          </a:p>
          <a:p>
            <a:pPr marL="342900" indent="-342900">
              <a:buFont typeface="Arial" pitchFamily="34" charset="0"/>
              <a:buChar char="•"/>
            </a:pPr>
            <a:r>
              <a:rPr lang="en-US" sz="2000" dirty="0" smtClean="0"/>
              <a:t>Add </a:t>
            </a:r>
            <a:r>
              <a:rPr lang="en-US" sz="2000" dirty="0"/>
              <a:t>additional signatures or </a:t>
            </a:r>
            <a:r>
              <a:rPr lang="en-US" sz="2000" i="1" dirty="0" smtClean="0"/>
              <a:t>click</a:t>
            </a:r>
            <a:r>
              <a:rPr lang="en-US" sz="2000" dirty="0" smtClean="0"/>
              <a:t> </a:t>
            </a:r>
            <a:r>
              <a:rPr lang="en-US" sz="2000" b="1" u="sng" dirty="0"/>
              <a:t>OK</a:t>
            </a:r>
            <a:r>
              <a:rPr lang="en-US" sz="2000" dirty="0"/>
              <a:t> to </a:t>
            </a:r>
            <a:r>
              <a:rPr lang="en-US" sz="2000" dirty="0" smtClean="0"/>
              <a:t>exit</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endParaRPr lang="en-US" sz="2000" dirty="0" smtClean="0"/>
          </a:p>
          <a:p>
            <a:pPr marL="342900" indent="-342900">
              <a:buFont typeface="Arial" pitchFamily="34" charset="0"/>
              <a:buChar char="•"/>
            </a:pPr>
            <a:endParaRPr lang="en-US" sz="2000" i="1" dirty="0" smtClean="0"/>
          </a:p>
          <a:p>
            <a:pPr marL="342900" indent="-342900">
              <a:buFont typeface="Arial" pitchFamily="34" charset="0"/>
              <a:buChar char="•"/>
            </a:pPr>
            <a:endParaRPr lang="en-US" sz="2000" i="1" dirty="0" smtClean="0"/>
          </a:p>
          <a:p>
            <a:pPr marL="342900" indent="-342900">
              <a:buFont typeface="Arial" pitchFamily="34" charset="0"/>
              <a:buChar char="•"/>
            </a:pPr>
            <a:endParaRPr lang="en-US" sz="2000" i="1" dirty="0"/>
          </a:p>
          <a:p>
            <a:pPr marL="342900" indent="-342900">
              <a:buFont typeface="Arial" pitchFamily="34" charset="0"/>
              <a:buChar char="•"/>
            </a:pPr>
            <a:endParaRPr lang="en-US" sz="2000" i="1" dirty="0" smtClean="0"/>
          </a:p>
          <a:p>
            <a:pPr marL="342900" indent="-342900">
              <a:buFont typeface="Arial" pitchFamily="34" charset="0"/>
              <a:buChar char="•"/>
            </a:pPr>
            <a:endParaRPr lang="en-US" sz="2000" i="1" dirty="0"/>
          </a:p>
          <a:p>
            <a:pPr marL="342900" indent="-342900">
              <a:buFont typeface="Arial" pitchFamily="34" charset="0"/>
              <a:buChar char="•"/>
            </a:pPr>
            <a:endParaRPr lang="en-US" sz="2000" i="1" dirty="0" smtClean="0"/>
          </a:p>
          <a:p>
            <a:pPr marL="342900" indent="-342900">
              <a:buFont typeface="Arial" pitchFamily="34" charset="0"/>
              <a:buChar char="•"/>
            </a:pPr>
            <a:endParaRPr lang="en-US" sz="2000" i="1" dirty="0"/>
          </a:p>
          <a:p>
            <a:endParaRPr lang="en-US" sz="2000" i="1" dirty="0"/>
          </a:p>
        </p:txBody>
      </p:sp>
      <p:pic>
        <p:nvPicPr>
          <p:cNvPr id="11266"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903696" y="2775993"/>
            <a:ext cx="3621318" cy="2461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fld id="{240D5ECE-8B49-45CD-BE81-EF81920D1969}" type="slidenum">
              <a:rPr lang="en-US" smtClean="0"/>
              <a:pPr/>
              <a:t>19</a:t>
            </a:fld>
            <a:endParaRPr lang="en-US" dirty="0"/>
          </a:p>
        </p:txBody>
      </p:sp>
    </p:spTree>
    <p:extLst>
      <p:ext uri="{BB962C8B-B14F-4D97-AF65-F5344CB8AC3E}">
        <p14:creationId xmlns:p14="http://schemas.microsoft.com/office/powerpoint/2010/main" val="9958929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normAutofit/>
          </a:bodyPr>
          <a:lstStyle/>
          <a:p>
            <a:pPr lvl="0">
              <a:spcBef>
                <a:spcPts val="0"/>
              </a:spcBef>
            </a:pPr>
            <a:r>
              <a:rPr lang="en-US" sz="2800" b="1" dirty="0" smtClean="0">
                <a:solidFill>
                  <a:prstClr val="black">
                    <a:lumMod val="85000"/>
                    <a:lumOff val="15000"/>
                  </a:prstClr>
                </a:solidFill>
                <a:latin typeface="+mn-lt"/>
                <a:ea typeface="+mn-ea"/>
                <a:cs typeface="+mn-cs"/>
              </a:rPr>
              <a:t>Outlook Email – Read email</a:t>
            </a:r>
            <a:endParaRPr lang="en-US" dirty="0">
              <a:latin typeface="+mn-lt"/>
            </a:endParaRPr>
          </a:p>
        </p:txBody>
      </p:sp>
      <p:sp>
        <p:nvSpPr>
          <p:cNvPr id="3" name="Rectangle 3"/>
          <p:cNvSpPr>
            <a:spLocks noChangeArrowheads="1"/>
          </p:cNvSpPr>
          <p:nvPr/>
        </p:nvSpPr>
        <p:spPr bwMode="auto">
          <a:xfrm>
            <a:off x="658783" y="557276"/>
            <a:ext cx="8111144" cy="5324535"/>
          </a:xfrm>
          <a:prstGeom prst="rect">
            <a:avLst/>
          </a:prstGeom>
          <a:noFill/>
          <a:ln>
            <a:noFill/>
          </a:ln>
          <a:effectLst/>
        </p:spPr>
        <p:txBody>
          <a:bodyPr vert="horz" wrap="square" lIns="91440" tIns="45720" rIns="91440" bIns="45720" numCol="1" anchor="ctr" anchorCtr="0" compatLnSpc="1">
            <a:prstTxWarp prst="textNoShape">
              <a:avLst/>
            </a:prstTxWarp>
            <a:spAutoFit/>
          </a:bodyPr>
          <a:lstStyle/>
          <a:p>
            <a:pPr lvl="0" eaLnBrk="0" fontAlgn="base" hangingPunct="0">
              <a:spcBef>
                <a:spcPct val="0"/>
              </a:spcBef>
              <a:spcAft>
                <a:spcPct val="0"/>
              </a:spcAft>
            </a:pPr>
            <a:endParaRPr lang="en-US" sz="2000" dirty="0">
              <a:solidFill>
                <a:prstClr val="black">
                  <a:lumMod val="85000"/>
                  <a:lumOff val="15000"/>
                </a:prstClr>
              </a:solidFill>
            </a:endParaRPr>
          </a:p>
          <a:p>
            <a:r>
              <a:rPr lang="en-US" sz="2000" dirty="0"/>
              <a:t>You </a:t>
            </a:r>
            <a:r>
              <a:rPr lang="en-US" sz="2000" dirty="0" smtClean="0"/>
              <a:t>can view an email by double-clicking it or automatically in the </a:t>
            </a:r>
            <a:r>
              <a:rPr lang="en-US" sz="2000" b="1" dirty="0"/>
              <a:t>Reading </a:t>
            </a:r>
            <a:r>
              <a:rPr lang="en-US" sz="2000" b="1" dirty="0" smtClean="0"/>
              <a:t>Pane</a:t>
            </a:r>
            <a:endParaRPr lang="en-US" sz="2000" dirty="0" smtClean="0"/>
          </a:p>
          <a:p>
            <a:endParaRPr lang="en-US" sz="2000" dirty="0"/>
          </a:p>
          <a:p>
            <a:r>
              <a:rPr lang="en-US" sz="2000" dirty="0" smtClean="0"/>
              <a:t>The Reading Pane can be moved (to the </a:t>
            </a:r>
            <a:r>
              <a:rPr lang="en-US" sz="2000" dirty="0"/>
              <a:t>right or bottom of the </a:t>
            </a:r>
            <a:r>
              <a:rPr lang="en-US" sz="2000" dirty="0" smtClean="0"/>
              <a:t>screen) or turned off or on. The Reading Pane shows the body of the email when you click on the email</a:t>
            </a:r>
            <a:endParaRPr lang="en-US" sz="2000" dirty="0"/>
          </a:p>
          <a:p>
            <a:pPr marL="342900" indent="-342900">
              <a:buFont typeface="Arial" pitchFamily="34" charset="0"/>
              <a:buChar char="•"/>
            </a:pPr>
            <a:r>
              <a:rPr lang="en-US" sz="2000" i="1" dirty="0"/>
              <a:t>Click</a:t>
            </a:r>
            <a:r>
              <a:rPr lang="en-US" sz="2000" dirty="0"/>
              <a:t> the </a:t>
            </a:r>
            <a:r>
              <a:rPr lang="en-US" sz="2000" b="1" u="sng" dirty="0"/>
              <a:t>View</a:t>
            </a:r>
            <a:r>
              <a:rPr lang="en-US" sz="2000" b="1" dirty="0"/>
              <a:t> </a:t>
            </a:r>
            <a:r>
              <a:rPr lang="en-US" sz="2000" dirty="0" smtClean="0"/>
              <a:t>tab</a:t>
            </a:r>
            <a:r>
              <a:rPr lang="en-US" sz="2000" dirty="0"/>
              <a:t/>
            </a:r>
            <a:br>
              <a:rPr lang="en-US" sz="2000" dirty="0"/>
            </a:br>
            <a:r>
              <a:rPr lang="en-US" sz="2000" dirty="0"/>
              <a:t/>
            </a:r>
            <a:br>
              <a:rPr lang="en-US" sz="2000" dirty="0"/>
            </a:br>
            <a:r>
              <a:rPr lang="en-US" sz="2000" dirty="0"/>
              <a:t/>
            </a:r>
            <a:br>
              <a:rPr lang="en-US" sz="2000" dirty="0"/>
            </a:br>
            <a:r>
              <a:rPr lang="en-US" sz="2000" dirty="0"/>
              <a:t/>
            </a:r>
            <a:br>
              <a:rPr lang="en-US" sz="2000" dirty="0"/>
            </a:br>
            <a:endParaRPr lang="en-US" sz="2000" dirty="0"/>
          </a:p>
          <a:p>
            <a:pPr marL="342900" indent="-342900">
              <a:buFont typeface="Arial" pitchFamily="34" charset="0"/>
              <a:buChar char="•"/>
            </a:pPr>
            <a:r>
              <a:rPr lang="en-US" sz="2000" i="1" dirty="0"/>
              <a:t>Click</a:t>
            </a:r>
            <a:r>
              <a:rPr lang="en-US" sz="2000" dirty="0"/>
              <a:t> </a:t>
            </a:r>
            <a:r>
              <a:rPr lang="en-US" sz="2000" b="1" u="sng" dirty="0"/>
              <a:t>Reading Pane</a:t>
            </a:r>
            <a:r>
              <a:rPr lang="en-US" sz="2000" dirty="0"/>
              <a:t> in the Layout section of the </a:t>
            </a:r>
            <a:r>
              <a:rPr lang="en-US" sz="2000" dirty="0" smtClean="0"/>
              <a:t>Ribbon</a:t>
            </a:r>
          </a:p>
          <a:p>
            <a:pPr marL="342900" indent="-342900">
              <a:buFont typeface="Arial" pitchFamily="34" charset="0"/>
              <a:buChar char="•"/>
            </a:pPr>
            <a:r>
              <a:rPr lang="en-US" sz="2000" i="1" dirty="0"/>
              <a:t>C</a:t>
            </a:r>
            <a:r>
              <a:rPr lang="en-US" sz="2000" i="1" dirty="0" smtClean="0"/>
              <a:t>lick</a:t>
            </a:r>
            <a:r>
              <a:rPr lang="en-US" sz="2000" dirty="0"/>
              <a:t> </a:t>
            </a:r>
            <a:r>
              <a:rPr lang="en-US" sz="2000" b="1" u="sng" dirty="0"/>
              <a:t>Right</a:t>
            </a:r>
            <a:r>
              <a:rPr lang="en-US" sz="2000" u="sng" dirty="0"/>
              <a:t>,</a:t>
            </a:r>
            <a:r>
              <a:rPr lang="en-US" sz="2000" b="1" dirty="0"/>
              <a:t> </a:t>
            </a:r>
            <a:r>
              <a:rPr lang="en-US" sz="2000" b="1" u="sng" dirty="0"/>
              <a:t>Bottom</a:t>
            </a:r>
            <a:r>
              <a:rPr lang="en-US" sz="2000" dirty="0"/>
              <a:t> or </a:t>
            </a:r>
            <a:r>
              <a:rPr lang="en-US" sz="2000" b="1" u="sng" dirty="0" smtClean="0"/>
              <a:t>Off</a:t>
            </a:r>
            <a:r>
              <a:rPr lang="en-US" sz="2000" dirty="0"/>
              <a:t/>
            </a:r>
            <a:br>
              <a:rPr lang="en-US" sz="2000" dirty="0"/>
            </a:br>
            <a:r>
              <a:rPr lang="en-US" sz="2000" dirty="0"/>
              <a:t/>
            </a:r>
            <a:br>
              <a:rPr lang="en-US" sz="2000" dirty="0"/>
            </a:br>
            <a:r>
              <a:rPr lang="en-US" sz="2000" dirty="0"/>
              <a:t/>
            </a:r>
            <a:br>
              <a:rPr lang="en-US" sz="2000" dirty="0"/>
            </a:br>
            <a:endParaRPr lang="en-US" sz="2000" dirty="0"/>
          </a:p>
        </p:txBody>
      </p:sp>
      <p:pic>
        <p:nvPicPr>
          <p:cNvPr id="7170" name="Picture 2" descr="The View tab at the top of Outlook 20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10047" y="3219541"/>
            <a:ext cx="4143375" cy="1028701"/>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The Reading Pane submenu of the View menu. The Right, Bottom, and Off options are present, indicating the desired position of the Reading Pane. The desired option should be selected."/>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a:stretch/>
        </p:blipFill>
        <p:spPr bwMode="auto">
          <a:xfrm>
            <a:off x="3076834" y="4917535"/>
            <a:ext cx="2209800" cy="1558081"/>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240D5ECE-8B49-45CD-BE81-EF81920D1969}" type="slidenum">
              <a:rPr lang="en-US" smtClean="0"/>
              <a:pPr/>
              <a:t>20</a:t>
            </a:fld>
            <a:endParaRPr lang="en-US" dirty="0"/>
          </a:p>
        </p:txBody>
      </p:sp>
    </p:spTree>
    <p:extLst>
      <p:ext uri="{BB962C8B-B14F-4D97-AF65-F5344CB8AC3E}">
        <p14:creationId xmlns:p14="http://schemas.microsoft.com/office/powerpoint/2010/main" val="13760668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normAutofit/>
          </a:bodyPr>
          <a:lstStyle/>
          <a:p>
            <a:pPr lvl="0">
              <a:spcBef>
                <a:spcPts val="0"/>
              </a:spcBef>
            </a:pPr>
            <a:r>
              <a:rPr lang="en-US" sz="2800" b="1" dirty="0" smtClean="0">
                <a:solidFill>
                  <a:prstClr val="black">
                    <a:lumMod val="85000"/>
                    <a:lumOff val="15000"/>
                  </a:prstClr>
                </a:solidFill>
                <a:latin typeface="+mn-lt"/>
                <a:ea typeface="+mn-ea"/>
                <a:cs typeface="+mn-cs"/>
              </a:rPr>
              <a:t>Outlook Email – Send email</a:t>
            </a:r>
            <a:endParaRPr lang="en-US" dirty="0">
              <a:latin typeface="+mn-lt"/>
            </a:endParaRPr>
          </a:p>
        </p:txBody>
      </p:sp>
      <p:sp>
        <p:nvSpPr>
          <p:cNvPr id="3" name="Rectangle 3"/>
          <p:cNvSpPr>
            <a:spLocks noChangeArrowheads="1"/>
          </p:cNvSpPr>
          <p:nvPr/>
        </p:nvSpPr>
        <p:spPr bwMode="auto">
          <a:xfrm>
            <a:off x="658783" y="885542"/>
            <a:ext cx="8111144" cy="5632311"/>
          </a:xfrm>
          <a:prstGeom prst="rect">
            <a:avLst/>
          </a:prstGeom>
          <a:noFill/>
          <a:ln>
            <a:noFill/>
          </a:ln>
          <a:effectLst/>
        </p:spPr>
        <p:txBody>
          <a:bodyPr vert="horz" wrap="square" lIns="91440" tIns="45720" rIns="91440" bIns="45720" numCol="1" anchor="ctr" anchorCtr="0" compatLnSpc="1">
            <a:prstTxWarp prst="textNoShape">
              <a:avLst/>
            </a:prstTxWarp>
            <a:spAutoFit/>
          </a:bodyPr>
          <a:lstStyle/>
          <a:p>
            <a:pPr marL="342900" indent="-342900">
              <a:buFont typeface="Arial" pitchFamily="34" charset="0"/>
              <a:buChar char="•"/>
            </a:pPr>
            <a:r>
              <a:rPr lang="en-US" sz="2000" i="1" dirty="0" smtClean="0"/>
              <a:t>Click</a:t>
            </a:r>
            <a:r>
              <a:rPr lang="en-US" sz="2000" dirty="0"/>
              <a:t> the </a:t>
            </a:r>
            <a:r>
              <a:rPr lang="en-US" sz="2000" b="1" dirty="0"/>
              <a:t>Home Tab</a:t>
            </a:r>
            <a:r>
              <a:rPr lang="en-US" sz="2000" dirty="0"/>
              <a:t> if </a:t>
            </a:r>
            <a:r>
              <a:rPr lang="en-US" sz="2000" dirty="0" smtClean="0"/>
              <a:t>necessary</a:t>
            </a:r>
            <a:endParaRPr lang="en-US" sz="2000" dirty="0"/>
          </a:p>
          <a:p>
            <a:pPr marL="342900" indent="-342900">
              <a:buFont typeface="Arial" pitchFamily="34" charset="0"/>
              <a:buChar char="•"/>
            </a:pPr>
            <a:r>
              <a:rPr lang="en-US" sz="2000" i="1" dirty="0"/>
              <a:t>Click</a:t>
            </a:r>
            <a:r>
              <a:rPr lang="en-US" sz="2000" dirty="0"/>
              <a:t> </a:t>
            </a:r>
            <a:r>
              <a:rPr lang="en-US" sz="2000" b="1" u="sng" dirty="0"/>
              <a:t>New E-mail</a:t>
            </a:r>
            <a:r>
              <a:rPr lang="en-US" sz="2000" dirty="0"/>
              <a:t> in the New section of the Ribbon.  The new e-mail window will </a:t>
            </a:r>
            <a:r>
              <a:rPr lang="en-US" sz="2000" dirty="0" smtClean="0"/>
              <a:t>open</a:t>
            </a:r>
            <a:r>
              <a:rPr lang="en-US" sz="2000" dirty="0"/>
              <a:t/>
            </a:r>
            <a:br>
              <a:rPr lang="en-US" sz="2000" dirty="0"/>
            </a:br>
            <a:r>
              <a:rPr lang="en-US" sz="2000" dirty="0"/>
              <a:t/>
            </a:r>
            <a:br>
              <a:rPr lang="en-US" sz="2000" dirty="0"/>
            </a:br>
            <a:r>
              <a:rPr lang="en-US" sz="2000" dirty="0"/>
              <a:t/>
            </a:r>
            <a:br>
              <a:rPr lang="en-US" sz="2000" dirty="0"/>
            </a:br>
            <a:r>
              <a:rPr lang="en-US" sz="2000" dirty="0"/>
              <a:t/>
            </a:r>
            <a:br>
              <a:rPr lang="en-US" sz="2000" dirty="0"/>
            </a:br>
            <a:endParaRPr lang="en-US" sz="2000" dirty="0"/>
          </a:p>
          <a:p>
            <a:pPr marL="342900" indent="-342900">
              <a:buFont typeface="Arial" pitchFamily="34" charset="0"/>
              <a:buChar char="•"/>
            </a:pPr>
            <a:endParaRPr lang="en-US" sz="2000" i="1" dirty="0" smtClean="0"/>
          </a:p>
          <a:p>
            <a:pPr marL="342900" indent="-342900">
              <a:buFont typeface="Arial" pitchFamily="34" charset="0"/>
              <a:buChar char="•"/>
            </a:pPr>
            <a:endParaRPr lang="en-US" sz="2000" i="1" dirty="0" smtClean="0"/>
          </a:p>
          <a:p>
            <a:pPr marL="342900" indent="-342900">
              <a:buFont typeface="Arial" pitchFamily="34" charset="0"/>
              <a:buChar char="•"/>
            </a:pPr>
            <a:r>
              <a:rPr lang="en-US" sz="2000" i="1" dirty="0" smtClean="0"/>
              <a:t>Type</a:t>
            </a:r>
            <a:r>
              <a:rPr lang="en-US" sz="2000" dirty="0"/>
              <a:t> the address of the recipient in the </a:t>
            </a:r>
            <a:r>
              <a:rPr lang="en-US" sz="2000" b="1" dirty="0"/>
              <a:t>To...</a:t>
            </a:r>
            <a:r>
              <a:rPr lang="en-US" sz="2000" dirty="0"/>
              <a:t> </a:t>
            </a:r>
            <a:r>
              <a:rPr lang="en-US" sz="2000" dirty="0" smtClean="0"/>
              <a:t>Field</a:t>
            </a:r>
          </a:p>
          <a:p>
            <a:pPr marL="800100" lvl="1" indent="-342900">
              <a:buFont typeface="Arial" pitchFamily="34" charset="0"/>
              <a:buChar char="•"/>
            </a:pPr>
            <a:r>
              <a:rPr lang="en-US" sz="2000" dirty="0" smtClean="0"/>
              <a:t>It will auto populate an already used address</a:t>
            </a:r>
            <a:endParaRPr lang="en-US" sz="2000" dirty="0"/>
          </a:p>
          <a:p>
            <a:pPr marL="342900" indent="-342900">
              <a:buFont typeface="Arial" pitchFamily="34" charset="0"/>
              <a:buChar char="•"/>
            </a:pPr>
            <a:r>
              <a:rPr lang="en-US" sz="2000" i="1" dirty="0"/>
              <a:t>Type</a:t>
            </a:r>
            <a:r>
              <a:rPr lang="en-US" sz="2000" dirty="0"/>
              <a:t> an address in the </a:t>
            </a:r>
            <a:r>
              <a:rPr lang="en-US" sz="2000" b="1" dirty="0"/>
              <a:t>Cc…</a:t>
            </a:r>
            <a:r>
              <a:rPr lang="en-US" sz="2000" dirty="0"/>
              <a:t> field if you wish to send a copy of the message to a third </a:t>
            </a:r>
            <a:r>
              <a:rPr lang="en-US" sz="2000" dirty="0" smtClean="0"/>
              <a:t>party</a:t>
            </a:r>
            <a:endParaRPr lang="en-US" sz="2000" dirty="0"/>
          </a:p>
          <a:p>
            <a:pPr marL="342900" indent="-342900">
              <a:buFont typeface="Arial" pitchFamily="34" charset="0"/>
              <a:buChar char="•"/>
            </a:pPr>
            <a:r>
              <a:rPr lang="en-US" sz="2000" i="1" dirty="0"/>
              <a:t>Type</a:t>
            </a:r>
            <a:r>
              <a:rPr lang="en-US" sz="2000" dirty="0"/>
              <a:t> a subject matter in the </a:t>
            </a:r>
            <a:r>
              <a:rPr lang="en-US" sz="2000" b="1" dirty="0"/>
              <a:t>Subject</a:t>
            </a:r>
            <a:r>
              <a:rPr lang="en-US" sz="2000" dirty="0"/>
              <a:t> </a:t>
            </a:r>
            <a:r>
              <a:rPr lang="en-US" sz="2000" dirty="0" smtClean="0"/>
              <a:t>field</a:t>
            </a:r>
            <a:endParaRPr lang="en-US" sz="2000" dirty="0"/>
          </a:p>
          <a:p>
            <a:pPr marL="342900" indent="-342900">
              <a:buFont typeface="Arial" pitchFamily="34" charset="0"/>
              <a:buChar char="•"/>
            </a:pPr>
            <a:r>
              <a:rPr lang="en-US" sz="2000" i="1" dirty="0"/>
              <a:t>Type</a:t>
            </a:r>
            <a:r>
              <a:rPr lang="en-US" sz="2000" dirty="0"/>
              <a:t> your message in the large </a:t>
            </a:r>
            <a:r>
              <a:rPr lang="en-US" sz="2000" b="1" dirty="0"/>
              <a:t>text </a:t>
            </a:r>
            <a:r>
              <a:rPr lang="en-US" sz="2000" b="1" dirty="0" smtClean="0"/>
              <a:t>box</a:t>
            </a:r>
            <a:endParaRPr lang="en-US" sz="2000" dirty="0"/>
          </a:p>
          <a:p>
            <a:pPr marL="342900" indent="-342900">
              <a:buFont typeface="Arial" pitchFamily="34" charset="0"/>
              <a:buChar char="•"/>
            </a:pPr>
            <a:r>
              <a:rPr lang="en-US" sz="2000" i="1" dirty="0"/>
              <a:t>Click</a:t>
            </a:r>
            <a:r>
              <a:rPr lang="en-US" sz="2000" dirty="0"/>
              <a:t> </a:t>
            </a:r>
            <a:r>
              <a:rPr lang="en-US" sz="2000" b="1" dirty="0" smtClean="0"/>
              <a:t>Send</a:t>
            </a:r>
            <a:r>
              <a:rPr lang="en-US" sz="2000" b="1" dirty="0"/>
              <a:t/>
            </a:r>
            <a:br>
              <a:rPr lang="en-US" sz="2000" b="1" dirty="0"/>
            </a:br>
            <a:endParaRPr lang="en-US" sz="2000" dirty="0"/>
          </a:p>
          <a:p>
            <a:endParaRPr lang="en-US" sz="2000" dirty="0"/>
          </a:p>
        </p:txBody>
      </p:sp>
      <p:pic>
        <p:nvPicPr>
          <p:cNvPr id="8194" name="Picture 2" descr="The Home tab of Outlook 20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1779" y="2040011"/>
            <a:ext cx="2514600" cy="1495426"/>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240D5ECE-8B49-45CD-BE81-EF81920D1969}" type="slidenum">
              <a:rPr lang="en-US" smtClean="0"/>
              <a:pPr/>
              <a:t>21</a:t>
            </a:fld>
            <a:endParaRPr lang="en-US" dirty="0"/>
          </a:p>
        </p:txBody>
      </p:sp>
    </p:spTree>
    <p:extLst>
      <p:ext uri="{BB962C8B-B14F-4D97-AF65-F5344CB8AC3E}">
        <p14:creationId xmlns:p14="http://schemas.microsoft.com/office/powerpoint/2010/main" val="1909617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normAutofit/>
          </a:bodyPr>
          <a:lstStyle/>
          <a:p>
            <a:pPr lvl="0">
              <a:spcBef>
                <a:spcPts val="0"/>
              </a:spcBef>
            </a:pPr>
            <a:r>
              <a:rPr lang="en-US" sz="2800" b="1" dirty="0" smtClean="0">
                <a:solidFill>
                  <a:prstClr val="black">
                    <a:lumMod val="85000"/>
                    <a:lumOff val="15000"/>
                  </a:prstClr>
                </a:solidFill>
                <a:latin typeface="+mn-lt"/>
                <a:ea typeface="+mn-ea"/>
                <a:cs typeface="+mn-cs"/>
              </a:rPr>
              <a:t>Outlook Email – Out of office messages</a:t>
            </a:r>
            <a:endParaRPr lang="en-US" dirty="0">
              <a:latin typeface="+mn-lt"/>
            </a:endParaRPr>
          </a:p>
        </p:txBody>
      </p:sp>
      <p:sp>
        <p:nvSpPr>
          <p:cNvPr id="3" name="Rectangle 3"/>
          <p:cNvSpPr>
            <a:spLocks noChangeArrowheads="1"/>
          </p:cNvSpPr>
          <p:nvPr/>
        </p:nvSpPr>
        <p:spPr bwMode="auto">
          <a:xfrm>
            <a:off x="658783" y="898497"/>
            <a:ext cx="8111144" cy="5486400"/>
          </a:xfrm>
          <a:prstGeom prst="rect">
            <a:avLst/>
          </a:prstGeom>
          <a:noFill/>
          <a:ln>
            <a:noFill/>
          </a:ln>
          <a:effectLst/>
        </p:spPr>
        <p:txBody>
          <a:bodyPr vert="horz" wrap="square" lIns="91440" tIns="45720" rIns="91440" bIns="45720" numCol="1" anchor="ctr" anchorCtr="0" compatLnSpc="1">
            <a:prstTxWarp prst="textNoShape">
              <a:avLst/>
            </a:prstTxWarp>
            <a:normAutofit fontScale="92500" lnSpcReduction="10000"/>
          </a:bodyPr>
          <a:lstStyle/>
          <a:p>
            <a:pPr marL="342900" indent="-342900">
              <a:buFont typeface="Arial" pitchFamily="34" charset="0"/>
              <a:buChar char="•"/>
            </a:pPr>
            <a:r>
              <a:rPr lang="en-US" sz="2000" i="1" dirty="0" smtClean="0"/>
              <a:t>Click</a:t>
            </a:r>
            <a:r>
              <a:rPr lang="en-US" sz="2000" dirty="0"/>
              <a:t> </a:t>
            </a:r>
            <a:r>
              <a:rPr lang="en-US" sz="2000" b="1" u="sng" dirty="0" smtClean="0"/>
              <a:t>File</a:t>
            </a:r>
            <a:r>
              <a:rPr lang="en-US" sz="2000" dirty="0" smtClean="0"/>
              <a:t>, then </a:t>
            </a:r>
            <a:r>
              <a:rPr lang="en-US" sz="2000" b="1" u="sng" dirty="0" smtClean="0"/>
              <a:t>Info </a:t>
            </a:r>
            <a:r>
              <a:rPr lang="en-US" sz="2000" dirty="0" smtClean="0"/>
              <a:t>in the menu, then </a:t>
            </a:r>
            <a:r>
              <a:rPr lang="en-US" sz="2000" b="1" u="sng" dirty="0" smtClean="0"/>
              <a:t>Automatic Replies</a:t>
            </a:r>
            <a:r>
              <a:rPr lang="en-US" sz="2000" dirty="0"/>
              <a:t/>
            </a:r>
            <a:br>
              <a:rPr lang="en-US" sz="2000" dirty="0"/>
            </a:br>
            <a:r>
              <a:rPr lang="en-US" sz="2000" dirty="0"/>
              <a:t/>
            </a:r>
            <a:br>
              <a:rPr lang="en-US" sz="2000" dirty="0"/>
            </a:br>
            <a:r>
              <a:rPr lang="en-US" sz="2000" dirty="0"/>
              <a:t/>
            </a:r>
            <a:br>
              <a:rPr lang="en-US" sz="2000" dirty="0"/>
            </a:br>
            <a:r>
              <a:rPr lang="en-US" sz="2000" dirty="0"/>
              <a:t/>
            </a:r>
            <a:br>
              <a:rPr lang="en-US" sz="2000" dirty="0"/>
            </a:br>
            <a:endParaRPr lang="en-US" sz="2000" dirty="0"/>
          </a:p>
          <a:p>
            <a:pPr marL="342900" indent="-342900">
              <a:buFont typeface="Arial" pitchFamily="34" charset="0"/>
              <a:buChar char="•"/>
            </a:pPr>
            <a:endParaRPr lang="en-US" sz="2000" i="1" dirty="0" smtClean="0"/>
          </a:p>
          <a:p>
            <a:pPr marL="342900" indent="-342900">
              <a:buFont typeface="Arial" pitchFamily="34" charset="0"/>
              <a:buChar char="•"/>
            </a:pPr>
            <a:endParaRPr lang="en-US" sz="2000" i="1" dirty="0" smtClean="0"/>
          </a:p>
          <a:p>
            <a:pPr marL="342900" indent="-342900">
              <a:buFont typeface="Arial" pitchFamily="34" charset="0"/>
              <a:buChar char="•"/>
            </a:pPr>
            <a:endParaRPr lang="en-US" sz="2000" i="1" dirty="0" smtClean="0"/>
          </a:p>
          <a:p>
            <a:pPr marL="342900" indent="-342900">
              <a:buFont typeface="Arial" pitchFamily="34" charset="0"/>
              <a:buChar char="•"/>
            </a:pPr>
            <a:endParaRPr lang="en-US" sz="2000" i="1" dirty="0"/>
          </a:p>
          <a:p>
            <a:pPr marL="342900" indent="-342900">
              <a:buFont typeface="Arial" pitchFamily="34" charset="0"/>
              <a:buChar char="•"/>
            </a:pPr>
            <a:r>
              <a:rPr lang="en-US" sz="2000" i="1" dirty="0" smtClean="0"/>
              <a:t>Select</a:t>
            </a:r>
            <a:r>
              <a:rPr lang="en-US" sz="2000" dirty="0" smtClean="0"/>
              <a:t> </a:t>
            </a:r>
            <a:r>
              <a:rPr lang="en-US" sz="2000" dirty="0"/>
              <a:t>the </a:t>
            </a:r>
            <a:r>
              <a:rPr lang="en-US" sz="2000" b="1" u="sng" dirty="0"/>
              <a:t>Send </a:t>
            </a:r>
            <a:r>
              <a:rPr lang="en-US" sz="2000" b="1" u="sng" dirty="0" smtClean="0"/>
              <a:t>automatic replies</a:t>
            </a:r>
            <a:r>
              <a:rPr lang="en-US" sz="2000" i="1" dirty="0" smtClean="0"/>
              <a:t> </a:t>
            </a:r>
            <a:r>
              <a:rPr lang="en-US" sz="2000" dirty="0" smtClean="0"/>
              <a:t>radio button</a:t>
            </a:r>
            <a:endParaRPr lang="en-US" sz="2000" dirty="0"/>
          </a:p>
          <a:p>
            <a:pPr marL="342900" indent="-342900">
              <a:buFont typeface="Arial" pitchFamily="34" charset="0"/>
              <a:buChar char="•"/>
            </a:pPr>
            <a:r>
              <a:rPr lang="en-US" sz="2000" i="1" dirty="0" smtClean="0"/>
              <a:t>Select t</a:t>
            </a:r>
            <a:r>
              <a:rPr lang="en-US" sz="2000" dirty="0" smtClean="0"/>
              <a:t>he </a:t>
            </a:r>
            <a:r>
              <a:rPr lang="en-US" sz="2000" b="1" u="sng" dirty="0"/>
              <a:t>Only send during this time </a:t>
            </a:r>
            <a:r>
              <a:rPr lang="en-US" sz="2000" b="1" u="sng" dirty="0" smtClean="0"/>
              <a:t>range:</a:t>
            </a:r>
            <a:r>
              <a:rPr lang="en-US" sz="2000" dirty="0" smtClean="0"/>
              <a:t> </a:t>
            </a:r>
            <a:br>
              <a:rPr lang="en-US" sz="2000" dirty="0" smtClean="0"/>
            </a:br>
            <a:r>
              <a:rPr lang="en-US" sz="2000" dirty="0" smtClean="0"/>
              <a:t>check box, then input a start and end date and </a:t>
            </a:r>
            <a:br>
              <a:rPr lang="en-US" sz="2000" dirty="0" smtClean="0"/>
            </a:br>
            <a:r>
              <a:rPr lang="en-US" sz="2000" dirty="0" smtClean="0"/>
              <a:t>time</a:t>
            </a:r>
          </a:p>
          <a:p>
            <a:pPr marL="800100" lvl="1" indent="-342900">
              <a:buFont typeface="Arial" pitchFamily="34" charset="0"/>
              <a:buChar char="•"/>
            </a:pPr>
            <a:r>
              <a:rPr lang="en-US" b="1" dirty="0" smtClean="0">
                <a:solidFill>
                  <a:srgbClr val="FF0000"/>
                </a:solidFill>
              </a:rPr>
              <a:t>IF</a:t>
            </a:r>
            <a:r>
              <a:rPr lang="en-US" dirty="0" smtClean="0">
                <a:solidFill>
                  <a:srgbClr val="FF0000"/>
                </a:solidFill>
              </a:rPr>
              <a:t> you don’t select a time/date range, your</a:t>
            </a:r>
            <a:br>
              <a:rPr lang="en-US" dirty="0" smtClean="0">
                <a:solidFill>
                  <a:srgbClr val="FF0000"/>
                </a:solidFill>
              </a:rPr>
            </a:br>
            <a:r>
              <a:rPr lang="en-US" dirty="0" smtClean="0">
                <a:solidFill>
                  <a:srgbClr val="FF0000"/>
                </a:solidFill>
              </a:rPr>
              <a:t>out of office message will continue until you </a:t>
            </a:r>
            <a:br>
              <a:rPr lang="en-US" dirty="0" smtClean="0">
                <a:solidFill>
                  <a:srgbClr val="FF0000"/>
                </a:solidFill>
              </a:rPr>
            </a:br>
            <a:r>
              <a:rPr lang="en-US" dirty="0" smtClean="0">
                <a:solidFill>
                  <a:srgbClr val="FF0000"/>
                </a:solidFill>
              </a:rPr>
              <a:t>manually turn it off!</a:t>
            </a:r>
            <a:endParaRPr lang="en-US" dirty="0">
              <a:solidFill>
                <a:srgbClr val="FF0000"/>
              </a:solidFill>
            </a:endParaRPr>
          </a:p>
          <a:p>
            <a:pPr marL="342900" indent="-342900">
              <a:buFont typeface="Arial" pitchFamily="34" charset="0"/>
              <a:buChar char="•"/>
            </a:pPr>
            <a:r>
              <a:rPr lang="en-US" sz="2000" dirty="0" smtClean="0"/>
              <a:t>You can have a different message for people</a:t>
            </a:r>
            <a:br>
              <a:rPr lang="en-US" sz="2000" dirty="0" smtClean="0"/>
            </a:br>
            <a:r>
              <a:rPr lang="en-US" sz="2000" dirty="0" smtClean="0"/>
              <a:t>inside CPCS and externally</a:t>
            </a:r>
            <a:endParaRPr lang="en-US" sz="2000" dirty="0"/>
          </a:p>
          <a:p>
            <a:pPr marL="342900" indent="-342900">
              <a:buFont typeface="Arial" pitchFamily="34" charset="0"/>
              <a:buChar char="•"/>
            </a:pPr>
            <a:r>
              <a:rPr lang="en-US" sz="2000" i="1" dirty="0"/>
              <a:t>Click</a:t>
            </a:r>
            <a:r>
              <a:rPr lang="en-US" sz="2000" dirty="0"/>
              <a:t> </a:t>
            </a:r>
            <a:r>
              <a:rPr lang="en-US" sz="2000" b="1" u="sng" dirty="0" smtClean="0"/>
              <a:t>OK</a:t>
            </a:r>
            <a:r>
              <a:rPr lang="en-US" sz="2000" b="1" dirty="0" smtClean="0"/>
              <a:t> </a:t>
            </a:r>
            <a:r>
              <a:rPr lang="en-US" sz="2000" dirty="0" smtClean="0"/>
              <a:t>to save changes</a:t>
            </a:r>
            <a:r>
              <a:rPr lang="en-US" sz="2000" b="1" dirty="0"/>
              <a:t/>
            </a:r>
            <a:br>
              <a:rPr lang="en-US" sz="2000" b="1" dirty="0"/>
            </a:br>
            <a:endParaRPr lang="en-US" sz="2000" dirty="0"/>
          </a:p>
          <a:p>
            <a:endParaRPr lang="en-US" sz="2000" dirty="0"/>
          </a:p>
        </p:txBody>
      </p:sp>
      <p:pic>
        <p:nvPicPr>
          <p:cNvPr id="4098" name="Picture 2"/>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t="-2"/>
          <a:stretch/>
        </p:blipFill>
        <p:spPr bwMode="auto">
          <a:xfrm>
            <a:off x="2555433" y="1241300"/>
            <a:ext cx="2217420" cy="1943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058893" y="3773225"/>
            <a:ext cx="2433100" cy="23743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2555433" y="1581002"/>
            <a:ext cx="466837" cy="12852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3132813" y="2372562"/>
            <a:ext cx="318053" cy="29344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2555434" y="1306254"/>
            <a:ext cx="159026" cy="89096"/>
          </a:xfrm>
          <a:prstGeom prst="rect">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6105603" y="4013860"/>
            <a:ext cx="983966" cy="18406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Slide Number Placeholder 1"/>
          <p:cNvSpPr>
            <a:spLocks noGrp="1"/>
          </p:cNvSpPr>
          <p:nvPr>
            <p:ph type="sldNum" sz="quarter" idx="12"/>
          </p:nvPr>
        </p:nvSpPr>
        <p:spPr/>
        <p:txBody>
          <a:bodyPr/>
          <a:lstStyle/>
          <a:p>
            <a:fld id="{240D5ECE-8B49-45CD-BE81-EF81920D1969}" type="slidenum">
              <a:rPr lang="en-US" smtClean="0"/>
              <a:pPr/>
              <a:t>22</a:t>
            </a:fld>
            <a:endParaRPr lang="en-US" dirty="0"/>
          </a:p>
        </p:txBody>
      </p:sp>
    </p:spTree>
    <p:extLst>
      <p:ext uri="{BB962C8B-B14F-4D97-AF65-F5344CB8AC3E}">
        <p14:creationId xmlns:p14="http://schemas.microsoft.com/office/powerpoint/2010/main" val="26422472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4262157" y="3023349"/>
            <a:ext cx="4392744" cy="22608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itle 8"/>
          <p:cNvSpPr>
            <a:spLocks noGrp="1"/>
          </p:cNvSpPr>
          <p:nvPr>
            <p:ph type="title"/>
          </p:nvPr>
        </p:nvSpPr>
        <p:spPr/>
        <p:txBody>
          <a:bodyPr>
            <a:normAutofit/>
          </a:bodyPr>
          <a:lstStyle/>
          <a:p>
            <a:pPr lvl="0">
              <a:spcBef>
                <a:spcPts val="0"/>
              </a:spcBef>
            </a:pPr>
            <a:r>
              <a:rPr lang="en-US" sz="2800" b="1" dirty="0" smtClean="0">
                <a:solidFill>
                  <a:prstClr val="black">
                    <a:lumMod val="85000"/>
                    <a:lumOff val="15000"/>
                  </a:prstClr>
                </a:solidFill>
                <a:latin typeface="+mn-lt"/>
                <a:ea typeface="+mn-ea"/>
                <a:cs typeface="+mn-cs"/>
              </a:rPr>
              <a:t>Outlook Email – Recall a message</a:t>
            </a:r>
            <a:endParaRPr lang="en-US" dirty="0">
              <a:latin typeface="+mn-lt"/>
            </a:endParaRPr>
          </a:p>
        </p:txBody>
      </p:sp>
      <p:sp>
        <p:nvSpPr>
          <p:cNvPr id="3" name="Rectangle 3"/>
          <p:cNvSpPr>
            <a:spLocks noChangeArrowheads="1"/>
          </p:cNvSpPr>
          <p:nvPr/>
        </p:nvSpPr>
        <p:spPr bwMode="auto">
          <a:xfrm>
            <a:off x="423949" y="2512724"/>
            <a:ext cx="3610169" cy="3753605"/>
          </a:xfrm>
          <a:prstGeom prst="rect">
            <a:avLst/>
          </a:prstGeom>
          <a:noFill/>
          <a:ln>
            <a:noFill/>
          </a:ln>
          <a:effectLst/>
        </p:spPr>
        <p:txBody>
          <a:bodyPr vert="horz" wrap="square" lIns="91440" tIns="0" rIns="91440" bIns="0" numCol="1" anchor="t" anchorCtr="0" compatLnSpc="1">
            <a:prstTxWarp prst="textNoShape">
              <a:avLst/>
            </a:prstTxWarp>
            <a:normAutofit/>
          </a:bodyPr>
          <a:lstStyle/>
          <a:p>
            <a:r>
              <a:rPr lang="en-US" sz="2000" dirty="0" smtClean="0">
                <a:solidFill>
                  <a:prstClr val="black">
                    <a:lumMod val="85000"/>
                    <a:lumOff val="15000"/>
                  </a:prstClr>
                </a:solidFill>
              </a:rPr>
              <a:t>To recall a message:</a:t>
            </a:r>
          </a:p>
          <a:p>
            <a:pPr marL="342900" indent="-342900">
              <a:buFont typeface="Arial" pitchFamily="34" charset="0"/>
              <a:buChar char="•"/>
            </a:pPr>
            <a:r>
              <a:rPr lang="en-US" sz="1600" dirty="0" smtClean="0"/>
              <a:t>Find your email </a:t>
            </a:r>
            <a:r>
              <a:rPr lang="en-US" sz="1600" dirty="0"/>
              <a:t>in the </a:t>
            </a:r>
            <a:r>
              <a:rPr lang="en-US" sz="1600" b="1" u="sng" dirty="0"/>
              <a:t>Sent Items</a:t>
            </a:r>
            <a:r>
              <a:rPr lang="en-US" sz="1600" dirty="0"/>
              <a:t> </a:t>
            </a:r>
            <a:r>
              <a:rPr lang="en-US" sz="1600" dirty="0" smtClean="0"/>
              <a:t>folder</a:t>
            </a:r>
            <a:endParaRPr lang="en-US" sz="1600" dirty="0"/>
          </a:p>
          <a:p>
            <a:pPr marL="342900" indent="-342900">
              <a:buFont typeface="Arial" pitchFamily="34" charset="0"/>
              <a:buChar char="•"/>
            </a:pPr>
            <a:r>
              <a:rPr lang="en-US" sz="1600" i="1" dirty="0"/>
              <a:t>Double-click</a:t>
            </a:r>
            <a:r>
              <a:rPr lang="en-US" sz="1600" dirty="0"/>
              <a:t> the message to open </a:t>
            </a:r>
            <a:r>
              <a:rPr lang="en-US" sz="1600" dirty="0" smtClean="0"/>
              <a:t>it</a:t>
            </a:r>
            <a:endParaRPr lang="en-US" sz="1600" dirty="0"/>
          </a:p>
          <a:p>
            <a:pPr marL="342900" indent="-342900">
              <a:buFont typeface="Arial" pitchFamily="34" charset="0"/>
              <a:buChar char="•"/>
            </a:pPr>
            <a:r>
              <a:rPr lang="en-US" sz="1600" i="1" dirty="0"/>
              <a:t>Click</a:t>
            </a:r>
            <a:r>
              <a:rPr lang="en-US" sz="1600" dirty="0"/>
              <a:t> </a:t>
            </a:r>
            <a:r>
              <a:rPr lang="en-US" sz="1600" b="1" u="sng" dirty="0" smtClean="0"/>
              <a:t>Actions</a:t>
            </a:r>
            <a:r>
              <a:rPr lang="en-US" sz="1600" dirty="0" smtClean="0"/>
              <a:t> in </a:t>
            </a:r>
            <a:r>
              <a:rPr lang="en-US" sz="1600" dirty="0"/>
              <a:t>the </a:t>
            </a:r>
            <a:r>
              <a:rPr lang="en-US" sz="1600" b="1" u="sng" dirty="0"/>
              <a:t>Move</a:t>
            </a:r>
            <a:r>
              <a:rPr lang="en-US" sz="1600" dirty="0"/>
              <a:t> section of the </a:t>
            </a:r>
            <a:r>
              <a:rPr lang="en-US" sz="1600" dirty="0" smtClean="0"/>
              <a:t>Ribbon</a:t>
            </a:r>
            <a:endParaRPr lang="en-US" sz="1600" dirty="0"/>
          </a:p>
          <a:p>
            <a:pPr marL="342900" indent="-342900">
              <a:buFont typeface="Arial" pitchFamily="34" charset="0"/>
              <a:buChar char="•"/>
            </a:pPr>
            <a:r>
              <a:rPr lang="en-US" sz="1600" i="1" dirty="0" smtClean="0"/>
              <a:t>Choose</a:t>
            </a:r>
            <a:r>
              <a:rPr lang="en-US" sz="1600" dirty="0" smtClean="0"/>
              <a:t> </a:t>
            </a:r>
            <a:r>
              <a:rPr lang="en-US" sz="1600" b="1" u="sng" dirty="0"/>
              <a:t>Recall This Message</a:t>
            </a:r>
            <a:r>
              <a:rPr lang="en-US" sz="1600" dirty="0" smtClean="0"/>
              <a:t>.</a:t>
            </a:r>
            <a:endParaRPr lang="en-US" sz="1600" dirty="0"/>
          </a:p>
          <a:p>
            <a:pPr marL="342900" indent="-342900">
              <a:buFont typeface="Arial" pitchFamily="34" charset="0"/>
              <a:buChar char="•"/>
            </a:pPr>
            <a:r>
              <a:rPr lang="en-US" sz="1600" i="1" dirty="0"/>
              <a:t>Select</a:t>
            </a:r>
            <a:r>
              <a:rPr lang="en-US" sz="1600" dirty="0"/>
              <a:t> </a:t>
            </a:r>
            <a:r>
              <a:rPr lang="en-US" sz="1600" b="1" u="sng" dirty="0"/>
              <a:t>Delete unread copies of this message</a:t>
            </a:r>
            <a:r>
              <a:rPr lang="en-US" sz="1600" dirty="0"/>
              <a:t> </a:t>
            </a:r>
            <a:r>
              <a:rPr lang="en-US" sz="1600" dirty="0" smtClean="0"/>
              <a:t>or </a:t>
            </a:r>
            <a:r>
              <a:rPr lang="en-US" sz="1600" b="1" u="sng" dirty="0" smtClean="0"/>
              <a:t>Delete </a:t>
            </a:r>
            <a:r>
              <a:rPr lang="en-US" sz="1600" b="1" u="sng" dirty="0"/>
              <a:t>unread copies and replace with a new </a:t>
            </a:r>
            <a:r>
              <a:rPr lang="en-US" sz="1600" b="1" u="sng" dirty="0" smtClean="0"/>
              <a:t>message </a:t>
            </a:r>
            <a:r>
              <a:rPr lang="en-US" sz="1600" dirty="0" smtClean="0"/>
              <a:t>and </a:t>
            </a:r>
            <a:r>
              <a:rPr lang="en-US" sz="1600" i="1" dirty="0" smtClean="0"/>
              <a:t>click</a:t>
            </a:r>
            <a:r>
              <a:rPr lang="en-US" sz="1600" dirty="0" smtClean="0"/>
              <a:t> </a:t>
            </a:r>
            <a:r>
              <a:rPr lang="en-US" sz="1600" b="1" u="sng" dirty="0"/>
              <a:t>OK</a:t>
            </a:r>
            <a:r>
              <a:rPr lang="en-US" sz="1600" dirty="0"/>
              <a:t>.</a:t>
            </a:r>
          </a:p>
          <a:p>
            <a:r>
              <a:rPr lang="en-US" sz="1600" dirty="0"/>
              <a:t>You will get a response </a:t>
            </a:r>
            <a:r>
              <a:rPr lang="en-US" sz="1600" dirty="0" smtClean="0"/>
              <a:t>whether the </a:t>
            </a:r>
            <a:r>
              <a:rPr lang="en-US" sz="1600" dirty="0"/>
              <a:t>message has been </a:t>
            </a:r>
            <a:r>
              <a:rPr lang="en-US" sz="1600" dirty="0" smtClean="0"/>
              <a:t>recalled successfully</a:t>
            </a:r>
            <a:endParaRPr lang="en-US" sz="1600" dirty="0"/>
          </a:p>
        </p:txBody>
      </p:sp>
      <p:sp>
        <p:nvSpPr>
          <p:cNvPr id="2" name="Rectangle 1"/>
          <p:cNvSpPr/>
          <p:nvPr/>
        </p:nvSpPr>
        <p:spPr>
          <a:xfrm>
            <a:off x="423949" y="964106"/>
            <a:ext cx="8345978" cy="1477328"/>
          </a:xfrm>
          <a:prstGeom prst="rect">
            <a:avLst/>
          </a:prstGeom>
          <a:solidFill>
            <a:srgbClr val="FFFF00"/>
          </a:solidFill>
          <a:effectLst>
            <a:outerShdw blurRad="50800" dist="38100" dir="2700000" algn="tl" rotWithShape="0">
              <a:prstClr val="black">
                <a:alpha val="40000"/>
              </a:prstClr>
            </a:outerShdw>
          </a:effectLst>
        </p:spPr>
        <p:txBody>
          <a:bodyPr wrap="square">
            <a:spAutoFit/>
          </a:bodyPr>
          <a:lstStyle/>
          <a:p>
            <a:pPr algn="ctr"/>
            <a:r>
              <a:rPr lang="en-US" b="1" dirty="0" smtClean="0"/>
              <a:t>Why recall a message?</a:t>
            </a:r>
          </a:p>
          <a:p>
            <a:r>
              <a:rPr lang="en-US" dirty="0" smtClean="0"/>
              <a:t>Sometimes we prematurely send a message: mistakenly hitting </a:t>
            </a:r>
            <a:r>
              <a:rPr lang="en-US" b="1" u="sng" dirty="0" smtClean="0"/>
              <a:t>send</a:t>
            </a:r>
            <a:r>
              <a:rPr lang="en-US" dirty="0" smtClean="0"/>
              <a:t> before it was complete or you decide the email is unnecessary or maybe the tone, in hindsight, needs to be changed. A recall will delete the message from the other person’s inbox.</a:t>
            </a:r>
          </a:p>
          <a:p>
            <a:r>
              <a:rPr lang="en-US" b="1" dirty="0" smtClean="0"/>
              <a:t>NOTE: If the person reads the message before you recall it, the recall will </a:t>
            </a:r>
            <a:r>
              <a:rPr lang="en-US" b="1" u="sng" dirty="0" smtClean="0"/>
              <a:t>fail.</a:t>
            </a:r>
            <a:endParaRPr lang="en-US" b="1" dirty="0"/>
          </a:p>
        </p:txBody>
      </p:sp>
      <p:sp>
        <p:nvSpPr>
          <p:cNvPr id="5" name="Slide Number Placeholder 4"/>
          <p:cNvSpPr>
            <a:spLocks noGrp="1"/>
          </p:cNvSpPr>
          <p:nvPr>
            <p:ph type="sldNum" sz="quarter" idx="12"/>
          </p:nvPr>
        </p:nvSpPr>
        <p:spPr/>
        <p:txBody>
          <a:bodyPr/>
          <a:lstStyle/>
          <a:p>
            <a:fld id="{240D5ECE-8B49-45CD-BE81-EF81920D1969}" type="slidenum">
              <a:rPr lang="en-US" smtClean="0"/>
              <a:pPr/>
              <a:t>23</a:t>
            </a:fld>
            <a:endParaRPr lang="en-US" dirty="0"/>
          </a:p>
        </p:txBody>
      </p:sp>
      <p:sp>
        <p:nvSpPr>
          <p:cNvPr id="6" name="Rectangle 5"/>
          <p:cNvSpPr/>
          <p:nvPr/>
        </p:nvSpPr>
        <p:spPr>
          <a:xfrm>
            <a:off x="4596938" y="4814426"/>
            <a:ext cx="771525" cy="17145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6572471" y="5080846"/>
            <a:ext cx="1619250" cy="17145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022345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4054342" y="920562"/>
            <a:ext cx="5036257" cy="15970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itle 8"/>
          <p:cNvSpPr>
            <a:spLocks noGrp="1"/>
          </p:cNvSpPr>
          <p:nvPr>
            <p:ph type="title"/>
          </p:nvPr>
        </p:nvSpPr>
        <p:spPr/>
        <p:txBody>
          <a:bodyPr>
            <a:normAutofit/>
          </a:bodyPr>
          <a:lstStyle/>
          <a:p>
            <a:pPr lvl="0">
              <a:spcBef>
                <a:spcPts val="0"/>
              </a:spcBef>
            </a:pPr>
            <a:r>
              <a:rPr lang="en-US" sz="2800" b="1" dirty="0" smtClean="0">
                <a:solidFill>
                  <a:prstClr val="black">
                    <a:lumMod val="85000"/>
                    <a:lumOff val="15000"/>
                  </a:prstClr>
                </a:solidFill>
                <a:latin typeface="+mn-lt"/>
                <a:ea typeface="+mn-ea"/>
                <a:cs typeface="+mn-cs"/>
              </a:rPr>
              <a:t>Outlook Email – Recall a message (continued)</a:t>
            </a:r>
            <a:endParaRPr lang="en-US" dirty="0">
              <a:latin typeface="+mn-lt"/>
            </a:endParaRPr>
          </a:p>
        </p:txBody>
      </p:sp>
      <p:sp>
        <p:nvSpPr>
          <p:cNvPr id="3" name="Rectangle 3"/>
          <p:cNvSpPr>
            <a:spLocks noChangeArrowheads="1"/>
          </p:cNvSpPr>
          <p:nvPr/>
        </p:nvSpPr>
        <p:spPr bwMode="auto">
          <a:xfrm>
            <a:off x="295729" y="988065"/>
            <a:ext cx="3610169" cy="3753605"/>
          </a:xfrm>
          <a:prstGeom prst="rect">
            <a:avLst/>
          </a:prstGeom>
          <a:noFill/>
          <a:ln>
            <a:noFill/>
          </a:ln>
          <a:effectLst/>
        </p:spPr>
        <p:txBody>
          <a:bodyPr vert="horz" wrap="square" lIns="91440" tIns="0" rIns="91440" bIns="0" numCol="1" anchor="t" anchorCtr="0" compatLnSpc="1">
            <a:prstTxWarp prst="textNoShape">
              <a:avLst/>
            </a:prstTxWarp>
            <a:normAutofit/>
          </a:bodyPr>
          <a:lstStyle/>
          <a:p>
            <a:r>
              <a:rPr lang="en-US" sz="2000" dirty="0" smtClean="0">
                <a:solidFill>
                  <a:prstClr val="black">
                    <a:lumMod val="85000"/>
                    <a:lumOff val="15000"/>
                  </a:prstClr>
                </a:solidFill>
              </a:rPr>
              <a:t>To recall a message:</a:t>
            </a:r>
          </a:p>
          <a:p>
            <a:pPr marL="342900" indent="-342900">
              <a:buFont typeface="Arial" pitchFamily="34" charset="0"/>
              <a:buChar char="•"/>
            </a:pPr>
            <a:r>
              <a:rPr lang="en-US" sz="1600" dirty="0" smtClean="0"/>
              <a:t>Find your email </a:t>
            </a:r>
            <a:r>
              <a:rPr lang="en-US" sz="1600" dirty="0"/>
              <a:t>in the </a:t>
            </a:r>
            <a:r>
              <a:rPr lang="en-US" sz="1600" b="1" u="sng" dirty="0"/>
              <a:t>Sent Items</a:t>
            </a:r>
            <a:r>
              <a:rPr lang="en-US" sz="1600" dirty="0"/>
              <a:t> </a:t>
            </a:r>
            <a:r>
              <a:rPr lang="en-US" sz="1600" dirty="0" smtClean="0"/>
              <a:t>folder</a:t>
            </a:r>
            <a:endParaRPr lang="en-US" sz="1600" dirty="0"/>
          </a:p>
          <a:p>
            <a:pPr marL="342900" indent="-342900">
              <a:buFont typeface="Arial" pitchFamily="34" charset="0"/>
              <a:buChar char="•"/>
            </a:pPr>
            <a:r>
              <a:rPr lang="en-US" sz="1600" i="1" dirty="0"/>
              <a:t>Double-click</a:t>
            </a:r>
            <a:r>
              <a:rPr lang="en-US" sz="1600" dirty="0"/>
              <a:t> the message to open </a:t>
            </a:r>
            <a:r>
              <a:rPr lang="en-US" sz="1600" dirty="0" smtClean="0"/>
              <a:t>it</a:t>
            </a:r>
            <a:endParaRPr lang="en-US" sz="1600" dirty="0"/>
          </a:p>
          <a:p>
            <a:pPr marL="342900" indent="-342900">
              <a:buFont typeface="Arial" pitchFamily="34" charset="0"/>
              <a:buChar char="•"/>
            </a:pPr>
            <a:r>
              <a:rPr lang="en-US" sz="1600" i="1" dirty="0"/>
              <a:t>Click</a:t>
            </a:r>
            <a:r>
              <a:rPr lang="en-US" sz="1600" dirty="0"/>
              <a:t> </a:t>
            </a:r>
            <a:r>
              <a:rPr lang="en-US" sz="1600" b="1" u="sng" dirty="0" smtClean="0"/>
              <a:t>Actions</a:t>
            </a:r>
            <a:r>
              <a:rPr lang="en-US" sz="1600" dirty="0" smtClean="0"/>
              <a:t> in </a:t>
            </a:r>
            <a:r>
              <a:rPr lang="en-US" sz="1600" dirty="0"/>
              <a:t>the </a:t>
            </a:r>
            <a:r>
              <a:rPr lang="en-US" sz="1600" b="1" u="sng" dirty="0"/>
              <a:t>Move</a:t>
            </a:r>
            <a:r>
              <a:rPr lang="en-US" sz="1600" dirty="0"/>
              <a:t> section of the </a:t>
            </a:r>
            <a:r>
              <a:rPr lang="en-US" sz="1600" dirty="0" smtClean="0"/>
              <a:t>Ribbon</a:t>
            </a:r>
            <a:endParaRPr lang="en-US" sz="1600" dirty="0"/>
          </a:p>
          <a:p>
            <a:pPr marL="342900" indent="-342900">
              <a:buFont typeface="Arial" pitchFamily="34" charset="0"/>
              <a:buChar char="•"/>
            </a:pPr>
            <a:r>
              <a:rPr lang="en-US" sz="1600" i="1" dirty="0" smtClean="0"/>
              <a:t>Choose</a:t>
            </a:r>
            <a:r>
              <a:rPr lang="en-US" sz="1600" dirty="0" smtClean="0"/>
              <a:t> </a:t>
            </a:r>
            <a:r>
              <a:rPr lang="en-US" sz="1600" b="1" u="sng" dirty="0"/>
              <a:t>Recall This Message</a:t>
            </a:r>
            <a:r>
              <a:rPr lang="en-US" sz="1600" dirty="0" smtClean="0"/>
              <a:t>.</a:t>
            </a:r>
            <a:endParaRPr lang="en-US" sz="1600" dirty="0"/>
          </a:p>
          <a:p>
            <a:pPr marL="342900" indent="-342900">
              <a:buFont typeface="Arial" pitchFamily="34" charset="0"/>
              <a:buChar char="•"/>
            </a:pPr>
            <a:r>
              <a:rPr lang="en-US" sz="1600" i="1" dirty="0"/>
              <a:t>Select</a:t>
            </a:r>
            <a:r>
              <a:rPr lang="en-US" sz="1600" dirty="0"/>
              <a:t> </a:t>
            </a:r>
            <a:r>
              <a:rPr lang="en-US" sz="1600" b="1" u="sng" dirty="0"/>
              <a:t>Delete unread copies of this message</a:t>
            </a:r>
            <a:r>
              <a:rPr lang="en-US" sz="1600" dirty="0"/>
              <a:t> </a:t>
            </a:r>
            <a:r>
              <a:rPr lang="en-US" sz="1600" dirty="0" smtClean="0"/>
              <a:t>or </a:t>
            </a:r>
            <a:r>
              <a:rPr lang="en-US" sz="1600" b="1" u="sng" dirty="0" smtClean="0"/>
              <a:t>Delete </a:t>
            </a:r>
            <a:r>
              <a:rPr lang="en-US" sz="1600" b="1" u="sng" dirty="0"/>
              <a:t>unread copies and replace with a new </a:t>
            </a:r>
            <a:r>
              <a:rPr lang="en-US" sz="1600" b="1" u="sng" dirty="0" smtClean="0"/>
              <a:t>message </a:t>
            </a:r>
            <a:r>
              <a:rPr lang="en-US" sz="1600" dirty="0" smtClean="0"/>
              <a:t>and </a:t>
            </a:r>
            <a:r>
              <a:rPr lang="en-US" sz="1600" i="1" dirty="0" smtClean="0"/>
              <a:t>click</a:t>
            </a:r>
            <a:r>
              <a:rPr lang="en-US" sz="1600" dirty="0" smtClean="0"/>
              <a:t> </a:t>
            </a:r>
            <a:r>
              <a:rPr lang="en-US" sz="1600" b="1" u="sng" dirty="0"/>
              <a:t>OK</a:t>
            </a:r>
            <a:r>
              <a:rPr lang="en-US" sz="1600" dirty="0"/>
              <a:t>.</a:t>
            </a:r>
          </a:p>
          <a:p>
            <a:r>
              <a:rPr lang="en-US" sz="1600" dirty="0"/>
              <a:t>You will get a response </a:t>
            </a:r>
            <a:r>
              <a:rPr lang="en-US" sz="1600" dirty="0" smtClean="0"/>
              <a:t>whether the </a:t>
            </a:r>
            <a:r>
              <a:rPr lang="en-US" sz="1600" dirty="0"/>
              <a:t>message has been </a:t>
            </a:r>
            <a:r>
              <a:rPr lang="en-US" sz="1600" dirty="0" smtClean="0"/>
              <a:t>recalled successfully</a:t>
            </a:r>
            <a:endParaRPr lang="en-US" sz="1600" dirty="0"/>
          </a:p>
        </p:txBody>
      </p:sp>
      <p:sp>
        <p:nvSpPr>
          <p:cNvPr id="5" name="Slide Number Placeholder 4"/>
          <p:cNvSpPr>
            <a:spLocks noGrp="1"/>
          </p:cNvSpPr>
          <p:nvPr>
            <p:ph type="sldNum" sz="quarter" idx="12"/>
          </p:nvPr>
        </p:nvSpPr>
        <p:spPr/>
        <p:txBody>
          <a:bodyPr/>
          <a:lstStyle/>
          <a:p>
            <a:fld id="{240D5ECE-8B49-45CD-BE81-EF81920D1969}" type="slidenum">
              <a:rPr lang="en-US" smtClean="0"/>
              <a:pPr/>
              <a:t>24</a:t>
            </a:fld>
            <a:endParaRPr lang="en-US" dirty="0"/>
          </a:p>
        </p:txBody>
      </p:sp>
      <p:sp>
        <p:nvSpPr>
          <p:cNvPr id="6" name="Rectangle 5"/>
          <p:cNvSpPr/>
          <p:nvPr/>
        </p:nvSpPr>
        <p:spPr>
          <a:xfrm>
            <a:off x="7912834" y="1299344"/>
            <a:ext cx="494894" cy="17145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7912833" y="1547615"/>
            <a:ext cx="1179309" cy="17145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35802" y="2660073"/>
            <a:ext cx="3971925" cy="2381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289734" y="4251367"/>
            <a:ext cx="2144708" cy="20145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6"/>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1687586" y="4560126"/>
            <a:ext cx="2218312" cy="2083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261831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2772279" y="3560545"/>
            <a:ext cx="3191798" cy="1259105"/>
            <a:chOff x="2648454" y="4244520"/>
            <a:chExt cx="3191798" cy="1259105"/>
          </a:xfrm>
        </p:grpSpPr>
        <p:pic>
          <p:nvPicPr>
            <p:cNvPr id="1026" name="Picture 2"/>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2648454" y="4244520"/>
              <a:ext cx="3191798" cy="12591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2942327" y="4968420"/>
              <a:ext cx="619975" cy="12746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5075927" y="4244520"/>
              <a:ext cx="309987" cy="12746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9" name="Title 8"/>
          <p:cNvSpPr>
            <a:spLocks noGrp="1"/>
          </p:cNvSpPr>
          <p:nvPr>
            <p:ph type="title"/>
          </p:nvPr>
        </p:nvSpPr>
        <p:spPr/>
        <p:txBody>
          <a:bodyPr>
            <a:normAutofit/>
          </a:bodyPr>
          <a:lstStyle/>
          <a:p>
            <a:pPr lvl="0">
              <a:spcBef>
                <a:spcPts val="0"/>
              </a:spcBef>
            </a:pPr>
            <a:r>
              <a:rPr lang="en-US" sz="2800" b="1" dirty="0" smtClean="0">
                <a:solidFill>
                  <a:prstClr val="black">
                    <a:lumMod val="85000"/>
                    <a:lumOff val="15000"/>
                  </a:prstClr>
                </a:solidFill>
                <a:latin typeface="+mn-lt"/>
                <a:ea typeface="+mn-ea"/>
                <a:cs typeface="+mn-cs"/>
              </a:rPr>
              <a:t>Outlook Email – Add your image</a:t>
            </a:r>
            <a:endParaRPr lang="en-US" dirty="0">
              <a:latin typeface="+mn-lt"/>
            </a:endParaRPr>
          </a:p>
        </p:txBody>
      </p:sp>
      <p:sp>
        <p:nvSpPr>
          <p:cNvPr id="3" name="Rectangle 3"/>
          <p:cNvSpPr>
            <a:spLocks noChangeArrowheads="1"/>
          </p:cNvSpPr>
          <p:nvPr/>
        </p:nvSpPr>
        <p:spPr bwMode="auto">
          <a:xfrm>
            <a:off x="658783" y="1033670"/>
            <a:ext cx="8111144" cy="6070544"/>
          </a:xfrm>
          <a:prstGeom prst="rect">
            <a:avLst/>
          </a:prstGeom>
          <a:noFill/>
          <a:ln>
            <a:noFill/>
          </a:ln>
          <a:effectLst/>
        </p:spPr>
        <p:txBody>
          <a:bodyPr vert="horz" wrap="square" lIns="91440" tIns="45720" rIns="91440" bIns="45720" numCol="1" anchor="t" anchorCtr="0" compatLnSpc="1">
            <a:prstTxWarp prst="textNoShape">
              <a:avLst/>
            </a:prstTxWarp>
            <a:normAutofit/>
          </a:bodyPr>
          <a:lstStyle/>
          <a:p>
            <a:pPr marL="342900" indent="-342900">
              <a:buFont typeface="Arial" pitchFamily="34" charset="0"/>
              <a:buChar char="•"/>
            </a:pPr>
            <a:r>
              <a:rPr lang="en-US" sz="2000" i="1" dirty="0" smtClean="0"/>
              <a:t>Go to webmail</a:t>
            </a:r>
            <a:r>
              <a:rPr lang="en-US" sz="2000" dirty="0"/>
              <a:t>  at </a:t>
            </a:r>
            <a:r>
              <a:rPr lang="en-US" sz="2000" dirty="0">
                <a:hlinkClick r:id="rId4"/>
              </a:rPr>
              <a:t>https://webmail.publiccounsel.net/owa</a:t>
            </a:r>
            <a:r>
              <a:rPr lang="en-US" sz="2000" dirty="0" smtClean="0">
                <a:hlinkClick r:id="rId4"/>
              </a:rPr>
              <a:t>/</a:t>
            </a:r>
            <a:r>
              <a:rPr lang="en-US" sz="2000" dirty="0" smtClean="0"/>
              <a:t> </a:t>
            </a:r>
          </a:p>
          <a:p>
            <a:pPr marL="342900" indent="-342900">
              <a:buFont typeface="Arial" pitchFamily="34" charset="0"/>
              <a:buChar char="•"/>
            </a:pPr>
            <a:r>
              <a:rPr lang="en-US" sz="2000" i="1" dirty="0" smtClean="0"/>
              <a:t>Login</a:t>
            </a:r>
            <a:r>
              <a:rPr lang="en-US" sz="2000" dirty="0" smtClean="0"/>
              <a:t> with you normal username and password</a:t>
            </a:r>
          </a:p>
          <a:p>
            <a:pPr marL="342900" indent="-342900">
              <a:buFont typeface="Arial" pitchFamily="34" charset="0"/>
              <a:buChar char="•"/>
            </a:pPr>
            <a:endParaRPr lang="en-US" sz="2000" dirty="0"/>
          </a:p>
          <a:p>
            <a:pPr marL="342900" indent="-342900">
              <a:buFont typeface="Arial" pitchFamily="34" charset="0"/>
              <a:buChar char="•"/>
            </a:pPr>
            <a:endParaRPr lang="en-US" sz="2000" dirty="0" smtClean="0"/>
          </a:p>
          <a:p>
            <a:pPr marL="342900" indent="-342900">
              <a:buFont typeface="Arial" pitchFamily="34" charset="0"/>
              <a:buChar char="•"/>
            </a:pPr>
            <a:endParaRPr lang="en-US" sz="2000" i="1" dirty="0" smtClean="0"/>
          </a:p>
          <a:p>
            <a:pPr marL="342900" indent="-342900">
              <a:buFont typeface="Arial" pitchFamily="34" charset="0"/>
              <a:buChar char="•"/>
            </a:pPr>
            <a:endParaRPr lang="en-US" sz="2000" i="1" dirty="0"/>
          </a:p>
          <a:p>
            <a:pPr marL="342900" indent="-342900">
              <a:buFont typeface="Arial" pitchFamily="34" charset="0"/>
              <a:buChar char="•"/>
            </a:pPr>
            <a:r>
              <a:rPr lang="en-US" sz="2000" i="1" dirty="0" smtClean="0"/>
              <a:t>Click</a:t>
            </a:r>
            <a:r>
              <a:rPr lang="en-US" sz="2000" dirty="0" smtClean="0"/>
              <a:t> (upper right corner) the down arrow next to your name, and </a:t>
            </a:r>
            <a:r>
              <a:rPr lang="en-US" sz="2000" i="1" dirty="0" smtClean="0"/>
              <a:t>click </a:t>
            </a:r>
            <a:r>
              <a:rPr lang="en-US" sz="2000" b="1" u="sng" dirty="0" smtClean="0"/>
              <a:t>change</a:t>
            </a:r>
            <a:r>
              <a:rPr lang="en-US" sz="2000" dirty="0"/>
              <a:t> </a:t>
            </a:r>
            <a:r>
              <a:rPr lang="en-US" sz="2000" dirty="0" smtClean="0"/>
              <a:t>under your image or the grey silhouette</a:t>
            </a:r>
            <a:r>
              <a:rPr lang="en-US" sz="2000" dirty="0"/>
              <a:t/>
            </a:r>
            <a:br>
              <a:rPr lang="en-US" sz="2000" dirty="0"/>
            </a:br>
            <a:r>
              <a:rPr lang="en-US" sz="2000" dirty="0"/>
              <a:t/>
            </a:r>
            <a:br>
              <a:rPr lang="en-US" sz="2000" dirty="0"/>
            </a:br>
            <a:endParaRPr lang="en-US" sz="2000" dirty="0"/>
          </a:p>
          <a:p>
            <a:pPr marL="342900" indent="-342900">
              <a:buFont typeface="Arial" pitchFamily="34" charset="0"/>
              <a:buChar char="•"/>
            </a:pPr>
            <a:endParaRPr lang="en-US" sz="2000" i="1" dirty="0" smtClean="0"/>
          </a:p>
          <a:p>
            <a:pPr marL="342900" indent="-342900">
              <a:buFont typeface="Arial" pitchFamily="34" charset="0"/>
              <a:buChar char="•"/>
            </a:pPr>
            <a:endParaRPr lang="en-US" sz="2000" i="1" dirty="0" smtClean="0"/>
          </a:p>
          <a:p>
            <a:pPr marL="342900" indent="-342900">
              <a:buFont typeface="Arial" pitchFamily="34" charset="0"/>
              <a:buChar char="•"/>
            </a:pPr>
            <a:endParaRPr lang="en-US" sz="2000" i="1" dirty="0" smtClean="0"/>
          </a:p>
          <a:p>
            <a:pPr marL="342900" indent="-342900">
              <a:buFont typeface="Arial" pitchFamily="34" charset="0"/>
              <a:buChar char="•"/>
            </a:pPr>
            <a:r>
              <a:rPr lang="en-US" sz="2000" i="1" dirty="0" smtClean="0"/>
              <a:t>Click </a:t>
            </a:r>
            <a:r>
              <a:rPr lang="en-US" sz="2000" b="1" u="sng" dirty="0" smtClean="0"/>
              <a:t>Change File</a:t>
            </a:r>
            <a:r>
              <a:rPr lang="en-US" sz="2000" dirty="0" smtClean="0"/>
              <a:t> button and find a local image and select the image to use</a:t>
            </a:r>
          </a:p>
          <a:p>
            <a:endParaRPr lang="en-US" sz="2000" dirty="0"/>
          </a:p>
        </p:txBody>
      </p:sp>
      <p:pic>
        <p:nvPicPr>
          <p:cNvPr id="12290" name="Picture 2"/>
          <p:cNvPicPr>
            <a:picLocks noChangeAspect="1" noChangeArrowheads="1"/>
          </p:cNvPicPr>
          <p:nvPr/>
        </p:nvPicPr>
        <p:blipFill rotWithShape="1">
          <a:blip r:embed="rId5" cstate="email">
            <a:extLst>
              <a:ext uri="{28A0092B-C50C-407E-A947-70E740481C1C}">
                <a14:useLocalDpi xmlns:a14="http://schemas.microsoft.com/office/drawing/2010/main" val="0"/>
              </a:ext>
            </a:extLst>
          </a:blip>
          <a:srcRect/>
          <a:stretch/>
        </p:blipFill>
        <p:spPr bwMode="auto">
          <a:xfrm>
            <a:off x="3190875" y="1657349"/>
            <a:ext cx="2095500" cy="1238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 name="Group 4"/>
          <p:cNvGrpSpPr/>
          <p:nvPr/>
        </p:nvGrpSpPr>
        <p:grpSpPr>
          <a:xfrm>
            <a:off x="3210891" y="5424441"/>
            <a:ext cx="2122212" cy="1385934"/>
            <a:chOff x="3058491" y="5472066"/>
            <a:chExt cx="2122212" cy="1385934"/>
          </a:xfrm>
        </p:grpSpPr>
        <p:grpSp>
          <p:nvGrpSpPr>
            <p:cNvPr id="4" name="Group 3"/>
            <p:cNvGrpSpPr/>
            <p:nvPr/>
          </p:nvGrpSpPr>
          <p:grpSpPr>
            <a:xfrm>
              <a:off x="3058491" y="5472066"/>
              <a:ext cx="2122212" cy="1385934"/>
              <a:chOff x="3077540" y="5334000"/>
              <a:chExt cx="2333625" cy="1524000"/>
            </a:xfrm>
          </p:grpSpPr>
          <p:pic>
            <p:nvPicPr>
              <p:cNvPr id="1027" name="Picture 3"/>
              <p:cNvPicPr>
                <a:picLocks noChangeAspect="1" noChangeArrowheads="1"/>
              </p:cNvPicPr>
              <p:nvPr/>
            </p:nvPicPr>
            <p:blipFill rotWithShape="1">
              <a:blip r:embed="rId6" cstate="email">
                <a:extLst>
                  <a:ext uri="{28A0092B-C50C-407E-A947-70E740481C1C}">
                    <a14:useLocalDpi xmlns:a14="http://schemas.microsoft.com/office/drawing/2010/main" val="0"/>
                  </a:ext>
                </a:extLst>
              </a:blip>
              <a:srcRect/>
              <a:stretch/>
            </p:blipFill>
            <p:spPr bwMode="auto">
              <a:xfrm>
                <a:off x="3077540" y="5334000"/>
                <a:ext cx="2333625"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descr="The Save &amp; Close option of the Contact tab, which should be selected to save the contact in the Personal Address Book."/>
              <p:cNvPicPr>
                <a:picLocks noChangeAspect="1" noChangeArrowheads="1"/>
              </p:cNvPicPr>
              <p:nvPr/>
            </p:nvPicPr>
            <p:blipFill rotWithShape="1">
              <a:blip r:embed="rId7" cstate="email">
                <a:extLst>
                  <a:ext uri="{28A0092B-C50C-407E-A947-70E740481C1C}">
                    <a14:useLocalDpi xmlns:a14="http://schemas.microsoft.com/office/drawing/2010/main" val="0"/>
                  </a:ext>
                </a:extLst>
              </a:blip>
              <a:srcRect/>
              <a:stretch/>
            </p:blipFill>
            <p:spPr bwMode="auto">
              <a:xfrm>
                <a:off x="3257550" y="5600699"/>
                <a:ext cx="962025" cy="962025"/>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Rectangle 11"/>
            <p:cNvSpPr/>
            <p:nvPr/>
          </p:nvSpPr>
          <p:spPr>
            <a:xfrm>
              <a:off x="4083631" y="5817970"/>
              <a:ext cx="309987" cy="12746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 name="Slide Number Placeholder 7"/>
          <p:cNvSpPr>
            <a:spLocks noGrp="1"/>
          </p:cNvSpPr>
          <p:nvPr>
            <p:ph type="sldNum" sz="quarter" idx="12"/>
          </p:nvPr>
        </p:nvSpPr>
        <p:spPr/>
        <p:txBody>
          <a:bodyPr/>
          <a:lstStyle/>
          <a:p>
            <a:fld id="{240D5ECE-8B49-45CD-BE81-EF81920D1969}" type="slidenum">
              <a:rPr lang="en-US" smtClean="0"/>
              <a:pPr/>
              <a:t>25</a:t>
            </a:fld>
            <a:endParaRPr lang="en-US" dirty="0"/>
          </a:p>
        </p:txBody>
      </p:sp>
      <p:pic>
        <p:nvPicPr>
          <p:cNvPr id="19" name="Picture 5" descr="The Save &amp; Close option of the Contact tab, which should be selected to save the contact in the Personal Address Book."/>
          <p:cNvPicPr>
            <a:picLocks noChangeAspect="1" noChangeArrowheads="1"/>
          </p:cNvPicPr>
          <p:nvPr/>
        </p:nvPicPr>
        <p:blipFill rotWithShape="1">
          <a:blip r:embed="rId8" cstate="email">
            <a:extLst>
              <a:ext uri="{28A0092B-C50C-407E-A947-70E740481C1C}">
                <a14:useLocalDpi xmlns:a14="http://schemas.microsoft.com/office/drawing/2010/main" val="0"/>
              </a:ext>
            </a:extLst>
          </a:blip>
          <a:srcRect/>
          <a:stretch/>
        </p:blipFill>
        <p:spPr bwMode="auto">
          <a:xfrm>
            <a:off x="3096424" y="3873439"/>
            <a:ext cx="437434" cy="3972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51535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a:spLocks noChangeArrowheads="1"/>
          </p:cNvSpPr>
          <p:nvPr/>
        </p:nvSpPr>
        <p:spPr bwMode="auto">
          <a:xfrm>
            <a:off x="658783" y="1033670"/>
            <a:ext cx="8111144" cy="6070544"/>
          </a:xfrm>
          <a:prstGeom prst="rect">
            <a:avLst/>
          </a:prstGeom>
          <a:noFill/>
          <a:ln>
            <a:noFill/>
          </a:ln>
          <a:effectLst/>
        </p:spPr>
        <p:txBody>
          <a:bodyPr vert="horz" wrap="square" lIns="91440" tIns="45720" rIns="91440" bIns="45720" numCol="1" anchor="t" anchorCtr="0" compatLnSpc="1">
            <a:prstTxWarp prst="textNoShape">
              <a:avLst/>
            </a:prstTxWarp>
            <a:normAutofit/>
          </a:bodyPr>
          <a:lstStyle/>
          <a:p>
            <a:r>
              <a:rPr lang="en-US" sz="2000" dirty="0" smtClean="0"/>
              <a:t>Outlook contacts are a simple, easy way to find people. When you are adding your image to Outlook, also add your contact information</a:t>
            </a:r>
          </a:p>
          <a:p>
            <a:pPr marL="342900" indent="-342900">
              <a:buFont typeface="Arial" pitchFamily="34" charset="0"/>
              <a:buChar char="•"/>
            </a:pPr>
            <a:r>
              <a:rPr lang="en-US" sz="2000" i="1" dirty="0" smtClean="0"/>
              <a:t>Go to webmail</a:t>
            </a:r>
            <a:r>
              <a:rPr lang="en-US" sz="2000" dirty="0"/>
              <a:t> </a:t>
            </a:r>
            <a:r>
              <a:rPr lang="en-US" sz="2000" dirty="0" smtClean="0"/>
              <a:t>at </a:t>
            </a:r>
            <a:r>
              <a:rPr lang="en-US" sz="2000" dirty="0">
                <a:hlinkClick r:id="rId3"/>
              </a:rPr>
              <a:t>https://webmail.publiccounsel.net/owa</a:t>
            </a:r>
            <a:r>
              <a:rPr lang="en-US" sz="2000" dirty="0" smtClean="0">
                <a:hlinkClick r:id="rId3"/>
              </a:rPr>
              <a:t>/</a:t>
            </a:r>
            <a:r>
              <a:rPr lang="en-US" sz="2000" dirty="0" smtClean="0"/>
              <a:t> </a:t>
            </a:r>
          </a:p>
          <a:p>
            <a:pPr marL="342900" indent="-342900">
              <a:buFont typeface="Arial" pitchFamily="34" charset="0"/>
              <a:buChar char="•"/>
            </a:pPr>
            <a:r>
              <a:rPr lang="en-US" sz="2000" i="1" dirty="0" smtClean="0"/>
              <a:t>Login</a:t>
            </a:r>
            <a:r>
              <a:rPr lang="en-US" sz="2000" dirty="0" smtClean="0"/>
              <a:t> and </a:t>
            </a:r>
            <a:r>
              <a:rPr lang="en-US" sz="2000" i="1" dirty="0"/>
              <a:t>c</a:t>
            </a:r>
            <a:r>
              <a:rPr lang="en-US" sz="2000" i="1" dirty="0" smtClean="0"/>
              <a:t>lick</a:t>
            </a:r>
            <a:r>
              <a:rPr lang="en-US" sz="2000" dirty="0" smtClean="0"/>
              <a:t> (upper right corner) the </a:t>
            </a:r>
            <a:r>
              <a:rPr lang="en-US" sz="2000" b="1" u="sng" dirty="0" smtClean="0"/>
              <a:t>gear icon</a:t>
            </a:r>
            <a:r>
              <a:rPr lang="en-US" sz="2000" dirty="0" smtClean="0"/>
              <a:t> next to your name, and </a:t>
            </a:r>
            <a:r>
              <a:rPr lang="en-US" sz="2000" i="1" dirty="0" smtClean="0"/>
              <a:t>click </a:t>
            </a:r>
            <a:r>
              <a:rPr lang="en-US" sz="2000" dirty="0" smtClean="0">
                <a:solidFill>
                  <a:prstClr val="black">
                    <a:lumMod val="85000"/>
                    <a:lumOff val="15000"/>
                  </a:prstClr>
                </a:solidFill>
                <a:sym typeface="Wingdings"/>
              </a:rPr>
              <a:t></a:t>
            </a:r>
            <a:r>
              <a:rPr lang="en-US" sz="2000" b="1" u="sng" dirty="0" smtClean="0"/>
              <a:t>Options</a:t>
            </a:r>
            <a:r>
              <a:rPr lang="en-US" sz="2000" dirty="0"/>
              <a:t> </a:t>
            </a:r>
            <a:r>
              <a:rPr lang="en-US" sz="2000" dirty="0" smtClean="0"/>
              <a:t>and </a:t>
            </a:r>
            <a:r>
              <a:rPr lang="en-US" sz="2000" dirty="0" smtClean="0">
                <a:solidFill>
                  <a:prstClr val="black">
                    <a:lumMod val="85000"/>
                    <a:lumOff val="15000"/>
                  </a:prstClr>
                </a:solidFill>
                <a:sym typeface="Wingdings"/>
              </a:rPr>
              <a:t></a:t>
            </a:r>
            <a:r>
              <a:rPr lang="en-US" sz="2000" b="1" u="sng" dirty="0" smtClean="0"/>
              <a:t>Edit Information</a:t>
            </a:r>
            <a:r>
              <a:rPr lang="en-US" sz="2000" dirty="0"/>
              <a:t/>
            </a:r>
            <a:br>
              <a:rPr lang="en-US" sz="2000" dirty="0"/>
            </a:br>
            <a:r>
              <a:rPr lang="en-US" sz="2000" dirty="0"/>
              <a:t/>
            </a:r>
            <a:br>
              <a:rPr lang="en-US" sz="2000" dirty="0"/>
            </a:br>
            <a:endParaRPr lang="en-US" sz="2000" dirty="0"/>
          </a:p>
          <a:p>
            <a:pPr marL="342900" indent="-342900">
              <a:buFont typeface="Arial" pitchFamily="34" charset="0"/>
              <a:buChar char="•"/>
            </a:pPr>
            <a:endParaRPr lang="en-US" sz="2000" i="1" dirty="0" smtClean="0"/>
          </a:p>
          <a:p>
            <a:pPr marL="342900" indent="-342900">
              <a:buFont typeface="Arial" pitchFamily="34" charset="0"/>
              <a:buChar char="•"/>
            </a:pPr>
            <a:endParaRPr lang="en-US" sz="2000" i="1" dirty="0" smtClean="0"/>
          </a:p>
          <a:p>
            <a:pPr marL="342900" indent="-342900">
              <a:buFont typeface="Arial" pitchFamily="34" charset="0"/>
              <a:buChar char="•"/>
            </a:pPr>
            <a:endParaRPr lang="en-US" sz="2000" i="1" dirty="0" smtClean="0"/>
          </a:p>
          <a:p>
            <a:pPr marL="342900" indent="-342900">
              <a:buFont typeface="Arial" pitchFamily="34" charset="0"/>
              <a:buChar char="•"/>
            </a:pPr>
            <a:r>
              <a:rPr lang="en-US" sz="2000" dirty="0" smtClean="0"/>
              <a:t>Add your contact location and numbers</a:t>
            </a:r>
            <a:endParaRPr lang="en-US" sz="2000" dirty="0"/>
          </a:p>
        </p:txBody>
      </p:sp>
      <p:grpSp>
        <p:nvGrpSpPr>
          <p:cNvPr id="8" name="Group 7"/>
          <p:cNvGrpSpPr/>
          <p:nvPr/>
        </p:nvGrpSpPr>
        <p:grpSpPr>
          <a:xfrm>
            <a:off x="5209956" y="2396783"/>
            <a:ext cx="1397710" cy="1848219"/>
            <a:chOff x="6378484" y="3245399"/>
            <a:chExt cx="1909482" cy="2524945"/>
          </a:xfrm>
        </p:grpSpPr>
        <p:pic>
          <p:nvPicPr>
            <p:cNvPr id="3074" name="Picture 2"/>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a:stretch/>
          </p:blipFill>
          <p:spPr bwMode="auto">
            <a:xfrm>
              <a:off x="6378484" y="3245399"/>
              <a:ext cx="1909482" cy="2524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Rectangle 14"/>
            <p:cNvSpPr/>
            <p:nvPr/>
          </p:nvSpPr>
          <p:spPr>
            <a:xfrm>
              <a:off x="6537250" y="5336888"/>
              <a:ext cx="1393000" cy="26199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p:nvSpPr>
          <p:spPr>
            <a:xfrm>
              <a:off x="7620263" y="3325459"/>
              <a:ext cx="309987" cy="22513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9" name="Title 8"/>
          <p:cNvSpPr>
            <a:spLocks noGrp="1"/>
          </p:cNvSpPr>
          <p:nvPr>
            <p:ph type="title"/>
          </p:nvPr>
        </p:nvSpPr>
        <p:spPr/>
        <p:txBody>
          <a:bodyPr>
            <a:normAutofit/>
          </a:bodyPr>
          <a:lstStyle/>
          <a:p>
            <a:pPr lvl="0">
              <a:spcBef>
                <a:spcPts val="0"/>
              </a:spcBef>
            </a:pPr>
            <a:r>
              <a:rPr lang="en-US" sz="2800" b="1" dirty="0" smtClean="0">
                <a:solidFill>
                  <a:prstClr val="black">
                    <a:lumMod val="85000"/>
                    <a:lumOff val="15000"/>
                  </a:prstClr>
                </a:solidFill>
                <a:latin typeface="+mn-lt"/>
                <a:ea typeface="+mn-ea"/>
                <a:cs typeface="+mn-cs"/>
              </a:rPr>
              <a:t>Outlook Email – Add your contact information</a:t>
            </a:r>
            <a:endParaRPr lang="en-US" dirty="0">
              <a:latin typeface="+mn-lt"/>
            </a:endParaRPr>
          </a:p>
        </p:txBody>
      </p:sp>
      <p:grpSp>
        <p:nvGrpSpPr>
          <p:cNvPr id="10" name="Group 9"/>
          <p:cNvGrpSpPr/>
          <p:nvPr/>
        </p:nvGrpSpPr>
        <p:grpSpPr>
          <a:xfrm>
            <a:off x="6773170" y="2461112"/>
            <a:ext cx="1537589" cy="1667583"/>
            <a:chOff x="5033331" y="2973435"/>
            <a:chExt cx="1537589" cy="1667583"/>
          </a:xfrm>
        </p:grpSpPr>
        <p:pic>
          <p:nvPicPr>
            <p:cNvPr id="3075" name="Picture 3"/>
            <p:cNvPicPr>
              <a:picLocks noChangeAspect="1" noChangeArrowheads="1"/>
            </p:cNvPicPr>
            <p:nvPr/>
          </p:nvPicPr>
          <p:blipFill rotWithShape="1">
            <a:blip r:embed="rId5" cstate="email">
              <a:extLst>
                <a:ext uri="{28A0092B-C50C-407E-A947-70E740481C1C}">
                  <a14:useLocalDpi xmlns:a14="http://schemas.microsoft.com/office/drawing/2010/main" val="0"/>
                </a:ext>
              </a:extLst>
            </a:blip>
            <a:srcRect/>
            <a:stretch/>
          </p:blipFill>
          <p:spPr bwMode="auto">
            <a:xfrm>
              <a:off x="5033331" y="2973435"/>
              <a:ext cx="1537589" cy="16675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Rectangle 11"/>
            <p:cNvSpPr/>
            <p:nvPr/>
          </p:nvSpPr>
          <p:spPr>
            <a:xfrm>
              <a:off x="5647131" y="4562024"/>
              <a:ext cx="424060" cy="45720"/>
            </a:xfrm>
            <a:prstGeom prst="rect">
              <a:avLst/>
            </a:prstGeom>
            <a:no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3076" name="Picture 4"/>
          <p:cNvPicPr>
            <a:picLocks noChangeAspect="1" noChangeArrowheads="1"/>
          </p:cNvPicPr>
          <p:nvPr/>
        </p:nvPicPr>
        <p:blipFill rotWithShape="1">
          <a:blip r:embed="rId6" cstate="email">
            <a:extLst>
              <a:ext uri="{28A0092B-C50C-407E-A947-70E740481C1C}">
                <a14:useLocalDpi xmlns:a14="http://schemas.microsoft.com/office/drawing/2010/main" val="0"/>
              </a:ext>
            </a:extLst>
          </a:blip>
          <a:srcRect/>
          <a:stretch/>
        </p:blipFill>
        <p:spPr bwMode="auto">
          <a:xfrm>
            <a:off x="1622970" y="4485751"/>
            <a:ext cx="3082558" cy="15174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rotWithShape="1">
          <a:blip r:embed="rId7" cstate="email">
            <a:extLst>
              <a:ext uri="{28A0092B-C50C-407E-A947-70E740481C1C}">
                <a14:useLocalDpi xmlns:a14="http://schemas.microsoft.com/office/drawing/2010/main" val="0"/>
              </a:ext>
            </a:extLst>
          </a:blip>
          <a:srcRect/>
          <a:stretch/>
        </p:blipFill>
        <p:spPr bwMode="auto">
          <a:xfrm>
            <a:off x="5449553" y="4485751"/>
            <a:ext cx="3046827" cy="15174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Slide Number Placeholder 10"/>
          <p:cNvSpPr>
            <a:spLocks noGrp="1"/>
          </p:cNvSpPr>
          <p:nvPr>
            <p:ph type="sldNum" sz="quarter" idx="12"/>
          </p:nvPr>
        </p:nvSpPr>
        <p:spPr/>
        <p:txBody>
          <a:bodyPr/>
          <a:lstStyle/>
          <a:p>
            <a:fld id="{240D5ECE-8B49-45CD-BE81-EF81920D1969}" type="slidenum">
              <a:rPr lang="en-US" smtClean="0"/>
              <a:pPr/>
              <a:t>26</a:t>
            </a:fld>
            <a:endParaRPr lang="en-US" dirty="0"/>
          </a:p>
        </p:txBody>
      </p:sp>
      <p:sp>
        <p:nvSpPr>
          <p:cNvPr id="23" name="Rectangle 22"/>
          <p:cNvSpPr/>
          <p:nvPr/>
        </p:nvSpPr>
        <p:spPr>
          <a:xfrm>
            <a:off x="4907120" y="3710111"/>
            <a:ext cx="389850" cy="369332"/>
          </a:xfrm>
          <a:prstGeom prst="rect">
            <a:avLst/>
          </a:prstGeom>
        </p:spPr>
        <p:txBody>
          <a:bodyPr wrap="none">
            <a:spAutoFit/>
          </a:bodyPr>
          <a:lstStyle/>
          <a:p>
            <a:r>
              <a:rPr lang="en-US" dirty="0">
                <a:solidFill>
                  <a:prstClr val="black">
                    <a:lumMod val="85000"/>
                    <a:lumOff val="15000"/>
                  </a:prstClr>
                </a:solidFill>
                <a:sym typeface="Wingdings"/>
              </a:rPr>
              <a:t></a:t>
            </a:r>
            <a:endParaRPr lang="en-US" dirty="0"/>
          </a:p>
        </p:txBody>
      </p:sp>
      <p:sp>
        <p:nvSpPr>
          <p:cNvPr id="24" name="Rectangle 23"/>
          <p:cNvSpPr/>
          <p:nvPr/>
        </p:nvSpPr>
        <p:spPr>
          <a:xfrm>
            <a:off x="7138630" y="3894777"/>
            <a:ext cx="389850" cy="369332"/>
          </a:xfrm>
          <a:prstGeom prst="rect">
            <a:avLst/>
          </a:prstGeom>
        </p:spPr>
        <p:txBody>
          <a:bodyPr wrap="none">
            <a:spAutoFit/>
          </a:bodyPr>
          <a:lstStyle/>
          <a:p>
            <a:r>
              <a:rPr lang="en-US" dirty="0">
                <a:solidFill>
                  <a:prstClr val="black">
                    <a:lumMod val="85000"/>
                    <a:lumOff val="15000"/>
                  </a:prstClr>
                </a:solidFill>
                <a:sym typeface="Wingdings"/>
              </a:rPr>
              <a:t></a:t>
            </a:r>
            <a:endParaRPr lang="en-US" dirty="0"/>
          </a:p>
        </p:txBody>
      </p:sp>
    </p:spTree>
    <p:extLst>
      <p:ext uri="{BB962C8B-B14F-4D97-AF65-F5344CB8AC3E}">
        <p14:creationId xmlns:p14="http://schemas.microsoft.com/office/powerpoint/2010/main" val="18690413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a:spLocks noChangeArrowheads="1"/>
          </p:cNvSpPr>
          <p:nvPr/>
        </p:nvSpPr>
        <p:spPr bwMode="auto">
          <a:xfrm>
            <a:off x="658783" y="1033670"/>
            <a:ext cx="8111144" cy="6070544"/>
          </a:xfrm>
          <a:prstGeom prst="rect">
            <a:avLst/>
          </a:prstGeom>
          <a:noFill/>
          <a:ln>
            <a:noFill/>
          </a:ln>
          <a:effectLst/>
        </p:spPr>
        <p:txBody>
          <a:bodyPr vert="horz" wrap="square" lIns="91440" tIns="45720" rIns="91440" bIns="45720" numCol="1" anchor="t" anchorCtr="0" compatLnSpc="1">
            <a:prstTxWarp prst="textNoShape">
              <a:avLst/>
            </a:prstTxWarp>
            <a:normAutofit/>
          </a:bodyPr>
          <a:lstStyle/>
          <a:p>
            <a:r>
              <a:rPr lang="en-US" sz="2000" dirty="0" smtClean="0"/>
              <a:t>You can assign a reminder to a team member through email. This creates a means to provide deadlines for requests.</a:t>
            </a:r>
          </a:p>
          <a:p>
            <a:pPr marL="342900" indent="-342900">
              <a:buFont typeface="Arial" pitchFamily="34" charset="0"/>
              <a:buChar char="•"/>
            </a:pPr>
            <a:r>
              <a:rPr lang="en-US" sz="2000" i="1" dirty="0" smtClean="0"/>
              <a:t>Click </a:t>
            </a:r>
            <a:r>
              <a:rPr lang="en-US" sz="2000" dirty="0" smtClean="0"/>
              <a:t> </a:t>
            </a:r>
            <a:r>
              <a:rPr lang="en-US" sz="2000" b="1" u="sng" dirty="0" smtClean="0"/>
              <a:t>Follow Up </a:t>
            </a:r>
            <a:r>
              <a:rPr lang="en-US" sz="2000" dirty="0" smtClean="0"/>
              <a:t>in the Ribbon Bar of an email</a:t>
            </a:r>
          </a:p>
          <a:p>
            <a:pPr marL="342900" indent="-342900">
              <a:buFont typeface="Arial" pitchFamily="34" charset="0"/>
              <a:buChar char="•"/>
            </a:pPr>
            <a:r>
              <a:rPr lang="en-US" sz="2000" i="1" dirty="0" smtClean="0"/>
              <a:t>Click </a:t>
            </a:r>
            <a:r>
              <a:rPr lang="en-US" sz="2000" b="1" u="sng" dirty="0" smtClean="0"/>
              <a:t>Add Reminder</a:t>
            </a:r>
          </a:p>
          <a:p>
            <a:pPr marL="342900" indent="-342900">
              <a:buFont typeface="Arial" pitchFamily="34" charset="0"/>
              <a:buChar char="•"/>
            </a:pPr>
            <a:r>
              <a:rPr lang="en-US" sz="2000" dirty="0" smtClean="0"/>
              <a:t>In popup, c</a:t>
            </a:r>
            <a:r>
              <a:rPr lang="en-US" sz="2000" i="1" dirty="0" smtClean="0"/>
              <a:t>lick </a:t>
            </a:r>
            <a:r>
              <a:rPr lang="en-US" sz="2000" b="1" i="1" u="sng" dirty="0" smtClean="0"/>
              <a:t>Flag for Recipients</a:t>
            </a:r>
            <a:r>
              <a:rPr lang="en-US" sz="2000" b="1" dirty="0" smtClean="0"/>
              <a:t> </a:t>
            </a:r>
            <a:r>
              <a:rPr lang="en-US" sz="2000" dirty="0" smtClean="0"/>
              <a:t>checkbox</a:t>
            </a:r>
          </a:p>
          <a:p>
            <a:pPr marL="342900" indent="-342900">
              <a:buFont typeface="Arial" pitchFamily="34" charset="0"/>
              <a:buChar char="•"/>
            </a:pPr>
            <a:r>
              <a:rPr lang="en-US" sz="2000" i="1" dirty="0" smtClean="0"/>
              <a:t>Click </a:t>
            </a:r>
            <a:r>
              <a:rPr lang="en-US" sz="2000" b="1" u="sng" dirty="0" smtClean="0"/>
              <a:t>Reminder: </a:t>
            </a:r>
            <a:r>
              <a:rPr lang="en-US" sz="2000" dirty="0" smtClean="0"/>
              <a:t> checkbox and pick a date and time for the reminder, then </a:t>
            </a:r>
            <a:r>
              <a:rPr lang="en-US" sz="2000" i="1" dirty="0" smtClean="0"/>
              <a:t>click </a:t>
            </a:r>
            <a:r>
              <a:rPr lang="en-US" sz="2000" b="1" u="sng" dirty="0" smtClean="0"/>
              <a:t>OK</a:t>
            </a:r>
            <a:r>
              <a:rPr lang="en-US" sz="2000" dirty="0"/>
              <a:t/>
            </a:r>
            <a:br>
              <a:rPr lang="en-US" sz="2000" dirty="0"/>
            </a:br>
            <a:endParaRPr lang="en-US" sz="2000" dirty="0"/>
          </a:p>
        </p:txBody>
      </p:sp>
      <p:sp>
        <p:nvSpPr>
          <p:cNvPr id="9" name="Title 8"/>
          <p:cNvSpPr>
            <a:spLocks noGrp="1"/>
          </p:cNvSpPr>
          <p:nvPr>
            <p:ph type="title"/>
          </p:nvPr>
        </p:nvSpPr>
        <p:spPr/>
        <p:txBody>
          <a:bodyPr>
            <a:normAutofit/>
          </a:bodyPr>
          <a:lstStyle/>
          <a:p>
            <a:pPr lvl="0">
              <a:spcBef>
                <a:spcPts val="0"/>
              </a:spcBef>
            </a:pPr>
            <a:r>
              <a:rPr lang="en-US" sz="2800" b="1" dirty="0">
                <a:solidFill>
                  <a:prstClr val="black">
                    <a:lumMod val="85000"/>
                    <a:lumOff val="15000"/>
                  </a:prstClr>
                </a:solidFill>
                <a:latin typeface="+mn-lt"/>
                <a:ea typeface="+mn-ea"/>
                <a:cs typeface="+mn-cs"/>
              </a:rPr>
              <a:t>Outlook Email – Assigning tasks and deadlines</a:t>
            </a:r>
          </a:p>
        </p:txBody>
      </p:sp>
      <p:sp>
        <p:nvSpPr>
          <p:cNvPr id="11" name="Slide Number Placeholder 10"/>
          <p:cNvSpPr>
            <a:spLocks noGrp="1"/>
          </p:cNvSpPr>
          <p:nvPr>
            <p:ph type="sldNum" sz="quarter" idx="12"/>
          </p:nvPr>
        </p:nvSpPr>
        <p:spPr/>
        <p:txBody>
          <a:bodyPr/>
          <a:lstStyle/>
          <a:p>
            <a:fld id="{240D5ECE-8B49-45CD-BE81-EF81920D1969}" type="slidenum">
              <a:rPr lang="en-US" smtClean="0"/>
              <a:pPr/>
              <a:t>27</a:t>
            </a:fld>
            <a:endParaRPr lang="en-US" dirty="0"/>
          </a:p>
        </p:txBody>
      </p:sp>
      <p:pic>
        <p:nvPicPr>
          <p:cNvPr id="1026" name="Picture 2"/>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2771899" y="2971596"/>
            <a:ext cx="5676652" cy="175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390775" y="4246715"/>
            <a:ext cx="3219450" cy="2418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Rectangle 18"/>
          <p:cNvSpPr/>
          <p:nvPr/>
        </p:nvSpPr>
        <p:spPr>
          <a:xfrm>
            <a:off x="2461318" y="5808186"/>
            <a:ext cx="777182" cy="16479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p:cNvSpPr/>
          <p:nvPr/>
        </p:nvSpPr>
        <p:spPr>
          <a:xfrm>
            <a:off x="2758527" y="6164287"/>
            <a:ext cx="594273" cy="16479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p:cNvSpPr/>
          <p:nvPr/>
        </p:nvSpPr>
        <p:spPr>
          <a:xfrm>
            <a:off x="7347643" y="3245961"/>
            <a:ext cx="777182" cy="16479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p:cNvSpPr/>
          <p:nvPr/>
        </p:nvSpPr>
        <p:spPr>
          <a:xfrm>
            <a:off x="7347642" y="4303236"/>
            <a:ext cx="996257" cy="16479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527350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420030" y="4045480"/>
            <a:ext cx="4953000" cy="2654573"/>
          </a:xfrm>
          <a:prstGeom prst="rect">
            <a:avLst/>
          </a:prstGeom>
          <a:noFill/>
        </p:spPr>
        <p:txBody>
          <a:bodyPr wrap="square" rtlCol="0">
            <a:normAutofit/>
          </a:bodyPr>
          <a:lstStyle/>
          <a:p>
            <a:pPr marL="342900" indent="-342900">
              <a:spcBef>
                <a:spcPts val="100"/>
              </a:spcBef>
              <a:buFont typeface="Arial" pitchFamily="34" charset="0"/>
              <a:buChar char="•"/>
            </a:pPr>
            <a:r>
              <a:rPr lang="en-US" sz="2000" smtClean="0">
                <a:solidFill>
                  <a:prstClr val="white"/>
                </a:solidFill>
              </a:rPr>
              <a:t>Some </a:t>
            </a:r>
            <a:r>
              <a:rPr lang="en-US" sz="2000" dirty="0" smtClean="0">
                <a:solidFill>
                  <a:prstClr val="white"/>
                </a:solidFill>
              </a:rPr>
              <a:t>screen shots and text were taken from Outlook training produced by Northwestern University. This training may </a:t>
            </a:r>
            <a:r>
              <a:rPr lang="en-US" sz="2000" dirty="0">
                <a:solidFill>
                  <a:prstClr val="white"/>
                </a:solidFill>
              </a:rPr>
              <a:t>be found at: http://www.it.northwestern.edu/collaborate/how-to/outlook2010-basic-training.html</a:t>
            </a:r>
            <a:endParaRPr lang="en-US" sz="2000" dirty="0" smtClean="0">
              <a:solidFill>
                <a:prstClr val="white"/>
              </a:solidFill>
            </a:endParaRPr>
          </a:p>
          <a:p>
            <a:pPr>
              <a:spcBef>
                <a:spcPts val="100"/>
              </a:spcBef>
            </a:pPr>
            <a:endParaRPr lang="en-US" sz="2000" dirty="0" smtClean="0">
              <a:solidFill>
                <a:prstClr val="white"/>
              </a:solidFill>
            </a:endParaRPr>
          </a:p>
          <a:p>
            <a:endParaRPr lang="en-US" sz="2400" dirty="0">
              <a:solidFill>
                <a:prstClr val="black"/>
              </a:solidFill>
            </a:endParaRPr>
          </a:p>
        </p:txBody>
      </p:sp>
      <p:sp>
        <p:nvSpPr>
          <p:cNvPr id="5" name="TextBox 4"/>
          <p:cNvSpPr txBox="1"/>
          <p:nvPr/>
        </p:nvSpPr>
        <p:spPr>
          <a:xfrm>
            <a:off x="399588" y="1524000"/>
            <a:ext cx="4648200" cy="2369641"/>
          </a:xfrm>
          <a:prstGeom prst="rect">
            <a:avLst/>
          </a:prstGeom>
          <a:noFill/>
        </p:spPr>
        <p:txBody>
          <a:bodyPr wrap="square" rtlCol="0" anchor="b">
            <a:normAutofit/>
          </a:bodyPr>
          <a:lstStyle/>
          <a:p>
            <a:r>
              <a:rPr lang="en-US" sz="4400" b="1" dirty="0" smtClean="0">
                <a:solidFill>
                  <a:srgbClr val="7BCF27"/>
                </a:solidFill>
              </a:rPr>
              <a:t>Coda</a:t>
            </a:r>
            <a:endParaRPr lang="en-US" sz="4400" b="1" dirty="0">
              <a:solidFill>
                <a:srgbClr val="7BCF27"/>
              </a:solidFill>
            </a:endParaRPr>
          </a:p>
        </p:txBody>
      </p:sp>
      <p:pic>
        <p:nvPicPr>
          <p:cNvPr id="12" name="Picture 11"/>
          <p:cNvPicPr>
            <a:picLocks noChangeAspect="1"/>
          </p:cNvPicPr>
          <p:nvPr/>
        </p:nvPicPr>
        <p:blipFill>
          <a:blip r:embed="rId4" cstate="print"/>
          <a:stretch>
            <a:fillRect/>
          </a:stretch>
        </p:blipFill>
        <p:spPr>
          <a:xfrm rot="198018">
            <a:off x="7834024" y="2845970"/>
            <a:ext cx="1031813" cy="2283364"/>
          </a:xfrm>
          <a:prstGeom prst="rect">
            <a:avLst/>
          </a:prstGeom>
        </p:spPr>
      </p:pic>
      <p:pic>
        <p:nvPicPr>
          <p:cNvPr id="16" name="Picture 15"/>
          <p:cNvPicPr>
            <a:picLocks noChangeAspect="1"/>
          </p:cNvPicPr>
          <p:nvPr/>
        </p:nvPicPr>
        <p:blipFill>
          <a:blip r:embed="rId5" cstate="print"/>
          <a:stretch>
            <a:fillRect/>
          </a:stretch>
        </p:blipFill>
        <p:spPr>
          <a:xfrm>
            <a:off x="7416882" y="267512"/>
            <a:ext cx="1584446" cy="2438400"/>
          </a:xfrm>
          <a:prstGeom prst="rect">
            <a:avLst/>
          </a:prstGeom>
        </p:spPr>
      </p:pic>
      <p:pic>
        <p:nvPicPr>
          <p:cNvPr id="18" name="Picture 17"/>
          <p:cNvPicPr>
            <a:picLocks noChangeAspect="1"/>
          </p:cNvPicPr>
          <p:nvPr/>
        </p:nvPicPr>
        <p:blipFill>
          <a:blip r:embed="rId6" cstate="print"/>
          <a:stretch>
            <a:fillRect/>
          </a:stretch>
        </p:blipFill>
        <p:spPr>
          <a:xfrm>
            <a:off x="6110596" y="356541"/>
            <a:ext cx="828109" cy="2133600"/>
          </a:xfrm>
          <a:prstGeom prst="rect">
            <a:avLst/>
          </a:prstGeom>
        </p:spPr>
      </p:pic>
      <p:sp>
        <p:nvSpPr>
          <p:cNvPr id="22" name="Oval 21"/>
          <p:cNvSpPr/>
          <p:nvPr/>
        </p:nvSpPr>
        <p:spPr>
          <a:xfrm>
            <a:off x="6462818" y="2490141"/>
            <a:ext cx="182880" cy="18288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Oval 22"/>
          <p:cNvSpPr/>
          <p:nvPr/>
        </p:nvSpPr>
        <p:spPr>
          <a:xfrm>
            <a:off x="6488050" y="3994685"/>
            <a:ext cx="182880" cy="18288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Oval 23"/>
          <p:cNvSpPr/>
          <p:nvPr/>
        </p:nvSpPr>
        <p:spPr>
          <a:xfrm>
            <a:off x="6488050" y="3993389"/>
            <a:ext cx="182880" cy="18288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Oval 24"/>
          <p:cNvSpPr/>
          <p:nvPr/>
        </p:nvSpPr>
        <p:spPr>
          <a:xfrm>
            <a:off x="7729263" y="3990307"/>
            <a:ext cx="182880" cy="18288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Oval 25"/>
          <p:cNvSpPr/>
          <p:nvPr/>
        </p:nvSpPr>
        <p:spPr>
          <a:xfrm>
            <a:off x="6485609" y="3995654"/>
            <a:ext cx="182880" cy="18288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Oval 26"/>
          <p:cNvSpPr/>
          <p:nvPr/>
        </p:nvSpPr>
        <p:spPr>
          <a:xfrm>
            <a:off x="6483258" y="3993797"/>
            <a:ext cx="182880" cy="18288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lide Number Placeholder 2"/>
          <p:cNvSpPr>
            <a:spLocks noGrp="1"/>
          </p:cNvSpPr>
          <p:nvPr>
            <p:ph type="sldNum" sz="quarter" idx="12"/>
          </p:nvPr>
        </p:nvSpPr>
        <p:spPr/>
        <p:txBody>
          <a:bodyPr/>
          <a:lstStyle/>
          <a:p>
            <a:fld id="{73820FCD-5F4C-4989-BE05-0A8208BCBC21}" type="slidenum">
              <a:rPr lang="en-US" smtClean="0"/>
              <a:pPr/>
              <a:t>28</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childTnLst>
                                </p:cTn>
                              </p:par>
                              <p:par>
                                <p:cTn id="8" presetID="10" presetClass="entr" presetSubtype="0" fill="hold" nodeType="withEffect">
                                  <p:stCondLst>
                                    <p:cond delay="50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750"/>
                                        <p:tgtEl>
                                          <p:spTgt spid="16"/>
                                        </p:tgtEl>
                                      </p:cBhvr>
                                    </p:animEffect>
                                  </p:childTnLst>
                                </p:cTn>
                              </p:par>
                              <p:par>
                                <p:cTn id="11" presetID="10" presetClass="entr" presetSubtype="0" fill="hold" nodeType="withEffect">
                                  <p:stCondLst>
                                    <p:cond delay="50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750"/>
                                        <p:tgtEl>
                                          <p:spTgt spid="12"/>
                                        </p:tgtEl>
                                      </p:cBhvr>
                                    </p:animEffect>
                                  </p:childTnLst>
                                </p:cTn>
                              </p:par>
                            </p:childTnLst>
                          </p:cTn>
                        </p:par>
                        <p:par>
                          <p:cTn id="14" fill="hold">
                            <p:stCondLst>
                              <p:cond delay="1500"/>
                            </p:stCondLst>
                            <p:childTnLst>
                              <p:par>
                                <p:cTn id="15" presetID="10" presetClass="entr" presetSubtype="0" fill="hold" grpId="1" nodeType="after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childTnLst>
                          </p:cTn>
                        </p:par>
                        <p:par>
                          <p:cTn id="18" fill="hold">
                            <p:stCondLst>
                              <p:cond delay="2000"/>
                            </p:stCondLst>
                            <p:childTnLst>
                              <p:par>
                                <p:cTn id="19" presetID="42" presetClass="path" presetSubtype="0" accel="50000" decel="50000" fill="hold" grpId="0" nodeType="afterEffect">
                                  <p:stCondLst>
                                    <p:cond delay="0"/>
                                  </p:stCondLst>
                                  <p:childTnLst>
                                    <p:animMotion origin="layout" path="M 0.00017 0.00023 L 0.00278 0.22037 " pathEditMode="relative" rAng="0" ptsTypes="AA">
                                      <p:cBhvr>
                                        <p:cTn id="20" dur="1500" fill="hold"/>
                                        <p:tgtEl>
                                          <p:spTgt spid="22"/>
                                        </p:tgtEl>
                                        <p:attrNameLst>
                                          <p:attrName>ppt_x</p:attrName>
                                          <p:attrName>ppt_y</p:attrName>
                                        </p:attrNameLst>
                                      </p:cBhvr>
                                      <p:rCtr x="1" y="110"/>
                                    </p:animMotion>
                                  </p:childTnLst>
                                  <p:subTnLst>
                                    <p:set>
                                      <p:cBhvr override="childStyle">
                                        <p:cTn dur="1" fill="hold" display="0" masterRel="sameClick" afterEffect="1">
                                          <p:stCondLst>
                                            <p:cond evt="end" delay="0">
                                              <p:tn val="19"/>
                                            </p:cond>
                                          </p:stCondLst>
                                        </p:cTn>
                                        <p:tgtEl>
                                          <p:spTgt spid="22"/>
                                        </p:tgtEl>
                                        <p:attrNameLst>
                                          <p:attrName>style.visibility</p:attrName>
                                        </p:attrNameLst>
                                      </p:cBhvr>
                                      <p:to>
                                        <p:strVal val="hidden"/>
                                      </p:to>
                                    </p:set>
                                  </p:subTnLst>
                                </p:cTn>
                              </p:par>
                            </p:childTnLst>
                          </p:cTn>
                        </p:par>
                        <p:par>
                          <p:cTn id="21" fill="hold">
                            <p:stCondLst>
                              <p:cond delay="3500"/>
                            </p:stCondLst>
                            <p:childTnLst>
                              <p:par>
                                <p:cTn id="22" presetID="10" presetClass="exit" presetSubtype="0" fill="hold" grpId="2" nodeType="afterEffect">
                                  <p:stCondLst>
                                    <p:cond delay="0"/>
                                  </p:stCondLst>
                                  <p:childTnLst>
                                    <p:animEffect transition="out" filter="fade">
                                      <p:cBhvr>
                                        <p:cTn id="23" dur="500"/>
                                        <p:tgtEl>
                                          <p:spTgt spid="22"/>
                                        </p:tgtEl>
                                      </p:cBhvr>
                                    </p:animEffect>
                                    <p:set>
                                      <p:cBhvr>
                                        <p:cTn id="24" dur="1" fill="hold">
                                          <p:stCondLst>
                                            <p:cond delay="499"/>
                                          </p:stCondLst>
                                        </p:cTn>
                                        <p:tgtEl>
                                          <p:spTgt spid="22"/>
                                        </p:tgtEl>
                                        <p:attrNameLst>
                                          <p:attrName>style.visibility</p:attrName>
                                        </p:attrNameLst>
                                      </p:cBhvr>
                                      <p:to>
                                        <p:strVal val="hidden"/>
                                      </p:to>
                                    </p:set>
                                  </p:childTnLst>
                                </p:cTn>
                              </p:par>
                              <p:par>
                                <p:cTn id="25" presetID="1" presetClass="entr" presetSubtype="0" fill="hold" grpId="1" nodeType="with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par>
                                <p:cTn id="27" presetID="1" presetClass="entr" presetSubtype="0" fill="hold" grpId="1"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par>
                                <p:cTn id="29" presetID="42" presetClass="path" presetSubtype="0" accel="50000" decel="50000" fill="hold" grpId="0" nodeType="withEffect">
                                  <p:stCondLst>
                                    <p:cond delay="0"/>
                                  </p:stCondLst>
                                  <p:childTnLst>
                                    <p:animMotion origin="layout" path="M 3.33333E-6 -1.11111E-6 L 0.13889 -1.11111E-6 " pathEditMode="relative" rAng="0" ptsTypes="AA">
                                      <p:cBhvr>
                                        <p:cTn id="30" dur="1500" fill="hold"/>
                                        <p:tgtEl>
                                          <p:spTgt spid="24"/>
                                        </p:tgtEl>
                                        <p:attrNameLst>
                                          <p:attrName>ppt_x</p:attrName>
                                          <p:attrName>ppt_y</p:attrName>
                                        </p:attrNameLst>
                                      </p:cBhvr>
                                      <p:rCtr x="69" y="0"/>
                                    </p:animMotion>
                                  </p:childTnLst>
                                </p:cTn>
                              </p:par>
                              <p:par>
                                <p:cTn id="31" presetID="42" presetClass="path" presetSubtype="0" accel="50000" decel="50000" fill="hold" grpId="0" nodeType="withEffect">
                                  <p:stCondLst>
                                    <p:cond delay="0"/>
                                  </p:stCondLst>
                                  <p:childTnLst>
                                    <p:animMotion origin="layout" path="M 3.33333E-6 -1.11111E-6 L 0.11788 -0.18403 " pathEditMode="relative" rAng="0" ptsTypes="AA">
                                      <p:cBhvr>
                                        <p:cTn id="32" dur="1500" fill="hold"/>
                                        <p:tgtEl>
                                          <p:spTgt spid="23"/>
                                        </p:tgtEl>
                                        <p:attrNameLst>
                                          <p:attrName>ppt_x</p:attrName>
                                          <p:attrName>ppt_y</p:attrName>
                                        </p:attrNameLst>
                                      </p:cBhvr>
                                      <p:rCtr x="59" y="-92"/>
                                    </p:animMotion>
                                  </p:childTnLst>
                                </p:cTn>
                              </p:par>
                            </p:childTnLst>
                          </p:cTn>
                        </p:par>
                        <p:par>
                          <p:cTn id="33" fill="hold">
                            <p:stCondLst>
                              <p:cond delay="5000"/>
                            </p:stCondLst>
                            <p:childTnLst>
                              <p:par>
                                <p:cTn id="34" presetID="10" presetClass="exit" presetSubtype="0" fill="hold" grpId="2" nodeType="afterEffect">
                                  <p:stCondLst>
                                    <p:cond delay="0"/>
                                  </p:stCondLst>
                                  <p:childTnLst>
                                    <p:animEffect transition="out" filter="fade">
                                      <p:cBhvr>
                                        <p:cTn id="35" dur="250"/>
                                        <p:tgtEl>
                                          <p:spTgt spid="24"/>
                                        </p:tgtEl>
                                      </p:cBhvr>
                                    </p:animEffect>
                                    <p:set>
                                      <p:cBhvr>
                                        <p:cTn id="36" dur="1" fill="hold">
                                          <p:stCondLst>
                                            <p:cond delay="249"/>
                                          </p:stCondLst>
                                        </p:cTn>
                                        <p:tgtEl>
                                          <p:spTgt spid="24"/>
                                        </p:tgtEl>
                                        <p:attrNameLst>
                                          <p:attrName>style.visibility</p:attrName>
                                        </p:attrNameLst>
                                      </p:cBhvr>
                                      <p:to>
                                        <p:strVal val="hidden"/>
                                      </p:to>
                                    </p:set>
                                  </p:childTnLst>
                                </p:cTn>
                              </p:par>
                              <p:par>
                                <p:cTn id="37" presetID="10" presetClass="exit" presetSubtype="0" fill="hold" grpId="2" nodeType="withEffect">
                                  <p:stCondLst>
                                    <p:cond delay="0"/>
                                  </p:stCondLst>
                                  <p:childTnLst>
                                    <p:animEffect transition="out" filter="fade">
                                      <p:cBhvr>
                                        <p:cTn id="38" dur="500"/>
                                        <p:tgtEl>
                                          <p:spTgt spid="23"/>
                                        </p:tgtEl>
                                      </p:cBhvr>
                                    </p:animEffect>
                                    <p:set>
                                      <p:cBhvr>
                                        <p:cTn id="39" dur="1" fill="hold">
                                          <p:stCondLst>
                                            <p:cond delay="499"/>
                                          </p:stCondLst>
                                        </p:cTn>
                                        <p:tgtEl>
                                          <p:spTgt spid="23"/>
                                        </p:tgtEl>
                                        <p:attrNameLst>
                                          <p:attrName>style.visibility</p:attrName>
                                        </p:attrNameLst>
                                      </p:cBhvr>
                                      <p:to>
                                        <p:strVal val="hidden"/>
                                      </p:to>
                                    </p:set>
                                  </p:childTnLst>
                                </p:cTn>
                              </p:par>
                              <p:par>
                                <p:cTn id="40" presetID="10" presetClass="entr" presetSubtype="0" fill="hold" grpId="0" nodeType="with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250"/>
                                        <p:tgtEl>
                                          <p:spTgt spid="25"/>
                                        </p:tgtEl>
                                      </p:cBhvr>
                                    </p:animEffect>
                                  </p:childTnLst>
                                </p:cTn>
                              </p:par>
                            </p:childTnLst>
                          </p:cTn>
                        </p:par>
                        <p:par>
                          <p:cTn id="43" fill="hold">
                            <p:stCondLst>
                              <p:cond delay="5500"/>
                            </p:stCondLst>
                            <p:childTnLst>
                              <p:par>
                                <p:cTn id="44" presetID="42" presetClass="path" presetSubtype="0" accel="50000" decel="50000" fill="hold" grpId="1" nodeType="afterEffect">
                                  <p:stCondLst>
                                    <p:cond delay="0"/>
                                  </p:stCondLst>
                                  <p:childTnLst>
                                    <p:animMotion origin="layout" path="M 3.61111E-6 1.82786E-6 L -0.13664 0.00046 " pathEditMode="relative" rAng="0" ptsTypes="AA">
                                      <p:cBhvr>
                                        <p:cTn id="45" dur="1500" fill="hold"/>
                                        <p:tgtEl>
                                          <p:spTgt spid="25"/>
                                        </p:tgtEl>
                                        <p:attrNameLst>
                                          <p:attrName>ppt_x</p:attrName>
                                          <p:attrName>ppt_y</p:attrName>
                                        </p:attrNameLst>
                                      </p:cBhvr>
                                      <p:rCtr x="-68" y="0"/>
                                    </p:animMotion>
                                  </p:childTnLst>
                                  <p:subTnLst>
                                    <p:set>
                                      <p:cBhvr override="childStyle">
                                        <p:cTn dur="1" fill="hold" display="0" masterRel="sameClick" afterEffect="1">
                                          <p:stCondLst>
                                            <p:cond evt="end" delay="0">
                                              <p:tn val="44"/>
                                            </p:cond>
                                          </p:stCondLst>
                                        </p:cTn>
                                        <p:tgtEl>
                                          <p:spTgt spid="25"/>
                                        </p:tgtEl>
                                        <p:attrNameLst>
                                          <p:attrName>style.visibility</p:attrName>
                                        </p:attrNameLst>
                                      </p:cBhvr>
                                      <p:to>
                                        <p:strVal val="hidden"/>
                                      </p:to>
                                    </p:set>
                                  </p:subTnLst>
                                </p:cTn>
                              </p:par>
                            </p:childTnLst>
                          </p:cTn>
                        </p:par>
                        <p:par>
                          <p:cTn id="46" fill="hold">
                            <p:stCondLst>
                              <p:cond delay="7000"/>
                            </p:stCondLst>
                            <p:childTnLst>
                              <p:par>
                                <p:cTn id="47" presetID="10" presetClass="exit" presetSubtype="0" fill="hold" grpId="2" nodeType="afterEffect">
                                  <p:stCondLst>
                                    <p:cond delay="0"/>
                                  </p:stCondLst>
                                  <p:childTnLst>
                                    <p:animEffect transition="out" filter="fade">
                                      <p:cBhvr>
                                        <p:cTn id="48" dur="500"/>
                                        <p:tgtEl>
                                          <p:spTgt spid="25"/>
                                        </p:tgtEl>
                                      </p:cBhvr>
                                    </p:animEffect>
                                    <p:set>
                                      <p:cBhvr>
                                        <p:cTn id="49" dur="1" fill="hold">
                                          <p:stCondLst>
                                            <p:cond delay="499"/>
                                          </p:stCondLst>
                                        </p:cTn>
                                        <p:tgtEl>
                                          <p:spTgt spid="25"/>
                                        </p:tgtEl>
                                        <p:attrNameLst>
                                          <p:attrName>style.visibility</p:attrName>
                                        </p:attrNameLst>
                                      </p:cBhvr>
                                      <p:to>
                                        <p:strVal val="hidden"/>
                                      </p:to>
                                    </p:set>
                                  </p:childTnLst>
                                </p:cTn>
                              </p:par>
                              <p:par>
                                <p:cTn id="50" presetID="1" presetClass="entr" presetSubtype="0" fill="hold" grpId="1" nodeType="withEffect">
                                  <p:stCondLst>
                                    <p:cond delay="0"/>
                                  </p:stCondLst>
                                  <p:childTnLst>
                                    <p:set>
                                      <p:cBhvr>
                                        <p:cTn id="51" dur="1" fill="hold">
                                          <p:stCondLst>
                                            <p:cond delay="0"/>
                                          </p:stCondLst>
                                        </p:cTn>
                                        <p:tgtEl>
                                          <p:spTgt spid="26"/>
                                        </p:tgtEl>
                                        <p:attrNameLst>
                                          <p:attrName>style.visibility</p:attrName>
                                        </p:attrNameLst>
                                      </p:cBhvr>
                                      <p:to>
                                        <p:strVal val="visible"/>
                                      </p:to>
                                    </p:set>
                                  </p:childTnLst>
                                </p:cTn>
                              </p:par>
                              <p:par>
                                <p:cTn id="52" presetID="1" presetClass="entr" presetSubtype="0" fill="hold" grpId="1" nodeType="withEffect">
                                  <p:stCondLst>
                                    <p:cond delay="0"/>
                                  </p:stCondLst>
                                  <p:childTnLst>
                                    <p:set>
                                      <p:cBhvr>
                                        <p:cTn id="53" dur="1" fill="hold">
                                          <p:stCondLst>
                                            <p:cond delay="0"/>
                                          </p:stCondLst>
                                        </p:cTn>
                                        <p:tgtEl>
                                          <p:spTgt spid="27"/>
                                        </p:tgtEl>
                                        <p:attrNameLst>
                                          <p:attrName>style.visibility</p:attrName>
                                        </p:attrNameLst>
                                      </p:cBhvr>
                                      <p:to>
                                        <p:strVal val="visible"/>
                                      </p:to>
                                    </p:set>
                                  </p:childTnLst>
                                </p:cTn>
                              </p:par>
                              <p:par>
                                <p:cTn id="54" presetID="42" presetClass="path" presetSubtype="0" accel="50000" decel="50000" fill="hold" grpId="0" nodeType="withEffect">
                                  <p:stCondLst>
                                    <p:cond delay="0"/>
                                  </p:stCondLst>
                                  <p:childTnLst>
                                    <p:animMotion origin="layout" path="M 0.00035 0.00093 L -0.00261 -0.21911 " pathEditMode="relative" rAng="0" ptsTypes="AA">
                                      <p:cBhvr>
                                        <p:cTn id="55" dur="1500" fill="hold"/>
                                        <p:tgtEl>
                                          <p:spTgt spid="26"/>
                                        </p:tgtEl>
                                        <p:attrNameLst>
                                          <p:attrName>ppt_x</p:attrName>
                                          <p:attrName>ppt_y</p:attrName>
                                        </p:attrNameLst>
                                      </p:cBhvr>
                                      <p:rCtr x="-2" y="-110"/>
                                    </p:animMotion>
                                  </p:childTnLst>
                                </p:cTn>
                              </p:par>
                              <p:par>
                                <p:cTn id="56" presetID="42" presetClass="path" presetSubtype="0" accel="50000" decel="50000" fill="hold" grpId="0" nodeType="withEffect">
                                  <p:stCondLst>
                                    <p:cond delay="0"/>
                                  </p:stCondLst>
                                  <p:childTnLst>
                                    <p:animMotion origin="layout" path="M 0.00139 0.00046 L 0.11458 -0.18079 " pathEditMode="relative" rAng="0" ptsTypes="AA">
                                      <p:cBhvr>
                                        <p:cTn id="57" dur="1500" fill="hold"/>
                                        <p:tgtEl>
                                          <p:spTgt spid="27"/>
                                        </p:tgtEl>
                                        <p:attrNameLst>
                                          <p:attrName>ppt_x</p:attrName>
                                          <p:attrName>ppt_y</p:attrName>
                                        </p:attrNameLst>
                                      </p:cBhvr>
                                      <p:rCtr x="57" y="-91"/>
                                    </p:animMotion>
                                  </p:childTnLst>
                                </p:cTn>
                              </p:par>
                            </p:childTnLst>
                          </p:cTn>
                        </p:par>
                        <p:par>
                          <p:cTn id="58" fill="hold">
                            <p:stCondLst>
                              <p:cond delay="8500"/>
                            </p:stCondLst>
                            <p:childTnLst>
                              <p:par>
                                <p:cTn id="59" presetID="10" presetClass="exit" presetSubtype="0" fill="hold" grpId="2" nodeType="afterEffect">
                                  <p:stCondLst>
                                    <p:cond delay="0"/>
                                  </p:stCondLst>
                                  <p:childTnLst>
                                    <p:animEffect transition="out" filter="fade">
                                      <p:cBhvr>
                                        <p:cTn id="60" dur="500"/>
                                        <p:tgtEl>
                                          <p:spTgt spid="27"/>
                                        </p:tgtEl>
                                      </p:cBhvr>
                                    </p:animEffect>
                                    <p:set>
                                      <p:cBhvr>
                                        <p:cTn id="61" dur="1" fill="hold">
                                          <p:stCondLst>
                                            <p:cond delay="499"/>
                                          </p:stCondLst>
                                        </p:cTn>
                                        <p:tgtEl>
                                          <p:spTgt spid="27"/>
                                        </p:tgtEl>
                                        <p:attrNameLst>
                                          <p:attrName>style.visibility</p:attrName>
                                        </p:attrNameLst>
                                      </p:cBhvr>
                                      <p:to>
                                        <p:strVal val="hidden"/>
                                      </p:to>
                                    </p:set>
                                  </p:childTnLst>
                                </p:cTn>
                              </p:par>
                              <p:par>
                                <p:cTn id="62" presetID="10" presetClass="exit" presetSubtype="0" fill="hold" grpId="2" nodeType="withEffect">
                                  <p:stCondLst>
                                    <p:cond delay="0"/>
                                  </p:stCondLst>
                                  <p:childTnLst>
                                    <p:animEffect transition="out" filter="fade">
                                      <p:cBhvr>
                                        <p:cTn id="63" dur="500"/>
                                        <p:tgtEl>
                                          <p:spTgt spid="26"/>
                                        </p:tgtEl>
                                      </p:cBhvr>
                                    </p:animEffect>
                                    <p:set>
                                      <p:cBhvr>
                                        <p:cTn id="64" dur="1" fill="hold">
                                          <p:stCondLst>
                                            <p:cond delay="499"/>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2" grpId="1" animBg="1"/>
      <p:bldP spid="22" grpId="2" animBg="1"/>
      <p:bldP spid="23" grpId="0" animBg="1"/>
      <p:bldP spid="23" grpId="1" animBg="1"/>
      <p:bldP spid="23" grpId="2" animBg="1"/>
      <p:bldP spid="24" grpId="0" animBg="1"/>
      <p:bldP spid="24" grpId="1" animBg="1"/>
      <p:bldP spid="24" grpId="2" animBg="1"/>
      <p:bldP spid="25" grpId="0" animBg="1"/>
      <p:bldP spid="25" grpId="1" animBg="1"/>
      <p:bldP spid="25" grpId="2" animBg="1"/>
      <p:bldP spid="26" grpId="0" animBg="1"/>
      <p:bldP spid="26" grpId="1" animBg="1"/>
      <p:bldP spid="26" grpId="2" animBg="1"/>
      <p:bldP spid="27" grpId="0" animBg="1"/>
      <p:bldP spid="27" grpId="1" animBg="1"/>
      <p:bldP spid="27" grpId="2" animBg="1"/>
    </p:bldLst>
  </p:timing>
</p:sld>
</file>

<file path=ppt/tags/tag1.xml><?xml version="1.0" encoding="utf-8"?>
<p:tagLst xmlns:a="http://schemas.openxmlformats.org/drawingml/2006/main" xmlns:r="http://schemas.openxmlformats.org/officeDocument/2006/relationships" xmlns:p="http://schemas.openxmlformats.org/presentationml/2006/main">
  <p:tag name="TIMING" val="|12"/>
</p:tagLst>
</file>

<file path=ppt/theme/theme1.xml><?xml version="1.0" encoding="utf-8"?>
<a:theme xmlns:a="http://schemas.openxmlformats.org/drawingml/2006/main" name="Introducing PowerPoint 2010">
  <a:themeElements>
    <a:clrScheme name="Fresh">
      <a:dk1>
        <a:srgbClr val="262626"/>
      </a:dk1>
      <a:lt1>
        <a:sysClr val="window" lastClr="FFFFFF"/>
      </a:lt1>
      <a:dk2>
        <a:srgbClr val="595959"/>
      </a:dk2>
      <a:lt2>
        <a:srgbClr val="EEECE1"/>
      </a:lt2>
      <a:accent1>
        <a:srgbClr val="F4891E"/>
      </a:accent1>
      <a:accent2>
        <a:srgbClr val="7BCF27"/>
      </a:accent2>
      <a:accent3>
        <a:srgbClr val="9BBB59"/>
      </a:accent3>
      <a:accent4>
        <a:srgbClr val="00B0F0"/>
      </a:accent4>
      <a:accent5>
        <a:srgbClr val="4BACC6"/>
      </a:accent5>
      <a:accent6>
        <a:srgbClr val="F79646"/>
      </a:accent6>
      <a:hlink>
        <a:srgbClr val="00B0F0"/>
      </a:hlink>
      <a:folHlink>
        <a:srgbClr val="F4891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IntroducingPowerPoint2010</Template>
  <TotalTime>0</TotalTime>
  <Words>1573</Words>
  <Application>Microsoft Office PowerPoint</Application>
  <PresentationFormat>On-screen Show (4:3)</PresentationFormat>
  <Paragraphs>381</Paragraphs>
  <Slides>28</Slides>
  <Notes>28</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Introducing PowerPoint 2010</vt:lpstr>
      <vt:lpstr>introducing OUTLOOK 2010</vt:lpstr>
      <vt:lpstr>PowerPoint Presentation</vt:lpstr>
      <vt:lpstr>Best Practices</vt:lpstr>
      <vt:lpstr>Best practices regardless of technology</vt:lpstr>
      <vt:lpstr>Best practices regardless of technology</vt:lpstr>
      <vt:lpstr>Calendar / Schedule</vt:lpstr>
      <vt:lpstr>Outlook Calendar - Basics</vt:lpstr>
      <vt:lpstr>Outlook Calendar – Creating an appointment</vt:lpstr>
      <vt:lpstr>Outlook Calendar – Creating a meeting</vt:lpstr>
      <vt:lpstr>Outlook Calendar – Checking availability</vt:lpstr>
      <vt:lpstr>Outlook Calendar – Ensuring your calendar is visible</vt:lpstr>
      <vt:lpstr>Outlook Calendar– Create a shared team calendar</vt:lpstr>
      <vt:lpstr>Outlook Calendar– Create a shared team calendar</vt:lpstr>
      <vt:lpstr>Outlook Calendar– View your Google calendar in Outlook</vt:lpstr>
      <vt:lpstr>Email</vt:lpstr>
      <vt:lpstr>Outlook Email - Basics</vt:lpstr>
      <vt:lpstr>Outlook Email – Create a signature</vt:lpstr>
      <vt:lpstr>Outlook Email – Create a signature (continued)</vt:lpstr>
      <vt:lpstr>Outlook Email – Create a signature (continued)</vt:lpstr>
      <vt:lpstr>Outlook Email – Read email</vt:lpstr>
      <vt:lpstr>Outlook Email – Send email</vt:lpstr>
      <vt:lpstr>Outlook Email – Out of office messages</vt:lpstr>
      <vt:lpstr>Outlook Email – Recall a message</vt:lpstr>
      <vt:lpstr>Outlook Email – Recall a message (continued)</vt:lpstr>
      <vt:lpstr>Outlook Email – Add your image</vt:lpstr>
      <vt:lpstr>Outlook Email – Add your contact information</vt:lpstr>
      <vt:lpstr>Outlook Email – Assigning tasks and deadlines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2014-09-23T12:38:28Z</dcterms:created>
  <dcterms:modified xsi:type="dcterms:W3CDTF">2018-04-19T13:21:48Z</dcterms:modified>
</cp:coreProperties>
</file>