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9"/>
  </p:notesMasterIdLst>
  <p:sldIdLst>
    <p:sldId id="277" r:id="rId2"/>
    <p:sldId id="258" r:id="rId3"/>
    <p:sldId id="278" r:id="rId4"/>
    <p:sldId id="307" r:id="rId5"/>
    <p:sldId id="332" r:id="rId6"/>
    <p:sldId id="333" r:id="rId7"/>
    <p:sldId id="334" r:id="rId8"/>
    <p:sldId id="335" r:id="rId9"/>
    <p:sldId id="263" r:id="rId10"/>
    <p:sldId id="336" r:id="rId11"/>
    <p:sldId id="337" r:id="rId12"/>
    <p:sldId id="338" r:id="rId13"/>
    <p:sldId id="339" r:id="rId14"/>
    <p:sldId id="340" r:id="rId15"/>
    <p:sldId id="341" r:id="rId16"/>
    <p:sldId id="342" r:id="rId17"/>
    <p:sldId id="343" r:id="rId18"/>
    <p:sldId id="344" r:id="rId19"/>
    <p:sldId id="345" r:id="rId20"/>
    <p:sldId id="346" r:id="rId21"/>
    <p:sldId id="347" r:id="rId22"/>
    <p:sldId id="350" r:id="rId23"/>
    <p:sldId id="351" r:id="rId24"/>
    <p:sldId id="352" r:id="rId25"/>
    <p:sldId id="353" r:id="rId26"/>
    <p:sldId id="354" r:id="rId27"/>
    <p:sldId id="355" r:id="rId28"/>
    <p:sldId id="356" r:id="rId29"/>
    <p:sldId id="357" r:id="rId30"/>
    <p:sldId id="360" r:id="rId31"/>
    <p:sldId id="358" r:id="rId32"/>
    <p:sldId id="361" r:id="rId33"/>
    <p:sldId id="362" r:id="rId34"/>
    <p:sldId id="359" r:id="rId35"/>
    <p:sldId id="363" r:id="rId36"/>
    <p:sldId id="364" r:id="rId37"/>
    <p:sldId id="365" r:id="rId38"/>
  </p:sldIdLst>
  <p:sldSz cx="9144000" cy="6858000" type="screen4x3"/>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82" autoAdjust="0"/>
    <p:restoredTop sz="95367" autoAdjust="0"/>
  </p:normalViewPr>
  <p:slideViewPr>
    <p:cSldViewPr snapToGrid="0">
      <p:cViewPr>
        <p:scale>
          <a:sx n="70" d="100"/>
          <a:sy n="70" d="100"/>
        </p:scale>
        <p:origin x="-1002" y="-9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999110-AB5E-4217-BF37-B523CB0995FB}" type="doc">
      <dgm:prSet loTypeId="urn:microsoft.com/office/officeart/2005/8/layout/vList3" loCatId="list" qsTypeId="urn:microsoft.com/office/officeart/2005/8/quickstyle/3d1" qsCatId="3D" csTypeId="urn:microsoft.com/office/officeart/2005/8/colors/colorful1" csCatId="colorful" phldr="1"/>
      <dgm:spPr/>
    </dgm:pt>
    <dgm:pt modelId="{6DC882A1-AAB5-413E-B3F7-E381C7B49020}">
      <dgm:prSet phldrT="[Text]" custT="1"/>
      <dgm:spPr/>
      <dgm:t>
        <a:bodyPr/>
        <a:lstStyle/>
        <a:p>
          <a:r>
            <a:rPr lang="en-US" sz="2400" dirty="0" smtClean="0"/>
            <a:t>Rules</a:t>
          </a:r>
          <a:endParaRPr lang="en-US" sz="2400" dirty="0"/>
        </a:p>
      </dgm:t>
    </dgm:pt>
    <dgm:pt modelId="{E52AF171-B3DA-4E62-A02F-499133BCE4F8}" type="parTrans" cxnId="{A65FEC63-0749-4AA5-9CFC-064A576EE09B}">
      <dgm:prSet/>
      <dgm:spPr/>
      <dgm:t>
        <a:bodyPr/>
        <a:lstStyle/>
        <a:p>
          <a:endParaRPr lang="en-US" sz="3600"/>
        </a:p>
      </dgm:t>
    </dgm:pt>
    <dgm:pt modelId="{DFFA4907-0B29-443F-AAFD-DA2F4172551B}" type="sibTrans" cxnId="{A65FEC63-0749-4AA5-9CFC-064A576EE09B}">
      <dgm:prSet/>
      <dgm:spPr/>
      <dgm:t>
        <a:bodyPr/>
        <a:lstStyle/>
        <a:p>
          <a:endParaRPr lang="en-US" sz="3600"/>
        </a:p>
      </dgm:t>
    </dgm:pt>
    <dgm:pt modelId="{9F10C5D9-51A6-4198-825C-4FC32A67D02E}">
      <dgm:prSet phldrT="[Text]" custT="1"/>
      <dgm:spPr/>
      <dgm:t>
        <a:bodyPr/>
        <a:lstStyle/>
        <a:p>
          <a:r>
            <a:rPr lang="en-US" sz="2400" dirty="0" smtClean="0"/>
            <a:t>Flag for reply/review</a:t>
          </a:r>
          <a:endParaRPr lang="en-US" sz="2400" dirty="0"/>
        </a:p>
      </dgm:t>
    </dgm:pt>
    <dgm:pt modelId="{E07DDFA6-73D0-4E22-B856-C410685E3427}" type="parTrans" cxnId="{8809BDDA-946A-4690-B80C-37457C7AC543}">
      <dgm:prSet/>
      <dgm:spPr/>
      <dgm:t>
        <a:bodyPr/>
        <a:lstStyle/>
        <a:p>
          <a:endParaRPr lang="en-US" sz="3600"/>
        </a:p>
      </dgm:t>
    </dgm:pt>
    <dgm:pt modelId="{C7C86196-0E8E-45B2-9C00-399996EB1D0B}" type="sibTrans" cxnId="{8809BDDA-946A-4690-B80C-37457C7AC543}">
      <dgm:prSet/>
      <dgm:spPr/>
      <dgm:t>
        <a:bodyPr/>
        <a:lstStyle/>
        <a:p>
          <a:endParaRPr lang="en-US" sz="3600"/>
        </a:p>
      </dgm:t>
    </dgm:pt>
    <dgm:pt modelId="{F2F8F178-4F5D-41AD-86BD-ABF6CCCAB8DC}">
      <dgm:prSet phldrT="[Text]" custT="1"/>
      <dgm:spPr/>
      <dgm:t>
        <a:bodyPr/>
        <a:lstStyle/>
        <a:p>
          <a:r>
            <a:rPr lang="en-US" sz="2400" dirty="0" smtClean="0"/>
            <a:t>Assignment reminders: Email/Tasks</a:t>
          </a:r>
        </a:p>
      </dgm:t>
    </dgm:pt>
    <dgm:pt modelId="{F055242A-9FFC-43B8-A168-1E4F9E6046FA}" type="parTrans" cxnId="{ED9C17F9-2C6A-4F6E-B0FB-BB333DED97EF}">
      <dgm:prSet/>
      <dgm:spPr/>
      <dgm:t>
        <a:bodyPr/>
        <a:lstStyle/>
        <a:p>
          <a:endParaRPr lang="en-US" sz="3600"/>
        </a:p>
      </dgm:t>
    </dgm:pt>
    <dgm:pt modelId="{0BB70B5D-5C23-44FD-B10E-3FC5EFF60BD4}" type="sibTrans" cxnId="{ED9C17F9-2C6A-4F6E-B0FB-BB333DED97EF}">
      <dgm:prSet/>
      <dgm:spPr/>
      <dgm:t>
        <a:bodyPr/>
        <a:lstStyle/>
        <a:p>
          <a:endParaRPr lang="en-US" sz="3600"/>
        </a:p>
      </dgm:t>
    </dgm:pt>
    <dgm:pt modelId="{C83741AF-60BD-4B50-9B9D-49413154DAE3}">
      <dgm:prSet phldrT="[Text]" custT="1"/>
      <dgm:spPr/>
      <dgm:t>
        <a:bodyPr/>
        <a:lstStyle/>
        <a:p>
          <a:r>
            <a:rPr lang="en-US" sz="2400" dirty="0" smtClean="0"/>
            <a:t>Searching email</a:t>
          </a:r>
        </a:p>
      </dgm:t>
    </dgm:pt>
    <dgm:pt modelId="{12808EC1-6185-464F-9BB6-132067794E4C}" type="parTrans" cxnId="{7424A032-97F9-4142-8E1B-E75AB3B6113D}">
      <dgm:prSet/>
      <dgm:spPr/>
      <dgm:t>
        <a:bodyPr/>
        <a:lstStyle/>
        <a:p>
          <a:endParaRPr lang="en-US" sz="3600"/>
        </a:p>
      </dgm:t>
    </dgm:pt>
    <dgm:pt modelId="{A7E2A895-9D5F-4D1E-A9EC-A21C4254248A}" type="sibTrans" cxnId="{7424A032-97F9-4142-8E1B-E75AB3B6113D}">
      <dgm:prSet/>
      <dgm:spPr/>
      <dgm:t>
        <a:bodyPr/>
        <a:lstStyle/>
        <a:p>
          <a:endParaRPr lang="en-US" sz="3600"/>
        </a:p>
      </dgm:t>
    </dgm:pt>
    <dgm:pt modelId="{7A84CFC9-6814-44D5-9396-C44921144668}">
      <dgm:prSet phldrT="[Text]" custT="1"/>
      <dgm:spPr/>
      <dgm:t>
        <a:bodyPr/>
        <a:lstStyle/>
        <a:p>
          <a:r>
            <a:rPr lang="en-US" sz="2400" dirty="0" smtClean="0"/>
            <a:t>Auto cc: yourself</a:t>
          </a:r>
        </a:p>
      </dgm:t>
    </dgm:pt>
    <dgm:pt modelId="{C9105BBF-5D0F-4734-A1FC-C97B26621BAD}" type="parTrans" cxnId="{05D52FA2-2698-45A5-8129-FD769FF2BA69}">
      <dgm:prSet/>
      <dgm:spPr/>
      <dgm:t>
        <a:bodyPr/>
        <a:lstStyle/>
        <a:p>
          <a:endParaRPr lang="en-US" sz="3600"/>
        </a:p>
      </dgm:t>
    </dgm:pt>
    <dgm:pt modelId="{65B9484F-CE32-4859-86E3-EC0E0AA3370C}" type="sibTrans" cxnId="{05D52FA2-2698-45A5-8129-FD769FF2BA69}">
      <dgm:prSet/>
      <dgm:spPr/>
      <dgm:t>
        <a:bodyPr/>
        <a:lstStyle/>
        <a:p>
          <a:endParaRPr lang="en-US" sz="3600"/>
        </a:p>
      </dgm:t>
    </dgm:pt>
    <dgm:pt modelId="{5E91E11B-D4DB-434F-86FA-637C102270D2}">
      <dgm:prSet phldrT="[Text]" custT="1"/>
      <dgm:spPr/>
      <dgm:t>
        <a:bodyPr/>
        <a:lstStyle/>
        <a:p>
          <a:r>
            <a:rPr lang="en-US" sz="2400" dirty="0" smtClean="0"/>
            <a:t>Scheduling and booking rooms</a:t>
          </a:r>
        </a:p>
      </dgm:t>
    </dgm:pt>
    <dgm:pt modelId="{BD424BB2-3570-45A6-BB32-720BF9CC2BB4}" type="parTrans" cxnId="{B47BECDB-AA11-42FD-921A-5949EDE0D4C4}">
      <dgm:prSet/>
      <dgm:spPr/>
      <dgm:t>
        <a:bodyPr/>
        <a:lstStyle/>
        <a:p>
          <a:endParaRPr lang="en-US" sz="3600"/>
        </a:p>
      </dgm:t>
    </dgm:pt>
    <dgm:pt modelId="{94629B4F-E57B-4D68-9203-A8A824398E47}" type="sibTrans" cxnId="{B47BECDB-AA11-42FD-921A-5949EDE0D4C4}">
      <dgm:prSet/>
      <dgm:spPr/>
      <dgm:t>
        <a:bodyPr/>
        <a:lstStyle/>
        <a:p>
          <a:endParaRPr lang="en-US" sz="3600"/>
        </a:p>
      </dgm:t>
    </dgm:pt>
    <dgm:pt modelId="{D82141CB-E1E3-4889-B476-99EF10874F7A}">
      <dgm:prSet phldrT="[Text]" custT="1"/>
      <dgm:spPr/>
      <dgm:t>
        <a:bodyPr/>
        <a:lstStyle/>
        <a:p>
          <a:r>
            <a:rPr lang="en-US" sz="2400" dirty="0" smtClean="0"/>
            <a:t>Shortcuts</a:t>
          </a:r>
        </a:p>
      </dgm:t>
    </dgm:pt>
    <dgm:pt modelId="{120AE886-76DE-4774-89EB-9C3860B445DD}" type="sibTrans" cxnId="{0108AF06-8854-42C2-A9C5-4A29717D0615}">
      <dgm:prSet/>
      <dgm:spPr/>
      <dgm:t>
        <a:bodyPr/>
        <a:lstStyle/>
        <a:p>
          <a:endParaRPr lang="en-US" sz="3600"/>
        </a:p>
      </dgm:t>
    </dgm:pt>
    <dgm:pt modelId="{5737578D-D029-4D78-A310-E924E92FD7FC}" type="parTrans" cxnId="{0108AF06-8854-42C2-A9C5-4A29717D0615}">
      <dgm:prSet/>
      <dgm:spPr/>
      <dgm:t>
        <a:bodyPr/>
        <a:lstStyle/>
        <a:p>
          <a:endParaRPr lang="en-US" sz="3600"/>
        </a:p>
      </dgm:t>
    </dgm:pt>
    <dgm:pt modelId="{6A85B278-7C08-4445-ABED-8B855857F5DC}" type="pres">
      <dgm:prSet presAssocID="{8B999110-AB5E-4217-BF37-B523CB0995FB}" presName="linearFlow" presStyleCnt="0">
        <dgm:presLayoutVars>
          <dgm:dir/>
          <dgm:resizeHandles val="exact"/>
        </dgm:presLayoutVars>
      </dgm:prSet>
      <dgm:spPr/>
    </dgm:pt>
    <dgm:pt modelId="{0F315782-37CC-4EAA-B453-68D29BB9CEDA}" type="pres">
      <dgm:prSet presAssocID="{6DC882A1-AAB5-413E-B3F7-E381C7B49020}" presName="composite" presStyleCnt="0"/>
      <dgm:spPr/>
    </dgm:pt>
    <dgm:pt modelId="{6BFC2BAD-2614-4D28-92FF-1523BB8ADFE2}" type="pres">
      <dgm:prSet presAssocID="{6DC882A1-AAB5-413E-B3F7-E381C7B49020}" presName="imgShp" presStyleLbl="fgImgPlace1" presStyleIdx="0"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6ABDBE53-EE5C-49F1-A9DD-7EFBED7D1AA6}" type="pres">
      <dgm:prSet presAssocID="{6DC882A1-AAB5-413E-B3F7-E381C7B49020}" presName="txShp" presStyleLbl="node1" presStyleIdx="0" presStyleCnt="7">
        <dgm:presLayoutVars>
          <dgm:bulletEnabled val="1"/>
        </dgm:presLayoutVars>
      </dgm:prSet>
      <dgm:spPr/>
      <dgm:t>
        <a:bodyPr/>
        <a:lstStyle/>
        <a:p>
          <a:endParaRPr lang="en-US"/>
        </a:p>
      </dgm:t>
    </dgm:pt>
    <dgm:pt modelId="{12469F0B-D784-4DDD-9995-6BD72C8EC9E9}" type="pres">
      <dgm:prSet presAssocID="{DFFA4907-0B29-443F-AAFD-DA2F4172551B}" presName="spacing" presStyleCnt="0"/>
      <dgm:spPr/>
    </dgm:pt>
    <dgm:pt modelId="{FBDA1A08-981D-47EB-BC64-6BFFDC118329}" type="pres">
      <dgm:prSet presAssocID="{9F10C5D9-51A6-4198-825C-4FC32A67D02E}" presName="composite" presStyleCnt="0"/>
      <dgm:spPr/>
    </dgm:pt>
    <dgm:pt modelId="{1A0B84F8-D8A7-474B-BA4E-1E73F515F00A}" type="pres">
      <dgm:prSet presAssocID="{9F10C5D9-51A6-4198-825C-4FC32A67D02E}" presName="imgShp" presStyleLbl="fgImgPlace1" presStyleIdx="1"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52E2B79B-51FE-44FD-AC94-E7B242C04E97}" type="pres">
      <dgm:prSet presAssocID="{9F10C5D9-51A6-4198-825C-4FC32A67D02E}" presName="txShp" presStyleLbl="node1" presStyleIdx="1" presStyleCnt="7">
        <dgm:presLayoutVars>
          <dgm:bulletEnabled val="1"/>
        </dgm:presLayoutVars>
      </dgm:prSet>
      <dgm:spPr/>
      <dgm:t>
        <a:bodyPr/>
        <a:lstStyle/>
        <a:p>
          <a:endParaRPr lang="en-US"/>
        </a:p>
      </dgm:t>
    </dgm:pt>
    <dgm:pt modelId="{E69C0743-6401-4BD5-91E2-022F0E3BD99A}" type="pres">
      <dgm:prSet presAssocID="{C7C86196-0E8E-45B2-9C00-399996EB1D0B}" presName="spacing" presStyleCnt="0"/>
      <dgm:spPr/>
    </dgm:pt>
    <dgm:pt modelId="{5592B78F-C8A9-4CA8-841E-BD02BD639AD2}" type="pres">
      <dgm:prSet presAssocID="{F2F8F178-4F5D-41AD-86BD-ABF6CCCAB8DC}" presName="composite" presStyleCnt="0"/>
      <dgm:spPr/>
    </dgm:pt>
    <dgm:pt modelId="{95075BA8-0250-4C90-953B-E3DC396A59A3}" type="pres">
      <dgm:prSet presAssocID="{F2F8F178-4F5D-41AD-86BD-ABF6CCCAB8DC}" presName="imgShp" presStyleLbl="fgImgPlace1" presStyleIdx="2"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C7DC5291-C67B-4391-9F74-CE9ADC7F3116}" type="pres">
      <dgm:prSet presAssocID="{F2F8F178-4F5D-41AD-86BD-ABF6CCCAB8DC}" presName="txShp" presStyleLbl="node1" presStyleIdx="2" presStyleCnt="7">
        <dgm:presLayoutVars>
          <dgm:bulletEnabled val="1"/>
        </dgm:presLayoutVars>
      </dgm:prSet>
      <dgm:spPr/>
      <dgm:t>
        <a:bodyPr/>
        <a:lstStyle/>
        <a:p>
          <a:endParaRPr lang="en-US"/>
        </a:p>
      </dgm:t>
    </dgm:pt>
    <dgm:pt modelId="{C1CC0EFA-579E-4DA4-87B4-27F44661F6AB}" type="pres">
      <dgm:prSet presAssocID="{0BB70B5D-5C23-44FD-B10E-3FC5EFF60BD4}" presName="spacing" presStyleCnt="0"/>
      <dgm:spPr/>
    </dgm:pt>
    <dgm:pt modelId="{9DDA0997-C741-482A-8F64-8B9B1BC59F35}" type="pres">
      <dgm:prSet presAssocID="{D82141CB-E1E3-4889-B476-99EF10874F7A}" presName="composite" presStyleCnt="0"/>
      <dgm:spPr/>
    </dgm:pt>
    <dgm:pt modelId="{FC4CBE9D-91FB-410D-960C-A2B0CCAD3788}" type="pres">
      <dgm:prSet presAssocID="{D82141CB-E1E3-4889-B476-99EF10874F7A}" presName="imgShp" presStyleLbl="fgImgPlace1" presStyleIdx="3"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t>
        <a:bodyPr/>
        <a:lstStyle/>
        <a:p>
          <a:endParaRPr lang="en-US"/>
        </a:p>
      </dgm:t>
    </dgm:pt>
    <dgm:pt modelId="{D55F3D76-A5E3-4BBF-85F4-841F2605E8CF}" type="pres">
      <dgm:prSet presAssocID="{D82141CB-E1E3-4889-B476-99EF10874F7A}" presName="txShp" presStyleLbl="node1" presStyleIdx="3" presStyleCnt="7">
        <dgm:presLayoutVars>
          <dgm:bulletEnabled val="1"/>
        </dgm:presLayoutVars>
      </dgm:prSet>
      <dgm:spPr/>
      <dgm:t>
        <a:bodyPr/>
        <a:lstStyle/>
        <a:p>
          <a:endParaRPr lang="en-US"/>
        </a:p>
      </dgm:t>
    </dgm:pt>
    <dgm:pt modelId="{C8F8B0A3-0AA8-477E-AF15-1DA130D76677}" type="pres">
      <dgm:prSet presAssocID="{120AE886-76DE-4774-89EB-9C3860B445DD}" presName="spacing" presStyleCnt="0"/>
      <dgm:spPr/>
    </dgm:pt>
    <dgm:pt modelId="{784164FF-FCEF-47B0-85BA-C2A259141C36}" type="pres">
      <dgm:prSet presAssocID="{7A84CFC9-6814-44D5-9396-C44921144668}" presName="composite" presStyleCnt="0"/>
      <dgm:spPr/>
    </dgm:pt>
    <dgm:pt modelId="{DB15BBC4-1D10-425B-A3E1-B62E07498E45}" type="pres">
      <dgm:prSet presAssocID="{7A84CFC9-6814-44D5-9396-C44921144668}" presName="imgShp" presStyleLbl="fgImgPlace1" presStyleIdx="4"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161B0FDF-B47B-43C4-AEB9-99CB8CEF6A07}" type="pres">
      <dgm:prSet presAssocID="{7A84CFC9-6814-44D5-9396-C44921144668}" presName="txShp" presStyleLbl="node1" presStyleIdx="4" presStyleCnt="7">
        <dgm:presLayoutVars>
          <dgm:bulletEnabled val="1"/>
        </dgm:presLayoutVars>
      </dgm:prSet>
      <dgm:spPr/>
      <dgm:t>
        <a:bodyPr/>
        <a:lstStyle/>
        <a:p>
          <a:endParaRPr lang="en-US"/>
        </a:p>
      </dgm:t>
    </dgm:pt>
    <dgm:pt modelId="{41C3D637-A0F3-43BB-915F-A9E745123F07}" type="pres">
      <dgm:prSet presAssocID="{65B9484F-CE32-4859-86E3-EC0E0AA3370C}" presName="spacing" presStyleCnt="0"/>
      <dgm:spPr/>
    </dgm:pt>
    <dgm:pt modelId="{884625C0-E1C7-475E-BB62-A654F2D142BC}" type="pres">
      <dgm:prSet presAssocID="{C83741AF-60BD-4B50-9B9D-49413154DAE3}" presName="composite" presStyleCnt="0"/>
      <dgm:spPr/>
    </dgm:pt>
    <dgm:pt modelId="{91290091-230F-4165-B1AA-71DB055D5276}" type="pres">
      <dgm:prSet presAssocID="{C83741AF-60BD-4B50-9B9D-49413154DAE3}" presName="imgShp" presStyleLbl="fgImgPlace1" presStyleIdx="5"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3B689750-7941-487B-98EA-5E3607EB452A}" type="pres">
      <dgm:prSet presAssocID="{C83741AF-60BD-4B50-9B9D-49413154DAE3}" presName="txShp" presStyleLbl="node1" presStyleIdx="5" presStyleCnt="7">
        <dgm:presLayoutVars>
          <dgm:bulletEnabled val="1"/>
        </dgm:presLayoutVars>
      </dgm:prSet>
      <dgm:spPr/>
      <dgm:t>
        <a:bodyPr/>
        <a:lstStyle/>
        <a:p>
          <a:endParaRPr lang="en-US"/>
        </a:p>
      </dgm:t>
    </dgm:pt>
    <dgm:pt modelId="{B78541AD-E8EE-45AB-B68E-E5223A481DEC}" type="pres">
      <dgm:prSet presAssocID="{A7E2A895-9D5F-4D1E-A9EC-A21C4254248A}" presName="spacing" presStyleCnt="0"/>
      <dgm:spPr/>
    </dgm:pt>
    <dgm:pt modelId="{5068C81E-C359-43A5-B66E-2BDDA9E758E2}" type="pres">
      <dgm:prSet presAssocID="{5E91E11B-D4DB-434F-86FA-637C102270D2}" presName="composite" presStyleCnt="0"/>
      <dgm:spPr/>
    </dgm:pt>
    <dgm:pt modelId="{5A13AC1D-B749-4A98-9CE9-2EE841C3A484}" type="pres">
      <dgm:prSet presAssocID="{5E91E11B-D4DB-434F-86FA-637C102270D2}" presName="imgShp" presStyleLbl="fgImgPlace1" presStyleIdx="6" presStyleCnt="7"/>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A70F75A6-5437-4182-BE7A-4A29A314F7DF}" type="pres">
      <dgm:prSet presAssocID="{5E91E11B-D4DB-434F-86FA-637C102270D2}" presName="txShp" presStyleLbl="node1" presStyleIdx="6" presStyleCnt="7">
        <dgm:presLayoutVars>
          <dgm:bulletEnabled val="1"/>
        </dgm:presLayoutVars>
      </dgm:prSet>
      <dgm:spPr/>
      <dgm:t>
        <a:bodyPr/>
        <a:lstStyle/>
        <a:p>
          <a:endParaRPr lang="en-US"/>
        </a:p>
      </dgm:t>
    </dgm:pt>
  </dgm:ptLst>
  <dgm:cxnLst>
    <dgm:cxn modelId="{0F7E713A-0F07-4C7D-ADFD-553CA8E13799}" type="presOf" srcId="{D82141CB-E1E3-4889-B476-99EF10874F7A}" destId="{D55F3D76-A5E3-4BBF-85F4-841F2605E8CF}" srcOrd="0" destOrd="0" presId="urn:microsoft.com/office/officeart/2005/8/layout/vList3"/>
    <dgm:cxn modelId="{E7C6CD45-07A3-4473-8E39-6545653E74C1}" type="presOf" srcId="{9F10C5D9-51A6-4198-825C-4FC32A67D02E}" destId="{52E2B79B-51FE-44FD-AC94-E7B242C04E97}" srcOrd="0" destOrd="0" presId="urn:microsoft.com/office/officeart/2005/8/layout/vList3"/>
    <dgm:cxn modelId="{7424A032-97F9-4142-8E1B-E75AB3B6113D}" srcId="{8B999110-AB5E-4217-BF37-B523CB0995FB}" destId="{C83741AF-60BD-4B50-9B9D-49413154DAE3}" srcOrd="5" destOrd="0" parTransId="{12808EC1-6185-464F-9BB6-132067794E4C}" sibTransId="{A7E2A895-9D5F-4D1E-A9EC-A21C4254248A}"/>
    <dgm:cxn modelId="{3504D5A7-1CD0-464D-9DFB-8E2999755E8A}" type="presOf" srcId="{C83741AF-60BD-4B50-9B9D-49413154DAE3}" destId="{3B689750-7941-487B-98EA-5E3607EB452A}" srcOrd="0" destOrd="0" presId="urn:microsoft.com/office/officeart/2005/8/layout/vList3"/>
    <dgm:cxn modelId="{8809BDDA-946A-4690-B80C-37457C7AC543}" srcId="{8B999110-AB5E-4217-BF37-B523CB0995FB}" destId="{9F10C5D9-51A6-4198-825C-4FC32A67D02E}" srcOrd="1" destOrd="0" parTransId="{E07DDFA6-73D0-4E22-B856-C410685E3427}" sibTransId="{C7C86196-0E8E-45B2-9C00-399996EB1D0B}"/>
    <dgm:cxn modelId="{5B5DCE97-6ABC-4A5C-AD31-D92A03AA6272}" type="presOf" srcId="{6DC882A1-AAB5-413E-B3F7-E381C7B49020}" destId="{6ABDBE53-EE5C-49F1-A9DD-7EFBED7D1AA6}" srcOrd="0" destOrd="0" presId="urn:microsoft.com/office/officeart/2005/8/layout/vList3"/>
    <dgm:cxn modelId="{33887FBA-0BFF-4B6D-8A46-6BEB7618731B}" type="presOf" srcId="{7A84CFC9-6814-44D5-9396-C44921144668}" destId="{161B0FDF-B47B-43C4-AEB9-99CB8CEF6A07}" srcOrd="0" destOrd="0" presId="urn:microsoft.com/office/officeart/2005/8/layout/vList3"/>
    <dgm:cxn modelId="{ED9C17F9-2C6A-4F6E-B0FB-BB333DED97EF}" srcId="{8B999110-AB5E-4217-BF37-B523CB0995FB}" destId="{F2F8F178-4F5D-41AD-86BD-ABF6CCCAB8DC}" srcOrd="2" destOrd="0" parTransId="{F055242A-9FFC-43B8-A168-1E4F9E6046FA}" sibTransId="{0BB70B5D-5C23-44FD-B10E-3FC5EFF60BD4}"/>
    <dgm:cxn modelId="{0108AF06-8854-42C2-A9C5-4A29717D0615}" srcId="{8B999110-AB5E-4217-BF37-B523CB0995FB}" destId="{D82141CB-E1E3-4889-B476-99EF10874F7A}" srcOrd="3" destOrd="0" parTransId="{5737578D-D029-4D78-A310-E924E92FD7FC}" sibTransId="{120AE886-76DE-4774-89EB-9C3860B445DD}"/>
    <dgm:cxn modelId="{B47BECDB-AA11-42FD-921A-5949EDE0D4C4}" srcId="{8B999110-AB5E-4217-BF37-B523CB0995FB}" destId="{5E91E11B-D4DB-434F-86FA-637C102270D2}" srcOrd="6" destOrd="0" parTransId="{BD424BB2-3570-45A6-BB32-720BF9CC2BB4}" sibTransId="{94629B4F-E57B-4D68-9203-A8A824398E47}"/>
    <dgm:cxn modelId="{A65FEC63-0749-4AA5-9CFC-064A576EE09B}" srcId="{8B999110-AB5E-4217-BF37-B523CB0995FB}" destId="{6DC882A1-AAB5-413E-B3F7-E381C7B49020}" srcOrd="0" destOrd="0" parTransId="{E52AF171-B3DA-4E62-A02F-499133BCE4F8}" sibTransId="{DFFA4907-0B29-443F-AAFD-DA2F4172551B}"/>
    <dgm:cxn modelId="{7D993F7D-3851-468C-ACE1-8E08DA09C44D}" type="presOf" srcId="{8B999110-AB5E-4217-BF37-B523CB0995FB}" destId="{6A85B278-7C08-4445-ABED-8B855857F5DC}" srcOrd="0" destOrd="0" presId="urn:microsoft.com/office/officeart/2005/8/layout/vList3"/>
    <dgm:cxn modelId="{05D52FA2-2698-45A5-8129-FD769FF2BA69}" srcId="{8B999110-AB5E-4217-BF37-B523CB0995FB}" destId="{7A84CFC9-6814-44D5-9396-C44921144668}" srcOrd="4" destOrd="0" parTransId="{C9105BBF-5D0F-4734-A1FC-C97B26621BAD}" sibTransId="{65B9484F-CE32-4859-86E3-EC0E0AA3370C}"/>
    <dgm:cxn modelId="{E7D6162C-BD1A-4CD9-9F80-35B75B671DD0}" type="presOf" srcId="{5E91E11B-D4DB-434F-86FA-637C102270D2}" destId="{A70F75A6-5437-4182-BE7A-4A29A314F7DF}" srcOrd="0" destOrd="0" presId="urn:microsoft.com/office/officeart/2005/8/layout/vList3"/>
    <dgm:cxn modelId="{42DF8A6C-BE9A-496E-A0D4-2866C642450D}" type="presOf" srcId="{F2F8F178-4F5D-41AD-86BD-ABF6CCCAB8DC}" destId="{C7DC5291-C67B-4391-9F74-CE9ADC7F3116}" srcOrd="0" destOrd="0" presId="urn:microsoft.com/office/officeart/2005/8/layout/vList3"/>
    <dgm:cxn modelId="{294EB0BC-E717-4487-B597-B0579F2B1578}" type="presParOf" srcId="{6A85B278-7C08-4445-ABED-8B855857F5DC}" destId="{0F315782-37CC-4EAA-B453-68D29BB9CEDA}" srcOrd="0" destOrd="0" presId="urn:microsoft.com/office/officeart/2005/8/layout/vList3"/>
    <dgm:cxn modelId="{7D16E10B-1919-4920-B7F5-012E910507A9}" type="presParOf" srcId="{0F315782-37CC-4EAA-B453-68D29BB9CEDA}" destId="{6BFC2BAD-2614-4D28-92FF-1523BB8ADFE2}" srcOrd="0" destOrd="0" presId="urn:microsoft.com/office/officeart/2005/8/layout/vList3"/>
    <dgm:cxn modelId="{E315A69C-CF57-4385-B4B0-60245949840D}" type="presParOf" srcId="{0F315782-37CC-4EAA-B453-68D29BB9CEDA}" destId="{6ABDBE53-EE5C-49F1-A9DD-7EFBED7D1AA6}" srcOrd="1" destOrd="0" presId="urn:microsoft.com/office/officeart/2005/8/layout/vList3"/>
    <dgm:cxn modelId="{490091D4-2E3C-423E-BAAB-4C8CB53CE7D0}" type="presParOf" srcId="{6A85B278-7C08-4445-ABED-8B855857F5DC}" destId="{12469F0B-D784-4DDD-9995-6BD72C8EC9E9}" srcOrd="1" destOrd="0" presId="urn:microsoft.com/office/officeart/2005/8/layout/vList3"/>
    <dgm:cxn modelId="{216913E6-D9FA-4852-850A-32D91C64FE87}" type="presParOf" srcId="{6A85B278-7C08-4445-ABED-8B855857F5DC}" destId="{FBDA1A08-981D-47EB-BC64-6BFFDC118329}" srcOrd="2" destOrd="0" presId="urn:microsoft.com/office/officeart/2005/8/layout/vList3"/>
    <dgm:cxn modelId="{BEAF8653-FF7A-46D2-816E-FA7C3F21B865}" type="presParOf" srcId="{FBDA1A08-981D-47EB-BC64-6BFFDC118329}" destId="{1A0B84F8-D8A7-474B-BA4E-1E73F515F00A}" srcOrd="0" destOrd="0" presId="urn:microsoft.com/office/officeart/2005/8/layout/vList3"/>
    <dgm:cxn modelId="{8AC5495D-3560-4E52-988F-F1D3175AFCBD}" type="presParOf" srcId="{FBDA1A08-981D-47EB-BC64-6BFFDC118329}" destId="{52E2B79B-51FE-44FD-AC94-E7B242C04E97}" srcOrd="1" destOrd="0" presId="urn:microsoft.com/office/officeart/2005/8/layout/vList3"/>
    <dgm:cxn modelId="{51F1477E-F6DB-4825-BED8-B830C4EF2D76}" type="presParOf" srcId="{6A85B278-7C08-4445-ABED-8B855857F5DC}" destId="{E69C0743-6401-4BD5-91E2-022F0E3BD99A}" srcOrd="3" destOrd="0" presId="urn:microsoft.com/office/officeart/2005/8/layout/vList3"/>
    <dgm:cxn modelId="{1B133E32-3D0D-48A9-904B-E72E7F61C619}" type="presParOf" srcId="{6A85B278-7C08-4445-ABED-8B855857F5DC}" destId="{5592B78F-C8A9-4CA8-841E-BD02BD639AD2}" srcOrd="4" destOrd="0" presId="urn:microsoft.com/office/officeart/2005/8/layout/vList3"/>
    <dgm:cxn modelId="{55EC3ADF-DA3A-4511-B9E7-A40BA2C1B81F}" type="presParOf" srcId="{5592B78F-C8A9-4CA8-841E-BD02BD639AD2}" destId="{95075BA8-0250-4C90-953B-E3DC396A59A3}" srcOrd="0" destOrd="0" presId="urn:microsoft.com/office/officeart/2005/8/layout/vList3"/>
    <dgm:cxn modelId="{AFB1ECA7-C2A8-4DC7-B0EB-0E04D4F3160D}" type="presParOf" srcId="{5592B78F-C8A9-4CA8-841E-BD02BD639AD2}" destId="{C7DC5291-C67B-4391-9F74-CE9ADC7F3116}" srcOrd="1" destOrd="0" presId="urn:microsoft.com/office/officeart/2005/8/layout/vList3"/>
    <dgm:cxn modelId="{5DCDFF62-6467-4DB9-8D2D-ED26B92FD8E8}" type="presParOf" srcId="{6A85B278-7C08-4445-ABED-8B855857F5DC}" destId="{C1CC0EFA-579E-4DA4-87B4-27F44661F6AB}" srcOrd="5" destOrd="0" presId="urn:microsoft.com/office/officeart/2005/8/layout/vList3"/>
    <dgm:cxn modelId="{8C6903E8-5C14-48EE-A84F-1E4DFD661838}" type="presParOf" srcId="{6A85B278-7C08-4445-ABED-8B855857F5DC}" destId="{9DDA0997-C741-482A-8F64-8B9B1BC59F35}" srcOrd="6" destOrd="0" presId="urn:microsoft.com/office/officeart/2005/8/layout/vList3"/>
    <dgm:cxn modelId="{473772BA-FDBF-4BD4-842E-28B2A85C2A6D}" type="presParOf" srcId="{9DDA0997-C741-482A-8F64-8B9B1BC59F35}" destId="{FC4CBE9D-91FB-410D-960C-A2B0CCAD3788}" srcOrd="0" destOrd="0" presId="urn:microsoft.com/office/officeart/2005/8/layout/vList3"/>
    <dgm:cxn modelId="{BFFAAED8-F310-4CB1-B74F-A35498A95BED}" type="presParOf" srcId="{9DDA0997-C741-482A-8F64-8B9B1BC59F35}" destId="{D55F3D76-A5E3-4BBF-85F4-841F2605E8CF}" srcOrd="1" destOrd="0" presId="urn:microsoft.com/office/officeart/2005/8/layout/vList3"/>
    <dgm:cxn modelId="{2A311ED9-0652-457E-9DA1-E82D894D6906}" type="presParOf" srcId="{6A85B278-7C08-4445-ABED-8B855857F5DC}" destId="{C8F8B0A3-0AA8-477E-AF15-1DA130D76677}" srcOrd="7" destOrd="0" presId="urn:microsoft.com/office/officeart/2005/8/layout/vList3"/>
    <dgm:cxn modelId="{A709D903-1223-4077-845B-4CDB2F41FE4E}" type="presParOf" srcId="{6A85B278-7C08-4445-ABED-8B855857F5DC}" destId="{784164FF-FCEF-47B0-85BA-C2A259141C36}" srcOrd="8" destOrd="0" presId="urn:microsoft.com/office/officeart/2005/8/layout/vList3"/>
    <dgm:cxn modelId="{6A312B77-B42B-4EDE-8FB4-1F89DBCB1021}" type="presParOf" srcId="{784164FF-FCEF-47B0-85BA-C2A259141C36}" destId="{DB15BBC4-1D10-425B-A3E1-B62E07498E45}" srcOrd="0" destOrd="0" presId="urn:microsoft.com/office/officeart/2005/8/layout/vList3"/>
    <dgm:cxn modelId="{73CDBD50-DB38-4139-9720-AB7D8E8B15CC}" type="presParOf" srcId="{784164FF-FCEF-47B0-85BA-C2A259141C36}" destId="{161B0FDF-B47B-43C4-AEB9-99CB8CEF6A07}" srcOrd="1" destOrd="0" presId="urn:microsoft.com/office/officeart/2005/8/layout/vList3"/>
    <dgm:cxn modelId="{789B42DA-D6D6-4132-BC94-EE33AA4DA21A}" type="presParOf" srcId="{6A85B278-7C08-4445-ABED-8B855857F5DC}" destId="{41C3D637-A0F3-43BB-915F-A9E745123F07}" srcOrd="9" destOrd="0" presId="urn:microsoft.com/office/officeart/2005/8/layout/vList3"/>
    <dgm:cxn modelId="{6AB19683-C249-45D2-B497-800BB37B51A3}" type="presParOf" srcId="{6A85B278-7C08-4445-ABED-8B855857F5DC}" destId="{884625C0-E1C7-475E-BB62-A654F2D142BC}" srcOrd="10" destOrd="0" presId="urn:microsoft.com/office/officeart/2005/8/layout/vList3"/>
    <dgm:cxn modelId="{069449A7-9941-4F40-B295-3E0569E480FD}" type="presParOf" srcId="{884625C0-E1C7-475E-BB62-A654F2D142BC}" destId="{91290091-230F-4165-B1AA-71DB055D5276}" srcOrd="0" destOrd="0" presId="urn:microsoft.com/office/officeart/2005/8/layout/vList3"/>
    <dgm:cxn modelId="{7AB0C144-8BAE-4DF7-B702-6B6252EBC771}" type="presParOf" srcId="{884625C0-E1C7-475E-BB62-A654F2D142BC}" destId="{3B689750-7941-487B-98EA-5E3607EB452A}" srcOrd="1" destOrd="0" presId="urn:microsoft.com/office/officeart/2005/8/layout/vList3"/>
    <dgm:cxn modelId="{B5380BCD-0F6B-42D5-8E9C-1C0219446EBF}" type="presParOf" srcId="{6A85B278-7C08-4445-ABED-8B855857F5DC}" destId="{B78541AD-E8EE-45AB-B68E-E5223A481DEC}" srcOrd="11" destOrd="0" presId="urn:microsoft.com/office/officeart/2005/8/layout/vList3"/>
    <dgm:cxn modelId="{6C6CB157-5FD2-4961-8B52-DADC7809BB2B}" type="presParOf" srcId="{6A85B278-7C08-4445-ABED-8B855857F5DC}" destId="{5068C81E-C359-43A5-B66E-2BDDA9E758E2}" srcOrd="12" destOrd="0" presId="urn:microsoft.com/office/officeart/2005/8/layout/vList3"/>
    <dgm:cxn modelId="{02123419-96BE-4666-9B70-2B3BEB0943E4}" type="presParOf" srcId="{5068C81E-C359-43A5-B66E-2BDDA9E758E2}" destId="{5A13AC1D-B749-4A98-9CE9-2EE841C3A484}" srcOrd="0" destOrd="0" presId="urn:microsoft.com/office/officeart/2005/8/layout/vList3"/>
    <dgm:cxn modelId="{02E191AE-E273-4738-9954-13A2A5AF154B}" type="presParOf" srcId="{5068C81E-C359-43A5-B66E-2BDDA9E758E2}" destId="{A70F75A6-5437-4182-BE7A-4A29A314F7DF}"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BDBE53-EE5C-49F1-A9DD-7EFBED7D1AA6}">
      <dsp:nvSpPr>
        <dsp:cNvPr id="0" name=""/>
        <dsp:cNvSpPr/>
      </dsp:nvSpPr>
      <dsp:spPr>
        <a:xfrm rot="10800000">
          <a:off x="1433112" y="611"/>
          <a:ext cx="5111281" cy="582737"/>
        </a:xfrm>
        <a:prstGeom prst="homePlat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Rules</a:t>
          </a:r>
          <a:endParaRPr lang="en-US" sz="2400" kern="1200" dirty="0"/>
        </a:p>
      </dsp:txBody>
      <dsp:txXfrm rot="10800000">
        <a:off x="1578796" y="611"/>
        <a:ext cx="4965597" cy="582737"/>
      </dsp:txXfrm>
    </dsp:sp>
    <dsp:sp modelId="{6BFC2BAD-2614-4D28-92FF-1523BB8ADFE2}">
      <dsp:nvSpPr>
        <dsp:cNvPr id="0" name=""/>
        <dsp:cNvSpPr/>
      </dsp:nvSpPr>
      <dsp:spPr>
        <a:xfrm>
          <a:off x="1141743" y="611"/>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2E2B79B-51FE-44FD-AC94-E7B242C04E97}">
      <dsp:nvSpPr>
        <dsp:cNvPr id="0" name=""/>
        <dsp:cNvSpPr/>
      </dsp:nvSpPr>
      <dsp:spPr>
        <a:xfrm rot="10800000">
          <a:off x="1433112" y="757299"/>
          <a:ext cx="5111281" cy="582737"/>
        </a:xfrm>
        <a:prstGeom prst="homePlat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Flag for reply/review</a:t>
          </a:r>
          <a:endParaRPr lang="en-US" sz="2400" kern="1200" dirty="0"/>
        </a:p>
      </dsp:txBody>
      <dsp:txXfrm rot="10800000">
        <a:off x="1578796" y="757299"/>
        <a:ext cx="4965597" cy="582737"/>
      </dsp:txXfrm>
    </dsp:sp>
    <dsp:sp modelId="{1A0B84F8-D8A7-474B-BA4E-1E73F515F00A}">
      <dsp:nvSpPr>
        <dsp:cNvPr id="0" name=""/>
        <dsp:cNvSpPr/>
      </dsp:nvSpPr>
      <dsp:spPr>
        <a:xfrm>
          <a:off x="1141743" y="757299"/>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7DC5291-C67B-4391-9F74-CE9ADC7F3116}">
      <dsp:nvSpPr>
        <dsp:cNvPr id="0" name=""/>
        <dsp:cNvSpPr/>
      </dsp:nvSpPr>
      <dsp:spPr>
        <a:xfrm rot="10800000">
          <a:off x="1433112" y="1513988"/>
          <a:ext cx="5111281" cy="582737"/>
        </a:xfrm>
        <a:prstGeom prst="homePlat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Assignment reminders: Email/Tasks</a:t>
          </a:r>
        </a:p>
      </dsp:txBody>
      <dsp:txXfrm rot="10800000">
        <a:off x="1578796" y="1513988"/>
        <a:ext cx="4965597" cy="582737"/>
      </dsp:txXfrm>
    </dsp:sp>
    <dsp:sp modelId="{95075BA8-0250-4C90-953B-E3DC396A59A3}">
      <dsp:nvSpPr>
        <dsp:cNvPr id="0" name=""/>
        <dsp:cNvSpPr/>
      </dsp:nvSpPr>
      <dsp:spPr>
        <a:xfrm>
          <a:off x="1141743" y="1513988"/>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55F3D76-A5E3-4BBF-85F4-841F2605E8CF}">
      <dsp:nvSpPr>
        <dsp:cNvPr id="0" name=""/>
        <dsp:cNvSpPr/>
      </dsp:nvSpPr>
      <dsp:spPr>
        <a:xfrm rot="10800000">
          <a:off x="1433112" y="2270676"/>
          <a:ext cx="5111281" cy="582737"/>
        </a:xfrm>
        <a:prstGeom prst="homePlat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Shortcuts</a:t>
          </a:r>
        </a:p>
      </dsp:txBody>
      <dsp:txXfrm rot="10800000">
        <a:off x="1578796" y="2270676"/>
        <a:ext cx="4965597" cy="582737"/>
      </dsp:txXfrm>
    </dsp:sp>
    <dsp:sp modelId="{FC4CBE9D-91FB-410D-960C-A2B0CCAD3788}">
      <dsp:nvSpPr>
        <dsp:cNvPr id="0" name=""/>
        <dsp:cNvSpPr/>
      </dsp:nvSpPr>
      <dsp:spPr>
        <a:xfrm>
          <a:off x="1141743" y="2270676"/>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61B0FDF-B47B-43C4-AEB9-99CB8CEF6A07}">
      <dsp:nvSpPr>
        <dsp:cNvPr id="0" name=""/>
        <dsp:cNvSpPr/>
      </dsp:nvSpPr>
      <dsp:spPr>
        <a:xfrm rot="10800000">
          <a:off x="1433112" y="3027365"/>
          <a:ext cx="5111281" cy="582737"/>
        </a:xfrm>
        <a:prstGeom prst="homePlat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Auto cc: yourself</a:t>
          </a:r>
        </a:p>
      </dsp:txBody>
      <dsp:txXfrm rot="10800000">
        <a:off x="1578796" y="3027365"/>
        <a:ext cx="4965597" cy="582737"/>
      </dsp:txXfrm>
    </dsp:sp>
    <dsp:sp modelId="{DB15BBC4-1D10-425B-A3E1-B62E07498E45}">
      <dsp:nvSpPr>
        <dsp:cNvPr id="0" name=""/>
        <dsp:cNvSpPr/>
      </dsp:nvSpPr>
      <dsp:spPr>
        <a:xfrm>
          <a:off x="1141743" y="3027365"/>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B689750-7941-487B-98EA-5E3607EB452A}">
      <dsp:nvSpPr>
        <dsp:cNvPr id="0" name=""/>
        <dsp:cNvSpPr/>
      </dsp:nvSpPr>
      <dsp:spPr>
        <a:xfrm rot="10800000">
          <a:off x="1433112" y="3784054"/>
          <a:ext cx="5111281" cy="582737"/>
        </a:xfrm>
        <a:prstGeom prst="homePlat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Searching email</a:t>
          </a:r>
        </a:p>
      </dsp:txBody>
      <dsp:txXfrm rot="10800000">
        <a:off x="1578796" y="3784054"/>
        <a:ext cx="4965597" cy="582737"/>
      </dsp:txXfrm>
    </dsp:sp>
    <dsp:sp modelId="{91290091-230F-4165-B1AA-71DB055D5276}">
      <dsp:nvSpPr>
        <dsp:cNvPr id="0" name=""/>
        <dsp:cNvSpPr/>
      </dsp:nvSpPr>
      <dsp:spPr>
        <a:xfrm>
          <a:off x="1141743" y="3784054"/>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70F75A6-5437-4182-BE7A-4A29A314F7DF}">
      <dsp:nvSpPr>
        <dsp:cNvPr id="0" name=""/>
        <dsp:cNvSpPr/>
      </dsp:nvSpPr>
      <dsp:spPr>
        <a:xfrm rot="10800000">
          <a:off x="1433112" y="4540742"/>
          <a:ext cx="5111281" cy="582737"/>
        </a:xfrm>
        <a:prstGeom prst="homePlat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Scheduling and booking rooms</a:t>
          </a:r>
        </a:p>
      </dsp:txBody>
      <dsp:txXfrm rot="10800000">
        <a:off x="1578796" y="4540742"/>
        <a:ext cx="4965597" cy="582737"/>
      </dsp:txXfrm>
    </dsp:sp>
    <dsp:sp modelId="{5A13AC1D-B749-4A98-9CE9-2EE841C3A484}">
      <dsp:nvSpPr>
        <dsp:cNvPr id="0" name=""/>
        <dsp:cNvSpPr/>
      </dsp:nvSpPr>
      <dsp:spPr>
        <a:xfrm>
          <a:off x="1141743" y="4540742"/>
          <a:ext cx="582737" cy="582737"/>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8630"/>
          </a:xfrm>
          <a:prstGeom prst="rect">
            <a:avLst/>
          </a:prstGeom>
        </p:spPr>
        <p:txBody>
          <a:bodyPr vert="horz" lIns="93616" tIns="46808" rIns="93616" bIns="46808" rtlCol="0"/>
          <a:lstStyle>
            <a:lvl1pPr algn="l">
              <a:defRPr sz="1200"/>
            </a:lvl1pPr>
          </a:lstStyle>
          <a:p>
            <a:endParaRPr lang="en-US" dirty="0"/>
          </a:p>
        </p:txBody>
      </p:sp>
      <p:sp>
        <p:nvSpPr>
          <p:cNvPr id="3" name="Date Placeholder 2"/>
          <p:cNvSpPr>
            <a:spLocks noGrp="1"/>
          </p:cNvSpPr>
          <p:nvPr>
            <p:ph type="dt" idx="1"/>
          </p:nvPr>
        </p:nvSpPr>
        <p:spPr>
          <a:xfrm>
            <a:off x="3970938" y="0"/>
            <a:ext cx="3037840" cy="468630"/>
          </a:xfrm>
          <a:prstGeom prst="rect">
            <a:avLst/>
          </a:prstGeom>
        </p:spPr>
        <p:txBody>
          <a:bodyPr vert="horz" lIns="93616" tIns="46808" rIns="93616" bIns="46808" rtlCol="0"/>
          <a:lstStyle>
            <a:lvl1pPr algn="r">
              <a:defRPr sz="1200"/>
            </a:lvl1pPr>
          </a:lstStyle>
          <a:p>
            <a:fld id="{00F830A1-3891-4B82-A120-081866556DA0}" type="datetimeFigureOut">
              <a:rPr lang="en-US" smtClean="0"/>
              <a:pPr/>
              <a:t>5/9/2018</a:t>
            </a:fld>
            <a:endParaRPr lang="en-US" dirty="0"/>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endParaRPr lang="en-US" dirty="0"/>
          </a:p>
        </p:txBody>
      </p:sp>
      <p:sp>
        <p:nvSpPr>
          <p:cNvPr id="5" name="Notes Placeholder 4"/>
          <p:cNvSpPr>
            <a:spLocks noGrp="1"/>
          </p:cNvSpPr>
          <p:nvPr>
            <p:ph type="body" sz="quarter" idx="3"/>
          </p:nvPr>
        </p:nvSpPr>
        <p:spPr>
          <a:xfrm>
            <a:off x="701040" y="4451985"/>
            <a:ext cx="5608320" cy="4217670"/>
          </a:xfrm>
          <a:prstGeom prst="rect">
            <a:avLst/>
          </a:prstGeom>
        </p:spPr>
        <p:txBody>
          <a:bodyPr vert="horz" lIns="93616" tIns="46808" rIns="93616" bIns="468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02343"/>
            <a:ext cx="3037840" cy="468630"/>
          </a:xfrm>
          <a:prstGeom prst="rect">
            <a:avLst/>
          </a:prstGeom>
        </p:spPr>
        <p:txBody>
          <a:bodyPr vert="horz" lIns="93616" tIns="46808" rIns="93616" bIns="468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902343"/>
            <a:ext cx="3037840" cy="468630"/>
          </a:xfrm>
          <a:prstGeom prst="rect">
            <a:avLst/>
          </a:prstGeom>
        </p:spPr>
        <p:txBody>
          <a:bodyPr vert="horz" lIns="93616" tIns="46808" rIns="93616" bIns="46808" rtlCol="0" anchor="b"/>
          <a:lstStyle>
            <a:lvl1pPr algn="r">
              <a:defRPr sz="1200"/>
            </a:lvl1pPr>
          </a:lstStyle>
          <a:p>
            <a:fld id="{58CC9574-A819-4FE4-99A7-1E27AD09ADC2}" type="slidenum">
              <a:rPr lang="en-US" smtClean="0"/>
              <a:pPr/>
              <a:t>‹#›</a:t>
            </a:fld>
            <a:endParaRPr lang="en-US" dirty="0"/>
          </a:p>
        </p:txBody>
      </p:sp>
    </p:spTree>
    <p:extLst>
      <p:ext uri="{BB962C8B-B14F-4D97-AF65-F5344CB8AC3E}">
        <p14:creationId xmlns:p14="http://schemas.microsoft.com/office/powerpoint/2010/main" val="3242303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58CC9574-A819-4FE4-99A7-1E27AD09ADC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4</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5</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6</a:t>
            </a:fld>
            <a:endParaRPr 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7</a:t>
            </a:fld>
            <a:endParaRPr 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9</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10</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12</a:t>
            </a:fld>
            <a:endParaRPr 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14</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15</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16</a:t>
            </a:fld>
            <a:endParaRPr lang="en-US" dirty="0">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17</a:t>
            </a:fld>
            <a:endParaRPr lang="en-US" dirty="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18</a:t>
            </a:fld>
            <a:endParaRPr lang="en-US" dirty="0">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22</a:t>
            </a:fld>
            <a:endParaRPr lang="en-US" dirty="0">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23</a:t>
            </a:fld>
            <a:endParaRPr lang="en-US" dirty="0">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24</a:t>
            </a:fld>
            <a:endParaRPr lang="en-US" dirty="0">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25</a:t>
            </a:fld>
            <a:endParaRPr lang="en-US" dirty="0">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26</a:t>
            </a:fld>
            <a:endParaRPr lang="en-US" dirty="0">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28</a:t>
            </a:fld>
            <a:endParaRPr lang="en-US" dirty="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29</a:t>
            </a:fld>
            <a:endParaRPr lang="en-US" dirty="0">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30</a:t>
            </a:fld>
            <a:endParaRPr lang="en-US" dirty="0">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31</a:t>
            </a:fld>
            <a:endParaRPr lang="en-US" dirty="0">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891980-0BF3-461C-95D4-87E094E9751C}" type="slidenum">
              <a:rPr lang="en-US" smtClean="0">
                <a:solidFill>
                  <a:prstClr val="black"/>
                </a:solidFill>
              </a:rPr>
              <a:pPr/>
              <a:t>32</a:t>
            </a:fld>
            <a:endParaRPr lang="en-US" dirty="0">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C9574-A819-4FE4-99A7-1E27AD09ADC2}" type="slidenum">
              <a:rPr lang="en-US" smtClean="0"/>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0548" y="20547"/>
            <a:ext cx="3498527" cy="2825393"/>
          </a:xfrm>
          <a:prstGeom prst="rect">
            <a:avLst/>
          </a:prstGeom>
        </p:spPr>
      </p:pic>
      <p:pic>
        <p:nvPicPr>
          <p:cNvPr id="8" name="Picture 7"/>
          <p:cNvPicPr>
            <a:picLocks noChangeAspect="1"/>
          </p:cNvPicPr>
          <p:nvPr userDrawn="1"/>
        </p:nvPicPr>
        <p:blipFill>
          <a:blip r:embed="rId3" cstate="print"/>
          <a:stretch>
            <a:fillRect/>
          </a:stretch>
        </p:blipFill>
        <p:spPr>
          <a:xfrm>
            <a:off x="3503486" y="20548"/>
            <a:ext cx="5624418" cy="2825496"/>
          </a:xfrm>
          <a:prstGeom prst="rect">
            <a:avLst/>
          </a:prstGeom>
        </p:spPr>
      </p:pic>
      <p:pic>
        <p:nvPicPr>
          <p:cNvPr id="9" name="Picture 8"/>
          <p:cNvPicPr>
            <a:picLocks noChangeAspect="1"/>
          </p:cNvPicPr>
          <p:nvPr userDrawn="1"/>
        </p:nvPicPr>
        <p:blipFill>
          <a:blip r:embed="rId4" cstate="print"/>
          <a:stretch>
            <a:fillRect/>
          </a:stretch>
        </p:blipFill>
        <p:spPr>
          <a:xfrm>
            <a:off x="20923" y="2818500"/>
            <a:ext cx="7668994" cy="2296266"/>
          </a:xfrm>
          <a:prstGeom prst="rect">
            <a:avLst/>
          </a:prstGeom>
        </p:spPr>
      </p:pic>
      <p:pic>
        <p:nvPicPr>
          <p:cNvPr id="10" name="Picture 9"/>
          <p:cNvPicPr>
            <a:picLocks noChangeAspect="1"/>
          </p:cNvPicPr>
          <p:nvPr userDrawn="1"/>
        </p:nvPicPr>
        <p:blipFill>
          <a:blip r:embed="rId5" cstate="print"/>
          <a:stretch>
            <a:fillRect/>
          </a:stretch>
        </p:blipFill>
        <p:spPr>
          <a:xfrm>
            <a:off x="7662119" y="2819400"/>
            <a:ext cx="1461333" cy="2293850"/>
          </a:xfrm>
          <a:prstGeom prst="rect">
            <a:avLst/>
          </a:prstGeom>
        </p:spPr>
      </p:pic>
      <p:pic>
        <p:nvPicPr>
          <p:cNvPr id="11" name="Picture 10"/>
          <p:cNvPicPr>
            <a:picLocks/>
          </p:cNvPicPr>
          <p:nvPr userDrawn="1"/>
        </p:nvPicPr>
        <p:blipFill>
          <a:blip r:embed="rId6" cstate="print"/>
          <a:stretch>
            <a:fillRect/>
          </a:stretch>
        </p:blipFill>
        <p:spPr>
          <a:xfrm>
            <a:off x="20548" y="5089818"/>
            <a:ext cx="9098280" cy="1737360"/>
          </a:xfrm>
          <a:prstGeom prst="rect">
            <a:avLst/>
          </a:prstGeom>
        </p:spPr>
      </p:pic>
      <p:sp>
        <p:nvSpPr>
          <p:cNvPr id="14" name="Rectangle 13"/>
          <p:cNvSpPr/>
          <p:nvPr userDrawn="1"/>
        </p:nvSpPr>
        <p:spPr>
          <a:xfrm>
            <a:off x="8755230" y="2469776"/>
            <a:ext cx="3048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fld id="{F921AF00-7BEA-4385-AB08-C9D3CA4AA08D}" type="datetime1">
              <a:rPr lang="en-US" smtClean="0"/>
              <a:t>5/9/2018</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3581400" y="1295400"/>
            <a:ext cx="51054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smtClean="0"/>
              <a:t>Click to edit Master subtitle style</a:t>
            </a:r>
            <a:endParaRPr lang="en-US" dirty="0"/>
          </a:p>
        </p:txBody>
      </p:sp>
      <p:sp>
        <p:nvSpPr>
          <p:cNvPr id="2" name="Title 1"/>
          <p:cNvSpPr>
            <a:spLocks noGrp="1"/>
          </p:cNvSpPr>
          <p:nvPr>
            <p:ph type="title"/>
          </p:nvPr>
        </p:nvSpPr>
        <p:spPr>
          <a:xfrm>
            <a:off x="106344" y="4114800"/>
            <a:ext cx="7315200" cy="914400"/>
          </a:xfrm>
        </p:spPr>
        <p:txBody>
          <a:bodyPr anchor="b" anchorCtr="0">
            <a:normAutofit/>
          </a:bodyPr>
          <a:lstStyle>
            <a:lvl1pPr marL="0" indent="0">
              <a:defRPr lang="en-US" sz="3600" b="1" kern="1200" baseline="0">
                <a:solidFill>
                  <a:schemeClr val="bg1"/>
                </a:solidFill>
                <a:latin typeface="Arial"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5105400"/>
            <a:ext cx="8229601" cy="375787"/>
          </a:xfrm>
        </p:spPr>
        <p:txBody>
          <a:bodyPr anchor="b">
            <a:normAutofit/>
          </a:bodyPr>
          <a:lstStyle>
            <a:lvl1pPr marL="0" indent="0" algn="r">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8" name="Rectangle 7"/>
          <p:cNvSpPr/>
          <p:nvPr userDrawn="1"/>
        </p:nvSpPr>
        <p:spPr>
          <a:xfrm>
            <a:off x="8686800" y="526537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6180" y="76200"/>
            <a:ext cx="8403020" cy="685800"/>
          </a:xfrm>
        </p:spPr>
        <p:txBody>
          <a:bodyPr anchor="ctr" anchorCtr="0">
            <a:normAutofit/>
          </a:bodyPr>
          <a:lstStyle>
            <a:lvl1pPr algn="l">
              <a:defRPr sz="3000" b="0">
                <a:solidFill>
                  <a:schemeClr val="tx1">
                    <a:lumMod val="85000"/>
                    <a:lumOff val="1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6BE561BB-04E7-48B6-B84C-F70AFBC1D92F}" type="datetime1">
              <a:rPr lang="en-US" smtClean="0"/>
              <a:t>5/9/2018</a:t>
            </a:fld>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lumMod val="85000"/>
                    <a:lumOff val="15000"/>
                  </a:schemeClr>
                </a:solidFill>
              </a:defRPr>
            </a:lvl1pPr>
          </a:lstStyle>
          <a:p>
            <a:fld id="{47A0AA50-A171-4314-A1B5-CC0EE564A437}" type="datetime1">
              <a:rPr lang="en-US" smtClean="0"/>
              <a:t>5/9/2018</a:t>
            </a:fld>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457200" y="1600200"/>
            <a:ext cx="82296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0999" y="1"/>
            <a:ext cx="7068015" cy="838200"/>
          </a:xfrm>
        </p:spPr>
        <p:txBody>
          <a:bodyPr anchor="b">
            <a:normAutofit/>
          </a:bodyPr>
          <a:lstStyle>
            <a:lvl1pPr algn="l">
              <a:defRPr sz="28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76402"/>
            <a:ext cx="40386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6400"/>
            <a:ext cx="40386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1772471-9A77-44C6-982A-85679F948D08}" type="datetime1">
              <a:rPr lang="en-US" smtClean="0"/>
              <a:t>5/9/2018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5D7D88D7-48F1-45D6-A012-B7233FF092E6}" type="datetime1">
              <a:rPr lang="en-US" smtClean="0"/>
              <a:t>5/9/2018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3" cstate="print"/>
          <a:stretch>
            <a:fillRect/>
          </a:stretch>
        </p:blipFill>
        <p:spPr>
          <a:xfrm>
            <a:off x="0" y="762000"/>
            <a:ext cx="2445488" cy="2286000"/>
          </a:xfrm>
          <a:prstGeom prst="rect">
            <a:avLst/>
          </a:prstGeom>
        </p:spPr>
      </p:pic>
      <p:sp>
        <p:nvSpPr>
          <p:cNvPr id="2" name="Title 1"/>
          <p:cNvSpPr>
            <a:spLocks noGrp="1"/>
          </p:cNvSpPr>
          <p:nvPr>
            <p:ph type="title"/>
          </p:nvPr>
        </p:nvSpPr>
        <p:spPr>
          <a:xfrm>
            <a:off x="1124400" y="2077200"/>
            <a:ext cx="7010400" cy="1143000"/>
          </a:xfrm>
        </p:spPr>
        <p:txBody>
          <a:bodyPr/>
          <a:lstStyle>
            <a:lvl1pPr algn="l">
              <a:defRPr/>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Emphasi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07ACC-A905-472F-9B1A-5D4927908AB6}" type="datetime1">
              <a:rPr lang="en-US" smtClean="0"/>
              <a:t>5/9/2018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290400" y="3081000"/>
            <a:ext cx="8686800" cy="1095600"/>
          </a:xfrm>
        </p:spPr>
        <p:txBody>
          <a:bodyPr>
            <a:normAutofit/>
          </a:bodyPr>
          <a:lstStyle>
            <a:lvl1pPr algn="ctr">
              <a:defRPr lang="en-US" sz="46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outerShdw blurRad="38100" algn="ctr" rotWithShape="0">
                    <a:prstClr val="black">
                      <a:alpha val="25000"/>
                    </a:prstClr>
                  </a:outerShdw>
                  <a:reflection blurRad="6350" stA="60000" endA="900" endPos="58000" dir="5400000" sy="-100000" algn="bl" rotWithShape="0"/>
                </a:effectLst>
                <a:latin typeface="+mn-lt"/>
                <a:ea typeface="+mn-ea"/>
                <a:cs typeface="+mn-cs"/>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283952" y="2424752"/>
            <a:ext cx="8694000" cy="639762"/>
          </a:xfrm>
        </p:spPr>
        <p:txBody>
          <a:bodyPr anchor="b">
            <a:normAutofit/>
          </a:bodyPr>
          <a:lstStyle>
            <a:lvl1pPr marL="0" indent="0" algn="ctr">
              <a:buNone/>
              <a:defRPr lang="en-US" sz="2800" kern="1200" dirty="0" smtClean="0">
                <a:solidFill>
                  <a:srgbClr val="2E507A">
                    <a:alpha val="81000"/>
                  </a:srgb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Text ">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7EC8A1CF-66AF-47D4-BB8F-F3CFB7B5A810}" type="datetime1">
              <a:rPr lang="en-US" smtClean="0"/>
              <a:t>5/9/2018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75438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p:nvPr>
        </p:nvSpPr>
        <p:spPr>
          <a:xfrm>
            <a:off x="414867" y="3200400"/>
            <a:ext cx="7010400" cy="1676400"/>
          </a:xfrm>
        </p:spPr>
        <p:txBody>
          <a:bodyPr>
            <a:normAutofit/>
          </a:bodyPr>
          <a:lstStyle>
            <a:lvl1pPr marL="0" algn="l" defTabSz="914400" rtl="0" eaLnBrk="1" latinLnBrk="0" hangingPunct="1">
              <a:defRPr lang="en-US" sz="4000" kern="1200" dirty="0">
                <a:solidFill>
                  <a:schemeClr val="bg1"/>
                </a:solidFill>
                <a:latin typeface="+mn-lt"/>
                <a:ea typeface="+mn-ea"/>
                <a:cs typeface="+mn-cs"/>
              </a:defRPr>
            </a:lvl1pPr>
          </a:lstStyle>
          <a:p>
            <a:r>
              <a:rPr lang="en-US" smtClean="0"/>
              <a:t>Click to edit Master title style</a:t>
            </a:r>
            <a:endParaRPr lang="en-US" dirty="0"/>
          </a:p>
        </p:txBody>
      </p:sp>
      <p:sp>
        <p:nvSpPr>
          <p:cNvPr id="10" name="Text Placeholder 15"/>
          <p:cNvSpPr>
            <a:spLocks noGrp="1"/>
          </p:cNvSpPr>
          <p:nvPr>
            <p:ph type="body" sz="quarter" idx="14" hasCustomPrompt="1"/>
          </p:nvPr>
        </p:nvSpPr>
        <p:spPr>
          <a:xfrm>
            <a:off x="4648200" y="664780"/>
            <a:ext cx="4191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smtClean="0"/>
              <a:t>Click to edit Master subtitle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3008313" cy="82550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03650" y="609600"/>
            <a:ext cx="5111750"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8600" y="1435101"/>
            <a:ext cx="3008313" cy="3822699"/>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1243FA43-5ED0-4066-B565-85823CFBDF1F}" type="datetime1">
              <a:rPr lang="en-US" smtClean="0"/>
              <a:t>5/9/2018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fld id="{1A251264-CAB6-4BE0-AAE5-76D9F78878BB}" type="datetime1">
              <a:rPr lang="en-US" smtClean="0"/>
              <a:t>5/9/2018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595263" y="4800600"/>
            <a:ext cx="4873752"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7" name="Title 1"/>
          <p:cNvSpPr>
            <a:spLocks noGrp="1"/>
          </p:cNvSpPr>
          <p:nvPr>
            <p:ph type="title"/>
          </p:nvPr>
        </p:nvSpPr>
        <p:spPr>
          <a:xfrm>
            <a:off x="606552" y="4800600"/>
            <a:ext cx="4809244"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587022" y="838200"/>
            <a:ext cx="4873752" cy="3812822"/>
          </a:xfrm>
        </p:spPr>
        <p:txBody>
          <a:bodyPr/>
          <a:lstStyle>
            <a:lvl1pPr>
              <a:buNone/>
              <a:defRPr/>
            </a:lvl1pPr>
          </a:lstStyle>
          <a:p>
            <a:r>
              <a:rPr lang="en-US" dirty="0" smtClean="0"/>
              <a:t>Click icon to add media</a:t>
            </a:r>
            <a:endParaRPr lang="en-US" dirty="0"/>
          </a:p>
        </p:txBody>
      </p:sp>
      <p:sp>
        <p:nvSpPr>
          <p:cNvPr id="11" name="Text Placeholder 10"/>
          <p:cNvSpPr>
            <a:spLocks noGrp="1"/>
          </p:cNvSpPr>
          <p:nvPr>
            <p:ph type="body" sz="quarter" idx="14"/>
          </p:nvPr>
        </p:nvSpPr>
        <p:spPr>
          <a:xfrm>
            <a:off x="5776863" y="838200"/>
            <a:ext cx="2819400" cy="4636911"/>
          </a:xfrm>
        </p:spPr>
        <p:txBody>
          <a:bodyPr>
            <a:normAutofit/>
          </a:bodyPr>
          <a:lstStyle>
            <a:lvl1pPr marL="0" indent="0" algn="l">
              <a:buNone/>
              <a:defRPr sz="2400">
                <a:solidFill>
                  <a:schemeClr val="bg1"/>
                </a:solidFill>
              </a:defRPr>
            </a:lvl1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1792800" y="4800600"/>
            <a:ext cx="55008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Georgia" pitchFamily="18" charset="0"/>
            </a:endParaRPr>
          </a:p>
        </p:txBody>
      </p:sp>
      <p:sp>
        <p:nvSpPr>
          <p:cNvPr id="2" name="Title 1"/>
          <p:cNvSpPr>
            <a:spLocks noGrp="1"/>
          </p:cNvSpPr>
          <p:nvPr>
            <p:ph type="title"/>
          </p:nvPr>
        </p:nvSpPr>
        <p:spPr>
          <a:xfrm>
            <a:off x="1792288" y="4800600"/>
            <a:ext cx="5486400" cy="566738"/>
          </a:xfrm>
        </p:spPr>
        <p:txBody>
          <a:bodyPr anchor="b">
            <a:normAutofit/>
          </a:bodyPr>
          <a:lstStyle>
            <a:lvl1pPr algn="ctr">
              <a:defRPr sz="18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562600"/>
            <a:ext cx="54864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4522C912-0B8A-44CE-990F-8230A95EC0B0}" type="datetime1">
              <a:rPr lang="en-US" smtClean="0"/>
              <a:t>5/9/2018</a:t>
            </a:fld>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113512-259E-4E30-B8F0-0B3A8FB22912}"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414867"/>
            <a:ext cx="50292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smtClean="0"/>
              <a:t>    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5105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fld id="{CEB7AB6B-F101-4432-BEAC-7129E394567D}" type="datetime1">
              <a:rPr lang="en-US" smtClean="0"/>
              <a:t>5/9/2018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lank">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srcRect l="2599" r="5874" b="5262"/>
          <a:stretch/>
        </p:blipFill>
        <p:spPr>
          <a:xfrm>
            <a:off x="3530" y="5867400"/>
            <a:ext cx="9144000" cy="1053694"/>
          </a:xfrm>
          <a:prstGeom prst="rect">
            <a:avLst/>
          </a:prstGeom>
        </p:spPr>
      </p:pic>
      <p:sp>
        <p:nvSpPr>
          <p:cNvPr id="2" name="Date Placeholder 1"/>
          <p:cNvSpPr>
            <a:spLocks noGrp="1"/>
          </p:cNvSpPr>
          <p:nvPr>
            <p:ph type="dt" sz="half" idx="10"/>
          </p:nvPr>
        </p:nvSpPr>
        <p:spPr/>
        <p:txBody>
          <a:bodyPr/>
          <a:lstStyle/>
          <a:p>
            <a:fld id="{FE2AF8C6-743E-4940-B352-569E8DEF4381}" type="datetime1">
              <a:rPr lang="en-US" smtClean="0"/>
              <a:t>5/9/2018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b="1"/>
            </a:lvl1pPr>
          </a:lstStyle>
          <a:p>
            <a:fld id="{73820FCD-5F4C-4989-BE05-0A8208BCBC2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2E8271-27D7-4634-AB2B-E01E1ACA3424}" type="datetime1">
              <a:rPr lang="en-US" smtClean="0"/>
              <a:t>5/9/2018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61" r:id="rId4"/>
    <p:sldLayoutId id="2147483652" r:id="rId5"/>
    <p:sldLayoutId id="2147483654" r:id="rId6"/>
    <p:sldLayoutId id="2147483655" r:id="rId7"/>
    <p:sldLayoutId id="2147483660" r:id="rId8"/>
    <p:sldLayoutId id="2147483656" r:id="rId9"/>
    <p:sldLayoutId id="2147483676" r:id="rId10"/>
    <p:sldLayoutId id="2147483657" r:id="rId11"/>
    <p:sldLayoutId id="2147483658" r:id="rId12"/>
    <p:sldLayoutId id="2147483659" r:id="rId13"/>
    <p:sldLayoutId id="2147483663"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14.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mailto:janedoe@gmail.co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hyperlink" Target="mailto:bigcheese@publiccounsel.net"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hyperlink" Target="https://support.office.com/en-us/article/Manage-email-messages-by-using-rules-50307363-0e79-4f6a-95c0-04b922a2ff13"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support.office.com/en-us/article/Track-e-mail-messages-that-require-follow-up-9d0f175f-f3e9-406d-bbf7-9c57e1f781c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upport.office.com/en-us/article/Keyboard-shortcuts-for-Microsoft-Outlook-2010-ae3f6efe-57d9-447c-ae38-b58ed69fc9bc"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hyperlink" Target="https://support.office.com/en-us/article/Learn-to-narrow-your-search-criteria-for-better-searches-in-Outlook-d824d1e9-a255-4c8a-8553-276fb895a8da"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cpcs-intranet/wp-content/uploads/2015/06/conference-room-scheduling-assistant.jpg" TargetMode="External"/><Relationship Id="rId2" Type="http://schemas.openxmlformats.org/officeDocument/2006/relationships/hyperlink" Target="http://cpcs-intranet/it/wp-content/uploads/sites/2/2014/10/Introduction-to-Outlook-and-Best-Practices.pptx" TargetMode="External"/><Relationship Id="rId1" Type="http://schemas.openxmlformats.org/officeDocument/2006/relationships/slideLayout" Target="../slideLayouts/slideLayout3.xml"/><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3.xml"/><Relationship Id="rId4" Type="http://schemas.openxmlformats.org/officeDocument/2006/relationships/hyperlink" Target="http://cpcs-intranet/wp-content/uploads/2015/06/conference-room-scheduling-assistant.jp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hyperlink" Target="http://cpcs-intranet/wp-content/uploads/2015/06/conference-room-scheduling-assistant.jp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733800" y="1316420"/>
            <a:ext cx="4953000" cy="1416269"/>
          </a:xfrm>
        </p:spPr>
        <p:txBody>
          <a:bodyPr>
            <a:normAutofit/>
          </a:bodyPr>
          <a:lstStyle/>
          <a:p>
            <a:r>
              <a:rPr lang="en-US" dirty="0" smtClean="0"/>
              <a:t>Tips and tricks to manage your time with Outlook</a:t>
            </a:r>
          </a:p>
        </p:txBody>
      </p:sp>
      <p:sp>
        <p:nvSpPr>
          <p:cNvPr id="5" name="Title 4"/>
          <p:cNvSpPr>
            <a:spLocks noGrp="1"/>
          </p:cNvSpPr>
          <p:nvPr>
            <p:ph type="title"/>
          </p:nvPr>
        </p:nvSpPr>
        <p:spPr>
          <a:xfrm>
            <a:off x="228600" y="3048000"/>
            <a:ext cx="7239000" cy="1828800"/>
          </a:xfrm>
        </p:spPr>
        <p:txBody>
          <a:bodyPr>
            <a:normAutofit/>
          </a:bodyPr>
          <a:lstStyle/>
          <a:p>
            <a:pPr algn="l"/>
            <a:r>
              <a:rPr lang="en-US" sz="2400" b="0" dirty="0" smtClean="0">
                <a:solidFill>
                  <a:srgbClr val="7BCF27"/>
                </a:solidFill>
                <a:latin typeface="Calibri" pitchFamily="34" charset="0"/>
              </a:rPr>
              <a:t>Time management with </a:t>
            </a:r>
            <a:r>
              <a:rPr lang="en-US" sz="2400" b="0" dirty="0">
                <a:solidFill>
                  <a:srgbClr val="262626"/>
                </a:solidFill>
              </a:rPr>
              <a:t/>
            </a:r>
            <a:br>
              <a:rPr lang="en-US" sz="2400" b="0" dirty="0">
                <a:solidFill>
                  <a:srgbClr val="262626"/>
                </a:solidFill>
              </a:rPr>
            </a:br>
            <a:r>
              <a:rPr lang="en-US" sz="5600" b="0" dirty="0" smtClean="0">
                <a:solidFill>
                  <a:prstClr val="white"/>
                </a:solidFill>
              </a:rPr>
              <a:t>OUTLOOK </a:t>
            </a:r>
            <a:r>
              <a:rPr lang="en-US" sz="5600" b="0" dirty="0">
                <a:solidFill>
                  <a:prstClr val="white"/>
                </a:solidFill>
              </a:rPr>
              <a:t>2010</a:t>
            </a:r>
            <a:endParaRPr lang="en-US" sz="5600" b="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555102674"/>
              </p:ext>
            </p:extLst>
          </p:nvPr>
        </p:nvGraphicFramePr>
        <p:xfrm>
          <a:off x="968313" y="1026543"/>
          <a:ext cx="7686137" cy="51240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609600" y="381000"/>
            <a:ext cx="7924800" cy="707886"/>
          </a:xfrm>
          <a:prstGeom prst="rect">
            <a:avLst/>
          </a:prstGeom>
          <a:noFill/>
        </p:spPr>
        <p:txBody>
          <a:bodyPr wrap="square" rtlCol="0">
            <a:normAutofit fontScale="70000" lnSpcReduction="20000"/>
          </a:bodyPr>
          <a:lstStyle/>
          <a:p>
            <a:r>
              <a:rPr lang="en-US" sz="4000" b="1" dirty="0" smtClean="0">
                <a:solidFill>
                  <a:schemeClr val="tx1">
                    <a:lumMod val="85000"/>
                    <a:lumOff val="15000"/>
                  </a:schemeClr>
                </a:solidFill>
                <a:latin typeface="+mj-lt"/>
              </a:rPr>
              <a:t>Enhancing</a:t>
            </a:r>
            <a:r>
              <a:rPr lang="en-US" sz="4000" dirty="0" smtClean="0">
                <a:latin typeface="+mj-lt"/>
              </a:rPr>
              <a:t> </a:t>
            </a:r>
            <a:r>
              <a:rPr lang="en-US" sz="4000" dirty="0">
                <a:solidFill>
                  <a:schemeClr val="tx1">
                    <a:lumMod val="50000"/>
                    <a:lumOff val="50000"/>
                  </a:schemeClr>
                </a:solidFill>
                <a:latin typeface="+mj-lt"/>
              </a:rPr>
              <a:t>y</a:t>
            </a:r>
            <a:r>
              <a:rPr lang="en-US" sz="4000" dirty="0" smtClean="0">
                <a:solidFill>
                  <a:schemeClr val="tx1">
                    <a:lumMod val="50000"/>
                    <a:lumOff val="50000"/>
                  </a:schemeClr>
                </a:solidFill>
                <a:latin typeface="+mj-lt"/>
              </a:rPr>
              <a:t>our </a:t>
            </a:r>
            <a:r>
              <a:rPr lang="en-US" sz="4000" dirty="0">
                <a:solidFill>
                  <a:schemeClr val="tx1">
                    <a:lumMod val="50000"/>
                    <a:lumOff val="50000"/>
                  </a:schemeClr>
                </a:solidFill>
                <a:latin typeface="+mj-lt"/>
                <a:cs typeface="Arial" pitchFamily="34" charset="0"/>
              </a:rPr>
              <a:t>c</a:t>
            </a:r>
            <a:r>
              <a:rPr lang="en-US" sz="4000" dirty="0" smtClean="0">
                <a:solidFill>
                  <a:schemeClr val="tx1">
                    <a:lumMod val="50000"/>
                    <a:lumOff val="50000"/>
                  </a:schemeClr>
                </a:solidFill>
                <a:latin typeface="+mj-lt"/>
                <a:cs typeface="Arial" pitchFamily="34" charset="0"/>
              </a:rPr>
              <a:t>ommunications and </a:t>
            </a:r>
            <a:r>
              <a:rPr lang="en-US" sz="4000" dirty="0">
                <a:solidFill>
                  <a:schemeClr val="tx1">
                    <a:lumMod val="50000"/>
                    <a:lumOff val="50000"/>
                  </a:schemeClr>
                </a:solidFill>
                <a:latin typeface="+mj-lt"/>
                <a:cs typeface="Arial" pitchFamily="34" charset="0"/>
              </a:rPr>
              <a:t>o</a:t>
            </a:r>
            <a:r>
              <a:rPr lang="en-US" sz="4000" dirty="0" smtClean="0">
                <a:solidFill>
                  <a:schemeClr val="tx1">
                    <a:lumMod val="50000"/>
                    <a:lumOff val="50000"/>
                  </a:schemeClr>
                </a:solidFill>
                <a:latin typeface="+mj-lt"/>
                <a:cs typeface="Arial" pitchFamily="34" charset="0"/>
              </a:rPr>
              <a:t>rganization</a:t>
            </a:r>
            <a:endParaRPr lang="en-US" sz="4000" dirty="0">
              <a:solidFill>
                <a:schemeClr val="tx1">
                  <a:lumMod val="50000"/>
                  <a:lumOff val="50000"/>
                </a:schemeClr>
              </a:solidFill>
              <a:latin typeface="+mj-lt"/>
              <a:cs typeface="Arial" pitchFamily="34" charset="0"/>
            </a:endParaRPr>
          </a:p>
        </p:txBody>
      </p:sp>
      <p:sp>
        <p:nvSpPr>
          <p:cNvPr id="11" name="TextBox 10"/>
          <p:cNvSpPr txBox="1"/>
          <p:nvPr/>
        </p:nvSpPr>
        <p:spPr>
          <a:xfrm>
            <a:off x="750711" y="5127978"/>
            <a:ext cx="7973935" cy="400110"/>
          </a:xfrm>
          <a:prstGeom prst="rect">
            <a:avLst/>
          </a:prstGeom>
          <a:noFill/>
        </p:spPr>
        <p:txBody>
          <a:bodyPr wrap="none" rtlCol="0">
            <a:normAutofit/>
          </a:bodyPr>
          <a:lstStyle/>
          <a:p>
            <a:pPr algn="r"/>
            <a:endParaRPr lang="en-US" sz="2000" b="1" dirty="0">
              <a:solidFill>
                <a:schemeClr val="tx1">
                  <a:lumMod val="75000"/>
                  <a:lumOff val="25000"/>
                </a:schemeClr>
              </a:solidFill>
            </a:endParaRPr>
          </a:p>
        </p:txBody>
      </p:sp>
      <p:sp>
        <p:nvSpPr>
          <p:cNvPr id="12" name="Rectangle 11"/>
          <p:cNvSpPr/>
          <p:nvPr/>
        </p:nvSpPr>
        <p:spPr>
          <a:xfrm>
            <a:off x="8686800" y="5284486"/>
            <a:ext cx="4572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6600"/>
                </a:solidFill>
              </a:rPr>
              <a:t>           </a:t>
            </a:r>
            <a:endParaRPr lang="en-US" dirty="0">
              <a:solidFill>
                <a:srgbClr val="FF6600"/>
              </a:solidFill>
            </a:endParaRPr>
          </a:p>
        </p:txBody>
      </p:sp>
      <p:sp>
        <p:nvSpPr>
          <p:cNvPr id="3" name="Slide Number Placeholder 2"/>
          <p:cNvSpPr>
            <a:spLocks noGrp="1"/>
          </p:cNvSpPr>
          <p:nvPr>
            <p:ph type="sldNum" sz="quarter" idx="12"/>
          </p:nvPr>
        </p:nvSpPr>
        <p:spPr/>
        <p:txBody>
          <a:bodyPr/>
          <a:lstStyle/>
          <a:p>
            <a:fld id="{73820FCD-5F4C-4989-BE05-0A8208BCBC21}" type="slidenum">
              <a:rPr lang="en-US" smtClean="0"/>
              <a:pPr/>
              <a:t>2</a:t>
            </a:fld>
            <a:endParaRPr lang="en-US"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3</a:t>
            </a:fld>
            <a:endParaRPr lang="en-US" dirty="0"/>
          </a:p>
        </p:txBody>
      </p:sp>
      <p:grpSp>
        <p:nvGrpSpPr>
          <p:cNvPr id="3" name="Group 2"/>
          <p:cNvGrpSpPr/>
          <p:nvPr/>
        </p:nvGrpSpPr>
        <p:grpSpPr>
          <a:xfrm>
            <a:off x="1889534" y="3175349"/>
            <a:ext cx="5111496" cy="507301"/>
            <a:chOff x="1889534" y="3175349"/>
            <a:chExt cx="5364932" cy="507301"/>
          </a:xfrm>
        </p:grpSpPr>
        <p:grpSp>
          <p:nvGrpSpPr>
            <p:cNvPr id="7" name="Group 6"/>
            <p:cNvGrpSpPr/>
            <p:nvPr/>
          </p:nvGrpSpPr>
          <p:grpSpPr>
            <a:xfrm>
              <a:off x="2143185" y="3175349"/>
              <a:ext cx="5111281" cy="507301"/>
              <a:chOff x="1414253" y="2820"/>
              <a:chExt cx="5111281" cy="507301"/>
            </a:xfrm>
            <a:scene3d>
              <a:camera prst="orthographicFront"/>
              <a:lightRig rig="flat" dir="t"/>
            </a:scene3d>
          </p:grpSpPr>
          <p:sp>
            <p:nvSpPr>
              <p:cNvPr id="9" name="Pentagon 8"/>
              <p:cNvSpPr/>
              <p:nvPr/>
            </p:nvSpPr>
            <p:spPr>
              <a:xfrm rot="10800000">
                <a:off x="1414253" y="2820"/>
                <a:ext cx="5111281" cy="507301"/>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0" name="Pentagon 4"/>
              <p:cNvSpPr/>
              <p:nvPr/>
            </p:nvSpPr>
            <p:spPr>
              <a:xfrm rot="21600000">
                <a:off x="1541078" y="2820"/>
                <a:ext cx="4984456" cy="50730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3706"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Rules</a:t>
                </a:r>
                <a:endParaRPr lang="en-US" sz="2400" kern="1200" dirty="0"/>
              </a:p>
            </p:txBody>
          </p:sp>
        </p:grpSp>
        <p:sp>
          <p:nvSpPr>
            <p:cNvPr id="8" name="Oval 7"/>
            <p:cNvSpPr/>
            <p:nvPr/>
          </p:nvSpPr>
          <p:spPr>
            <a:xfrm>
              <a:off x="1889534" y="3175349"/>
              <a:ext cx="507301" cy="507301"/>
            </a:xfrm>
            <a:prstGeom prst="ellipse">
              <a:avLst/>
            </a:prstGeom>
            <a:blipFill>
              <a:blip r:embed="rId3"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Rules let </a:t>
            </a:r>
            <a:r>
              <a:rPr lang="en-US" sz="2100" dirty="0">
                <a:solidFill>
                  <a:prstClr val="black">
                    <a:lumMod val="85000"/>
                    <a:lumOff val="15000"/>
                  </a:prstClr>
                </a:solidFill>
              </a:rPr>
              <a:t>you </a:t>
            </a:r>
            <a:r>
              <a:rPr lang="en-US" sz="2100" dirty="0" smtClean="0">
                <a:solidFill>
                  <a:prstClr val="black">
                    <a:lumMod val="85000"/>
                    <a:lumOff val="15000"/>
                  </a:prstClr>
                </a:solidFill>
              </a:rPr>
              <a:t>automate routing of </a:t>
            </a:r>
            <a:r>
              <a:rPr lang="en-US" sz="2100" dirty="0">
                <a:solidFill>
                  <a:prstClr val="black">
                    <a:lumMod val="85000"/>
                    <a:lumOff val="15000"/>
                  </a:prstClr>
                </a:solidFill>
              </a:rPr>
              <a:t>email to folders, delete email, flag emails, etc. </a:t>
            </a:r>
            <a:endParaRPr lang="en-US" sz="2100" dirty="0" smtClean="0">
              <a:solidFill>
                <a:prstClr val="black">
                  <a:lumMod val="85000"/>
                  <a:lumOff val="15000"/>
                </a:prstClr>
              </a:solidFill>
            </a:endParaRPr>
          </a:p>
          <a:p>
            <a:pPr marL="342900" indent="-342900">
              <a:lnSpc>
                <a:spcPct val="114000"/>
              </a:lnSpc>
              <a:buFont typeface="Arial" pitchFamily="34" charset="0"/>
              <a:buChar char="•"/>
            </a:pPr>
            <a:r>
              <a:rPr lang="en-US" sz="2100" dirty="0" smtClean="0">
                <a:solidFill>
                  <a:prstClr val="black">
                    <a:lumMod val="85000"/>
                    <a:lumOff val="15000"/>
                  </a:prstClr>
                </a:solidFill>
              </a:rPr>
              <a:t>Rules automate </a:t>
            </a:r>
            <a:r>
              <a:rPr lang="en-US" sz="2100" dirty="0">
                <a:solidFill>
                  <a:prstClr val="black">
                    <a:lumMod val="85000"/>
                    <a:lumOff val="15000"/>
                  </a:prstClr>
                </a:solidFill>
              </a:rPr>
              <a:t>steps that you take manually (like automatically copying an email from a colleague to a folder, rather than manually dragging and dropping </a:t>
            </a:r>
            <a:r>
              <a:rPr lang="en-US" sz="2100" dirty="0" smtClean="0">
                <a:solidFill>
                  <a:prstClr val="black">
                    <a:lumMod val="85000"/>
                    <a:lumOff val="15000"/>
                  </a:prstClr>
                </a:solidFill>
              </a:rPr>
              <a:t>it)</a:t>
            </a:r>
          </a:p>
          <a:p>
            <a:pPr marL="342900" indent="-342900">
              <a:lnSpc>
                <a:spcPct val="114000"/>
              </a:lnSpc>
              <a:buFont typeface="Arial" pitchFamily="34" charset="0"/>
              <a:buChar char="•"/>
            </a:pPr>
            <a:r>
              <a:rPr lang="en-US" sz="2000" b="1" dirty="0" smtClean="0">
                <a:solidFill>
                  <a:prstClr val="black">
                    <a:lumMod val="85000"/>
                    <a:lumOff val="15000"/>
                  </a:prstClr>
                </a:solidFill>
              </a:rPr>
              <a:t>Rules help with organization and efficiency</a:t>
            </a:r>
          </a:p>
          <a:p>
            <a:pPr marL="342900" indent="-342900">
              <a:lnSpc>
                <a:spcPct val="114000"/>
              </a:lnSpc>
              <a:buFont typeface="Arial" pitchFamily="34" charset="0"/>
              <a:buChar char="•"/>
            </a:pPr>
            <a:r>
              <a:rPr lang="en-US" sz="2000" dirty="0">
                <a:solidFill>
                  <a:prstClr val="black">
                    <a:lumMod val="85000"/>
                    <a:lumOff val="15000"/>
                  </a:prstClr>
                </a:solidFill>
              </a:rPr>
              <a:t> </a:t>
            </a:r>
            <a:r>
              <a:rPr lang="en-US" sz="2000" dirty="0" smtClean="0">
                <a:solidFill>
                  <a:prstClr val="black">
                    <a:lumMod val="85000"/>
                    <a:lumOff val="15000"/>
                  </a:prstClr>
                </a:solidFill>
              </a:rPr>
              <a:t>We will look at two scenarios for Rules:</a:t>
            </a:r>
          </a:p>
          <a:p>
            <a:pPr marL="800100" lvl="1" indent="-342900">
              <a:lnSpc>
                <a:spcPct val="114000"/>
              </a:lnSpc>
              <a:buFont typeface="Arial" pitchFamily="34" charset="0"/>
              <a:buChar char="•"/>
            </a:pPr>
            <a:r>
              <a:rPr lang="en-US" sz="2000" dirty="0" smtClean="0">
                <a:solidFill>
                  <a:prstClr val="black">
                    <a:lumMod val="85000"/>
                    <a:lumOff val="15000"/>
                  </a:prstClr>
                </a:solidFill>
              </a:rPr>
              <a:t>Automatically copy a received email to a folder</a:t>
            </a:r>
          </a:p>
          <a:p>
            <a:pPr marL="800100" lvl="1" indent="-342900">
              <a:lnSpc>
                <a:spcPct val="114000"/>
              </a:lnSpc>
              <a:buFont typeface="Arial" pitchFamily="34" charset="0"/>
              <a:buChar char="•"/>
            </a:pPr>
            <a:r>
              <a:rPr lang="en-US" sz="2000" dirty="0" smtClean="0">
                <a:solidFill>
                  <a:prstClr val="black">
                    <a:lumMod val="85000"/>
                    <a:lumOff val="15000"/>
                  </a:prstClr>
                </a:solidFill>
              </a:rPr>
              <a:t>Automatically copy a sent email to a folder</a:t>
            </a: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Rules – What are they?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4</a:t>
            </a:fld>
            <a:endParaRPr lang="en-US" dirty="0"/>
          </a:p>
        </p:txBody>
      </p:sp>
    </p:spTree>
    <p:extLst>
      <p:ext uri="{BB962C8B-B14F-4D97-AF65-F5344CB8AC3E}">
        <p14:creationId xmlns:p14="http://schemas.microsoft.com/office/powerpoint/2010/main" val="953885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This scenario will keep an email in the original folder (</a:t>
            </a:r>
            <a:r>
              <a:rPr lang="en-US" sz="2100" b="1" dirty="0" smtClean="0">
                <a:solidFill>
                  <a:prstClr val="black">
                    <a:lumMod val="85000"/>
                    <a:lumOff val="15000"/>
                  </a:prstClr>
                </a:solidFill>
              </a:rPr>
              <a:t>inbox</a:t>
            </a:r>
            <a:r>
              <a:rPr lang="en-US" sz="2100" dirty="0" smtClean="0">
                <a:solidFill>
                  <a:prstClr val="black">
                    <a:lumMod val="85000"/>
                    <a:lumOff val="15000"/>
                  </a:prstClr>
                </a:solidFill>
              </a:rPr>
              <a:t>, if received, </a:t>
            </a:r>
            <a:r>
              <a:rPr lang="en-US" sz="2100" b="1" dirty="0" smtClean="0">
                <a:solidFill>
                  <a:prstClr val="black">
                    <a:lumMod val="85000"/>
                    <a:lumOff val="15000"/>
                  </a:prstClr>
                </a:solidFill>
              </a:rPr>
              <a:t>sent</a:t>
            </a:r>
            <a:r>
              <a:rPr lang="en-US" sz="2100" dirty="0" smtClean="0">
                <a:solidFill>
                  <a:prstClr val="black">
                    <a:lumMod val="85000"/>
                    <a:lumOff val="15000"/>
                  </a:prstClr>
                </a:solidFill>
              </a:rPr>
              <a:t>, if sent), WHILE copying it to another folder</a:t>
            </a:r>
          </a:p>
          <a:p>
            <a:pPr marL="342900" indent="-342900">
              <a:lnSpc>
                <a:spcPct val="114000"/>
              </a:lnSpc>
              <a:buFont typeface="Arial" pitchFamily="34" charset="0"/>
              <a:buChar char="•"/>
            </a:pPr>
            <a:r>
              <a:rPr lang="en-US" sz="2100" dirty="0" smtClean="0">
                <a:solidFill>
                  <a:prstClr val="black">
                    <a:lumMod val="85000"/>
                    <a:lumOff val="15000"/>
                  </a:prstClr>
                </a:solidFill>
              </a:rPr>
              <a:t>Let’s say you are working with an outside consultant, </a:t>
            </a:r>
            <a:r>
              <a:rPr lang="en-US" sz="2100" dirty="0" smtClean="0">
                <a:solidFill>
                  <a:prstClr val="black">
                    <a:lumMod val="85000"/>
                    <a:lumOff val="15000"/>
                  </a:prstClr>
                </a:solidFill>
                <a:hlinkClick r:id="rId3"/>
              </a:rPr>
              <a:t>janedoe@gmail.com</a:t>
            </a:r>
            <a:r>
              <a:rPr lang="en-US" sz="2100" dirty="0" smtClean="0">
                <a:solidFill>
                  <a:prstClr val="black">
                    <a:lumMod val="85000"/>
                    <a:lumOff val="15000"/>
                  </a:prstClr>
                </a:solidFill>
              </a:rPr>
              <a:t>, and you want to copy all her emails received to a folder called, “Project Infinity”</a:t>
            </a:r>
          </a:p>
          <a:p>
            <a:pPr marL="914400" lvl="1" indent="-457200">
              <a:lnSpc>
                <a:spcPct val="114000"/>
              </a:lnSpc>
              <a:buFont typeface="+mj-lt"/>
              <a:buAutoNum type="arabicPeriod"/>
            </a:pPr>
            <a:r>
              <a:rPr lang="en-US" sz="2000" dirty="0" smtClean="0">
                <a:solidFill>
                  <a:prstClr val="black">
                    <a:lumMod val="85000"/>
                    <a:lumOff val="15000"/>
                  </a:prstClr>
                </a:solidFill>
              </a:rPr>
              <a:t>You must have your email window for Outlook open and create a </a:t>
            </a:r>
            <a:r>
              <a:rPr lang="en-US" sz="2000" b="1" dirty="0" smtClean="0">
                <a:solidFill>
                  <a:prstClr val="black">
                    <a:lumMod val="85000"/>
                    <a:lumOff val="15000"/>
                  </a:prstClr>
                </a:solidFill>
              </a:rPr>
              <a:t>Project Infinity</a:t>
            </a:r>
            <a:r>
              <a:rPr lang="en-US" sz="2000" dirty="0" smtClean="0">
                <a:solidFill>
                  <a:prstClr val="black">
                    <a:lumMod val="85000"/>
                    <a:lumOff val="15000"/>
                  </a:prstClr>
                </a:solidFill>
              </a:rPr>
              <a:t> folder</a:t>
            </a:r>
          </a:p>
          <a:p>
            <a:pPr marL="914400" lvl="1" indent="-457200">
              <a:lnSpc>
                <a:spcPct val="114000"/>
              </a:lnSpc>
              <a:buFont typeface="+mj-lt"/>
              <a:buAutoNum type="arabicPeriod"/>
            </a:pPr>
            <a:r>
              <a:rPr lang="en-US" sz="2000" dirty="0">
                <a:solidFill>
                  <a:prstClr val="black">
                    <a:lumMod val="85000"/>
                    <a:lumOff val="15000"/>
                  </a:prstClr>
                </a:solidFill>
              </a:rPr>
              <a:t>Click on one of Jane Doe’s emails</a:t>
            </a:r>
          </a:p>
          <a:p>
            <a:pPr marL="914400" lvl="1" indent="-457200">
              <a:lnSpc>
                <a:spcPct val="114000"/>
              </a:lnSpc>
              <a:buFont typeface="+mj-lt"/>
              <a:buAutoNum type="arabicPeriod"/>
            </a:pPr>
            <a:r>
              <a:rPr lang="en-US" sz="2000" dirty="0" smtClean="0">
                <a:solidFill>
                  <a:prstClr val="black">
                    <a:lumMod val="85000"/>
                    <a:lumOff val="15000"/>
                  </a:prstClr>
                </a:solidFill>
              </a:rPr>
              <a:t>In the toolbar, click on </a:t>
            </a:r>
            <a:r>
              <a:rPr lang="en-US" sz="2000" b="1" dirty="0" smtClean="0">
                <a:solidFill>
                  <a:prstClr val="black">
                    <a:lumMod val="85000"/>
                    <a:lumOff val="15000"/>
                  </a:prstClr>
                </a:solidFill>
              </a:rPr>
              <a:t>Rules</a:t>
            </a:r>
            <a:endParaRPr lang="en-US" sz="2000" dirty="0" smtClean="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Click </a:t>
            </a:r>
            <a:r>
              <a:rPr lang="en-US" sz="2000" b="1" dirty="0" smtClean="0">
                <a:solidFill>
                  <a:prstClr val="black">
                    <a:lumMod val="85000"/>
                    <a:lumOff val="15000"/>
                  </a:prstClr>
                </a:solidFill>
              </a:rPr>
              <a:t>Create rule</a:t>
            </a:r>
            <a:br>
              <a:rPr lang="en-US" sz="2000" b="1" dirty="0" smtClean="0">
                <a:solidFill>
                  <a:prstClr val="black">
                    <a:lumMod val="85000"/>
                    <a:lumOff val="15000"/>
                  </a:prstClr>
                </a:solidFill>
              </a:rPr>
            </a:br>
            <a:r>
              <a:rPr lang="en-US" dirty="0" smtClean="0">
                <a:solidFill>
                  <a:prstClr val="black">
                    <a:lumMod val="85000"/>
                    <a:lumOff val="15000"/>
                  </a:prstClr>
                </a:solidFill>
              </a:rPr>
              <a:t>**If you simply want to </a:t>
            </a:r>
            <a:r>
              <a:rPr lang="en-US" u="sng" dirty="0" smtClean="0">
                <a:solidFill>
                  <a:prstClr val="black">
                    <a:lumMod val="85000"/>
                    <a:lumOff val="15000"/>
                  </a:prstClr>
                </a:solidFill>
              </a:rPr>
              <a:t>move, not copy,</a:t>
            </a:r>
            <a:r>
              <a:rPr lang="en-US" dirty="0" smtClean="0">
                <a:solidFill>
                  <a:prstClr val="black">
                    <a:lumMod val="85000"/>
                    <a:lumOff val="15000"/>
                  </a:prstClr>
                </a:solidFill>
              </a:rPr>
              <a:t> Jane Doe’s emails, you’d select the </a:t>
            </a:r>
            <a:r>
              <a:rPr lang="en-US" b="1" dirty="0" smtClean="0">
                <a:solidFill>
                  <a:prstClr val="black">
                    <a:lumMod val="85000"/>
                    <a:lumOff val="15000"/>
                  </a:prstClr>
                </a:solidFill>
              </a:rPr>
              <a:t>From </a:t>
            </a:r>
            <a:r>
              <a:rPr lang="en-US" dirty="0" smtClean="0">
                <a:solidFill>
                  <a:prstClr val="black">
                    <a:lumMod val="85000"/>
                    <a:lumOff val="15000"/>
                  </a:prstClr>
                </a:solidFill>
              </a:rPr>
              <a:t> checkbox and</a:t>
            </a:r>
            <a:r>
              <a:rPr lang="en-US" b="1" dirty="0">
                <a:solidFill>
                  <a:prstClr val="black">
                    <a:lumMod val="85000"/>
                    <a:lumOff val="15000"/>
                  </a:prstClr>
                </a:solidFill>
              </a:rPr>
              <a:t> </a:t>
            </a:r>
            <a:r>
              <a:rPr lang="en-US" b="1" dirty="0" smtClean="0">
                <a:solidFill>
                  <a:prstClr val="black">
                    <a:lumMod val="85000"/>
                    <a:lumOff val="15000"/>
                  </a:prstClr>
                </a:solidFill>
              </a:rPr>
              <a:t>Move</a:t>
            </a:r>
            <a:r>
              <a:rPr lang="en-US" dirty="0" smtClean="0">
                <a:solidFill>
                  <a:prstClr val="black">
                    <a:lumMod val="85000"/>
                    <a:lumOff val="15000"/>
                  </a:prstClr>
                </a:solidFill>
              </a:rPr>
              <a:t> checkbox and select the destination folder**</a:t>
            </a:r>
            <a:endParaRPr lang="en-US" sz="2000" dirty="0" smtClean="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To copy, select </a:t>
            </a:r>
            <a:r>
              <a:rPr lang="en-US" sz="2000" b="1" dirty="0" smtClean="0">
                <a:solidFill>
                  <a:prstClr val="black">
                    <a:lumMod val="85000"/>
                    <a:lumOff val="15000"/>
                  </a:prstClr>
                </a:solidFill>
              </a:rPr>
              <a:t>Advanced Options</a:t>
            </a:r>
            <a:endParaRPr lang="en-US" sz="2000" dirty="0" smtClean="0">
              <a:solidFill>
                <a:prstClr val="black">
                  <a:lumMod val="85000"/>
                  <a:lumOff val="15000"/>
                </a:prstClr>
              </a:solidFill>
            </a:endParaRPr>
          </a:p>
          <a:p>
            <a:pPr marL="914400" lvl="1" indent="-457200">
              <a:lnSpc>
                <a:spcPct val="114000"/>
              </a:lnSpc>
              <a:buFont typeface="+mj-lt"/>
              <a:buAutoNum type="arabicPeriod"/>
            </a:pPr>
            <a:endParaRPr lang="en-US" sz="2000" b="1" dirty="0" smtClean="0">
              <a:solidFill>
                <a:prstClr val="black">
                  <a:lumMod val="85000"/>
                  <a:lumOff val="15000"/>
                </a:prstClr>
              </a:solidFill>
            </a:endParaRPr>
          </a:p>
          <a:p>
            <a:pPr marL="914400" lvl="1" indent="-457200">
              <a:lnSpc>
                <a:spcPct val="114000"/>
              </a:lnSpc>
              <a:buFont typeface="+mj-lt"/>
              <a:buAutoNum type="arabicPeriod"/>
            </a:pPr>
            <a:endParaRPr lang="en-US" sz="2000" b="1" dirty="0" smtClean="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Rules – Scenario 1: Copy a received email</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5</a:t>
            </a:fld>
            <a:endParaRPr lang="en-US" dirty="0"/>
          </a:p>
        </p:txBody>
      </p:sp>
      <p:pic>
        <p:nvPicPr>
          <p:cNvPr id="1031" name="Picture 7"/>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79620" y="4181673"/>
            <a:ext cx="715994" cy="50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3978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877999"/>
            <a:ext cx="8061960" cy="5331725"/>
          </a:xfrm>
          <a:prstGeom prst="rect">
            <a:avLst/>
          </a:prstGeom>
          <a:noFill/>
        </p:spPr>
        <p:txBody>
          <a:bodyPr wrap="square" rtlCol="0">
            <a:normAutofit/>
          </a:bodyPr>
          <a:lstStyle/>
          <a:p>
            <a:pPr marL="914400" lvl="1" indent="-457200">
              <a:lnSpc>
                <a:spcPct val="114000"/>
              </a:lnSpc>
              <a:buFont typeface="+mj-lt"/>
              <a:buAutoNum type="arabicPeriod" startAt="6"/>
            </a:pPr>
            <a:r>
              <a:rPr lang="en-US" sz="2000" dirty="0" smtClean="0">
                <a:solidFill>
                  <a:prstClr val="black">
                    <a:lumMod val="85000"/>
                    <a:lumOff val="15000"/>
                  </a:prstClr>
                </a:solidFill>
              </a:rPr>
              <a:t>You will see </a:t>
            </a:r>
            <a:r>
              <a:rPr lang="en-US" sz="2000" b="1" dirty="0" smtClean="0">
                <a:solidFill>
                  <a:prstClr val="black">
                    <a:lumMod val="85000"/>
                    <a:lumOff val="15000"/>
                  </a:prstClr>
                </a:solidFill>
              </a:rPr>
              <a:t>Step 1: Select conditions</a:t>
            </a:r>
            <a:r>
              <a:rPr lang="en-US" sz="2000" dirty="0" smtClean="0">
                <a:solidFill>
                  <a:prstClr val="black">
                    <a:lumMod val="85000"/>
                    <a:lumOff val="15000"/>
                  </a:prstClr>
                </a:solidFill>
              </a:rPr>
              <a:t> with a number of checkboxes</a:t>
            </a:r>
          </a:p>
          <a:p>
            <a:pPr marL="914400" lvl="1" indent="-457200">
              <a:lnSpc>
                <a:spcPct val="114000"/>
              </a:lnSpc>
              <a:buFont typeface="+mj-lt"/>
              <a:buAutoNum type="arabicPeriod" startAt="6"/>
            </a:pPr>
            <a:r>
              <a:rPr lang="en-US" sz="2000" dirty="0" smtClean="0">
                <a:solidFill>
                  <a:prstClr val="black">
                    <a:lumMod val="85000"/>
                    <a:lumOff val="15000"/>
                  </a:prstClr>
                </a:solidFill>
              </a:rPr>
              <a:t>Check </a:t>
            </a:r>
            <a:r>
              <a:rPr lang="en-US" sz="2000" b="1" dirty="0" smtClean="0">
                <a:solidFill>
                  <a:prstClr val="black">
                    <a:lumMod val="85000"/>
                    <a:lumOff val="15000"/>
                  </a:prstClr>
                </a:solidFill>
              </a:rPr>
              <a:t>from janedoe@gmail.com</a:t>
            </a:r>
            <a:r>
              <a:rPr lang="en-US" sz="2000" dirty="0" smtClean="0">
                <a:solidFill>
                  <a:prstClr val="black">
                    <a:lumMod val="85000"/>
                    <a:lumOff val="15000"/>
                  </a:prstClr>
                </a:solidFill>
              </a:rPr>
              <a:t> then click the </a:t>
            </a:r>
            <a:r>
              <a:rPr lang="en-US" sz="2000" b="1" dirty="0" smtClean="0">
                <a:solidFill>
                  <a:prstClr val="black">
                    <a:lumMod val="85000"/>
                    <a:lumOff val="15000"/>
                  </a:prstClr>
                </a:solidFill>
              </a:rPr>
              <a:t>Next</a:t>
            </a:r>
            <a:r>
              <a:rPr lang="en-US" sz="2000" dirty="0" smtClean="0">
                <a:solidFill>
                  <a:prstClr val="black">
                    <a:lumMod val="85000"/>
                    <a:lumOff val="15000"/>
                  </a:prstClr>
                </a:solidFill>
              </a:rPr>
              <a:t> button</a:t>
            </a:r>
          </a:p>
          <a:p>
            <a:pPr marL="914400" lvl="1" indent="-457200">
              <a:lnSpc>
                <a:spcPct val="114000"/>
              </a:lnSpc>
              <a:buFont typeface="+mj-lt"/>
              <a:buAutoNum type="arabicPeriod" startAt="6"/>
            </a:pPr>
            <a:r>
              <a:rPr lang="en-US" sz="2000" dirty="0" smtClean="0">
                <a:solidFill>
                  <a:prstClr val="black">
                    <a:lumMod val="85000"/>
                    <a:lumOff val="15000"/>
                  </a:prstClr>
                </a:solidFill>
              </a:rPr>
              <a:t>Fifth checkbox down (image), you will see </a:t>
            </a:r>
            <a:r>
              <a:rPr lang="en-US" sz="2000" b="1" dirty="0" smtClean="0">
                <a:solidFill>
                  <a:prstClr val="black">
                    <a:lumMod val="85000"/>
                    <a:lumOff val="15000"/>
                  </a:prstClr>
                </a:solidFill>
              </a:rPr>
              <a:t>move a copy to the specified folder</a:t>
            </a:r>
            <a:r>
              <a:rPr lang="en-US" sz="2000" dirty="0" smtClean="0">
                <a:solidFill>
                  <a:prstClr val="black">
                    <a:lumMod val="85000"/>
                    <a:lumOff val="15000"/>
                  </a:prstClr>
                </a:solidFill>
              </a:rPr>
              <a:t>. Select this option. In the window at the bottom, click on </a:t>
            </a:r>
            <a:r>
              <a:rPr lang="en-US" sz="2000" b="1" dirty="0" smtClean="0">
                <a:solidFill>
                  <a:prstClr val="black">
                    <a:lumMod val="85000"/>
                    <a:lumOff val="15000"/>
                  </a:prstClr>
                </a:solidFill>
              </a:rPr>
              <a:t>specified</a:t>
            </a:r>
            <a:r>
              <a:rPr lang="en-US" sz="2000" dirty="0" smtClean="0">
                <a:solidFill>
                  <a:prstClr val="black">
                    <a:lumMod val="85000"/>
                    <a:lumOff val="15000"/>
                  </a:prstClr>
                </a:solidFill>
              </a:rPr>
              <a:t>  and select the folder where it will be copied</a:t>
            </a:r>
          </a:p>
          <a:p>
            <a:pPr marL="914400" lvl="1" indent="-457200">
              <a:lnSpc>
                <a:spcPct val="114000"/>
              </a:lnSpc>
              <a:buFont typeface="+mj-lt"/>
              <a:buAutoNum type="arabicPeriod" startAt="6"/>
            </a:pPr>
            <a:endParaRPr lang="en-US" sz="2000" dirty="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r>
              <a:rPr lang="en-US" sz="2000" dirty="0" smtClean="0">
                <a:solidFill>
                  <a:prstClr val="black">
                    <a:lumMod val="85000"/>
                    <a:lumOff val="15000"/>
                  </a:prstClr>
                </a:solidFill>
              </a:rPr>
              <a:t>Click </a:t>
            </a:r>
            <a:r>
              <a:rPr lang="en-US" sz="2000" b="1" dirty="0" smtClean="0">
                <a:solidFill>
                  <a:prstClr val="black">
                    <a:lumMod val="85000"/>
                    <a:lumOff val="15000"/>
                  </a:prstClr>
                </a:solidFill>
              </a:rPr>
              <a:t>Finish </a:t>
            </a:r>
            <a:r>
              <a:rPr lang="en-US" sz="2000" dirty="0" smtClean="0">
                <a:solidFill>
                  <a:prstClr val="black">
                    <a:lumMod val="85000"/>
                    <a:lumOff val="15000"/>
                  </a:prstClr>
                </a:solidFill>
              </a:rPr>
              <a:t>button. Select </a:t>
            </a:r>
            <a:r>
              <a:rPr lang="en-US" sz="2000" b="1" dirty="0" smtClean="0">
                <a:solidFill>
                  <a:prstClr val="black">
                    <a:lumMod val="85000"/>
                    <a:lumOff val="15000"/>
                  </a:prstClr>
                </a:solidFill>
              </a:rPr>
              <a:t>Run this rule now…</a:t>
            </a:r>
            <a:r>
              <a:rPr lang="en-US" sz="2000" dirty="0" smtClean="0">
                <a:solidFill>
                  <a:prstClr val="black">
                    <a:lumMod val="85000"/>
                    <a:lumOff val="15000"/>
                  </a:prstClr>
                </a:solidFill>
              </a:rPr>
              <a:t> and click </a:t>
            </a:r>
            <a:r>
              <a:rPr lang="en-US" sz="2000" b="1" dirty="0" smtClean="0">
                <a:solidFill>
                  <a:prstClr val="black">
                    <a:lumMod val="85000"/>
                    <a:lumOff val="15000"/>
                  </a:prstClr>
                </a:solidFill>
              </a:rPr>
              <a:t>Finish</a:t>
            </a: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dirty="0" smtClean="0">
              <a:solidFill>
                <a:prstClr val="black">
                  <a:lumMod val="85000"/>
                  <a:lumOff val="15000"/>
                </a:prstClr>
              </a:solidFill>
            </a:endParaRPr>
          </a:p>
          <a:p>
            <a:pPr marL="914400" lvl="1" indent="-457200">
              <a:lnSpc>
                <a:spcPct val="114000"/>
              </a:lnSpc>
              <a:buFont typeface="+mj-lt"/>
              <a:buAutoNum type="arabicPeriod" startAt="6"/>
            </a:pPr>
            <a:endParaRPr lang="en-US" sz="2000" b="1" dirty="0" smtClean="0">
              <a:solidFill>
                <a:prstClr val="black">
                  <a:lumMod val="85000"/>
                  <a:lumOff val="15000"/>
                </a:prstClr>
              </a:solidFill>
            </a:endParaRPr>
          </a:p>
          <a:p>
            <a:pPr marL="914400" lvl="1" indent="-457200">
              <a:lnSpc>
                <a:spcPct val="114000"/>
              </a:lnSpc>
              <a:buFont typeface="+mj-lt"/>
              <a:buAutoNum type="arabicPeriod" startAt="6"/>
            </a:pPr>
            <a:endParaRPr lang="en-US" sz="2000" b="1" dirty="0" smtClean="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Rules – Scenario 1: Copy a received email</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6</a:t>
            </a:fld>
            <a:endParaRPr lang="en-US" dirty="0"/>
          </a:p>
        </p:txBody>
      </p:sp>
      <p:grpSp>
        <p:nvGrpSpPr>
          <p:cNvPr id="5" name="Group 4"/>
          <p:cNvGrpSpPr/>
          <p:nvPr/>
        </p:nvGrpSpPr>
        <p:grpSpPr>
          <a:xfrm>
            <a:off x="759811" y="2634014"/>
            <a:ext cx="7672240" cy="3123320"/>
            <a:chOff x="1502025" y="4053616"/>
            <a:chExt cx="6397754" cy="2604485"/>
          </a:xfrm>
        </p:grpSpPr>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5757080" y="4224100"/>
              <a:ext cx="2142699" cy="2261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502025" y="4053616"/>
              <a:ext cx="3077595" cy="260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a:stCxn id="2052" idx="3"/>
              <a:endCxn id="2051" idx="1"/>
            </p:cNvCxnSpPr>
            <p:nvPr/>
          </p:nvCxnSpPr>
          <p:spPr>
            <a:xfrm flipV="1">
              <a:off x="4579620" y="5354627"/>
              <a:ext cx="1177460" cy="12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759811" y="4026090"/>
            <a:ext cx="3690678" cy="1364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716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lnSpcReduction="10000"/>
          </a:bodyPr>
          <a:lstStyle/>
          <a:p>
            <a:pPr marL="342900" indent="-342900">
              <a:lnSpc>
                <a:spcPct val="114000"/>
              </a:lnSpc>
              <a:buFont typeface="Arial" pitchFamily="34" charset="0"/>
              <a:buChar char="•"/>
            </a:pPr>
            <a:r>
              <a:rPr lang="en-US" sz="2000" dirty="0" smtClean="0">
                <a:solidFill>
                  <a:prstClr val="black">
                    <a:lumMod val="85000"/>
                    <a:lumOff val="15000"/>
                  </a:prstClr>
                </a:solidFill>
              </a:rPr>
              <a:t>Suppose you want to have one place to look at all your response to the Chief Counsel’s emails by copying them to the </a:t>
            </a:r>
            <a:r>
              <a:rPr lang="en-US" sz="2000" b="1" dirty="0" smtClean="0">
                <a:solidFill>
                  <a:prstClr val="black">
                    <a:lumMod val="85000"/>
                    <a:lumOff val="15000"/>
                  </a:prstClr>
                </a:solidFill>
              </a:rPr>
              <a:t>Big Cheese</a:t>
            </a:r>
            <a:r>
              <a:rPr lang="en-US" sz="2000" dirty="0" smtClean="0">
                <a:solidFill>
                  <a:prstClr val="black">
                    <a:lumMod val="85000"/>
                    <a:lumOff val="15000"/>
                  </a:prstClr>
                </a:solidFill>
              </a:rPr>
              <a:t> folder</a:t>
            </a:r>
          </a:p>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lnSpc>
                <a:spcPct val="114000"/>
              </a:lnSpc>
              <a:buFont typeface="+mj-lt"/>
              <a:buAutoNum type="arabicPeriod"/>
            </a:pPr>
            <a:r>
              <a:rPr lang="en-US" dirty="0" smtClean="0">
                <a:solidFill>
                  <a:prstClr val="black">
                    <a:lumMod val="85000"/>
                    <a:lumOff val="15000"/>
                  </a:prstClr>
                </a:solidFill>
              </a:rPr>
              <a:t>You must have your email window for Outlook open</a:t>
            </a:r>
          </a:p>
          <a:p>
            <a:pPr marL="914400" lvl="1" indent="-457200">
              <a:lnSpc>
                <a:spcPct val="114000"/>
              </a:lnSpc>
              <a:buFont typeface="+mj-lt"/>
              <a:buAutoNum type="arabicPeriod"/>
            </a:pPr>
            <a:r>
              <a:rPr lang="en-US" dirty="0" smtClean="0">
                <a:solidFill>
                  <a:prstClr val="black">
                    <a:lumMod val="85000"/>
                    <a:lumOff val="15000"/>
                  </a:prstClr>
                </a:solidFill>
              </a:rPr>
              <a:t>Create the </a:t>
            </a:r>
            <a:r>
              <a:rPr lang="en-US" b="1" dirty="0" smtClean="0">
                <a:solidFill>
                  <a:prstClr val="black">
                    <a:lumMod val="85000"/>
                    <a:lumOff val="15000"/>
                  </a:prstClr>
                </a:solidFill>
              </a:rPr>
              <a:t>Big Cheese</a:t>
            </a:r>
            <a:r>
              <a:rPr lang="en-US" dirty="0" smtClean="0">
                <a:solidFill>
                  <a:prstClr val="black">
                    <a:lumMod val="85000"/>
                    <a:lumOff val="15000"/>
                  </a:prstClr>
                </a:solidFill>
              </a:rPr>
              <a:t> folder</a:t>
            </a:r>
          </a:p>
          <a:p>
            <a:pPr marL="914400" lvl="1" indent="-457200">
              <a:lnSpc>
                <a:spcPct val="114000"/>
              </a:lnSpc>
              <a:buFont typeface="+mj-lt"/>
              <a:buAutoNum type="arabicPeriod"/>
            </a:pPr>
            <a:r>
              <a:rPr lang="en-US" dirty="0" smtClean="0">
                <a:solidFill>
                  <a:prstClr val="black">
                    <a:lumMod val="85000"/>
                    <a:lumOff val="15000"/>
                  </a:prstClr>
                </a:solidFill>
              </a:rPr>
              <a:t>In your </a:t>
            </a:r>
            <a:r>
              <a:rPr lang="en-US" b="1" dirty="0" smtClean="0">
                <a:solidFill>
                  <a:prstClr val="black">
                    <a:lumMod val="85000"/>
                    <a:lumOff val="15000"/>
                  </a:prstClr>
                </a:solidFill>
              </a:rPr>
              <a:t>Sent </a:t>
            </a:r>
            <a:r>
              <a:rPr lang="en-US" dirty="0" smtClean="0">
                <a:solidFill>
                  <a:prstClr val="black">
                    <a:lumMod val="85000"/>
                    <a:lumOff val="15000"/>
                  </a:prstClr>
                </a:solidFill>
              </a:rPr>
              <a:t>folder, click an email to </a:t>
            </a:r>
            <a:r>
              <a:rPr lang="en-US" dirty="0" smtClean="0">
                <a:solidFill>
                  <a:prstClr val="black">
                    <a:lumMod val="85000"/>
                    <a:lumOff val="15000"/>
                  </a:prstClr>
                </a:solidFill>
                <a:hlinkClick r:id="rId3"/>
              </a:rPr>
              <a:t>bigcheese@publiccounsel.net</a:t>
            </a:r>
            <a:endParaRPr lang="en-US" dirty="0">
              <a:solidFill>
                <a:prstClr val="black">
                  <a:lumMod val="85000"/>
                  <a:lumOff val="15000"/>
                </a:prstClr>
              </a:solidFill>
            </a:endParaRPr>
          </a:p>
          <a:p>
            <a:pPr marL="914400" lvl="1" indent="-457200">
              <a:lnSpc>
                <a:spcPct val="114000"/>
              </a:lnSpc>
              <a:buFont typeface="+mj-lt"/>
              <a:buAutoNum type="arabicPeriod"/>
            </a:pPr>
            <a:r>
              <a:rPr lang="en-US" dirty="0" smtClean="0">
                <a:solidFill>
                  <a:prstClr val="black">
                    <a:lumMod val="85000"/>
                    <a:lumOff val="15000"/>
                  </a:prstClr>
                </a:solidFill>
              </a:rPr>
              <a:t>In the toolbar, click on </a:t>
            </a:r>
            <a:r>
              <a:rPr lang="en-US" b="1" dirty="0" smtClean="0">
                <a:solidFill>
                  <a:prstClr val="black">
                    <a:lumMod val="85000"/>
                    <a:lumOff val="15000"/>
                  </a:prstClr>
                </a:solidFill>
              </a:rPr>
              <a:t>Rules</a:t>
            </a:r>
            <a:endParaRPr lang="en-US" dirty="0" smtClean="0">
              <a:solidFill>
                <a:prstClr val="black">
                  <a:lumMod val="85000"/>
                  <a:lumOff val="15000"/>
                </a:prstClr>
              </a:solidFill>
            </a:endParaRPr>
          </a:p>
          <a:p>
            <a:pPr marL="914400" lvl="1" indent="-457200">
              <a:lnSpc>
                <a:spcPct val="114000"/>
              </a:lnSpc>
              <a:buFont typeface="+mj-lt"/>
              <a:buAutoNum type="arabicPeriod"/>
            </a:pPr>
            <a:r>
              <a:rPr lang="en-US" dirty="0" smtClean="0">
                <a:solidFill>
                  <a:prstClr val="black">
                    <a:lumMod val="85000"/>
                    <a:lumOff val="15000"/>
                  </a:prstClr>
                </a:solidFill>
              </a:rPr>
              <a:t>Click </a:t>
            </a:r>
            <a:r>
              <a:rPr lang="en-US" b="1" dirty="0" smtClean="0">
                <a:solidFill>
                  <a:prstClr val="black">
                    <a:lumMod val="85000"/>
                    <a:lumOff val="15000"/>
                  </a:prstClr>
                </a:solidFill>
              </a:rPr>
              <a:t>Create rule</a:t>
            </a:r>
          </a:p>
          <a:p>
            <a:pPr marL="914400" lvl="1" indent="-457200">
              <a:lnSpc>
                <a:spcPct val="114000"/>
              </a:lnSpc>
              <a:buFont typeface="+mj-lt"/>
              <a:buAutoNum type="arabicPeriod"/>
            </a:pPr>
            <a:r>
              <a:rPr lang="en-US" dirty="0" smtClean="0">
                <a:solidFill>
                  <a:prstClr val="black">
                    <a:lumMod val="85000"/>
                    <a:lumOff val="15000"/>
                  </a:prstClr>
                </a:solidFill>
              </a:rPr>
              <a:t>Select </a:t>
            </a:r>
            <a:r>
              <a:rPr lang="en-US" b="1" dirty="0" smtClean="0">
                <a:solidFill>
                  <a:prstClr val="black">
                    <a:lumMod val="85000"/>
                    <a:lumOff val="15000"/>
                  </a:prstClr>
                </a:solidFill>
              </a:rPr>
              <a:t>Advanced Options</a:t>
            </a:r>
          </a:p>
          <a:p>
            <a:pPr marL="914400" lvl="1" indent="-457200">
              <a:lnSpc>
                <a:spcPct val="114000"/>
              </a:lnSpc>
              <a:buFont typeface="+mj-lt"/>
              <a:buAutoNum type="arabicPeriod" startAt="6"/>
            </a:pPr>
            <a:r>
              <a:rPr lang="en-US" dirty="0">
                <a:solidFill>
                  <a:prstClr val="black">
                    <a:lumMod val="85000"/>
                    <a:lumOff val="15000"/>
                  </a:prstClr>
                </a:solidFill>
              </a:rPr>
              <a:t>You will see </a:t>
            </a:r>
            <a:r>
              <a:rPr lang="en-US" b="1" dirty="0">
                <a:solidFill>
                  <a:prstClr val="black">
                    <a:lumMod val="85000"/>
                    <a:lumOff val="15000"/>
                  </a:prstClr>
                </a:solidFill>
              </a:rPr>
              <a:t>Step 1: Select conditions</a:t>
            </a:r>
            <a:r>
              <a:rPr lang="en-US" dirty="0">
                <a:solidFill>
                  <a:prstClr val="black">
                    <a:lumMod val="85000"/>
                    <a:lumOff val="15000"/>
                  </a:prstClr>
                </a:solidFill>
              </a:rPr>
              <a:t> with a number of checkboxes you can choose </a:t>
            </a:r>
            <a:r>
              <a:rPr lang="en-US" dirty="0" smtClean="0">
                <a:solidFill>
                  <a:prstClr val="black">
                    <a:lumMod val="85000"/>
                    <a:lumOff val="15000"/>
                  </a:prstClr>
                </a:solidFill>
              </a:rPr>
              <a:t>from.  Check </a:t>
            </a:r>
            <a:r>
              <a:rPr lang="en-US" b="1" dirty="0" smtClean="0">
                <a:solidFill>
                  <a:prstClr val="black">
                    <a:lumMod val="85000"/>
                    <a:lumOff val="15000"/>
                  </a:prstClr>
                </a:solidFill>
              </a:rPr>
              <a:t>sent to bigcheese@publiccounsel.net</a:t>
            </a:r>
            <a:endParaRPr lang="en-US" dirty="0">
              <a:solidFill>
                <a:prstClr val="black">
                  <a:lumMod val="85000"/>
                  <a:lumOff val="15000"/>
                </a:prstClr>
              </a:solidFill>
            </a:endParaRPr>
          </a:p>
          <a:p>
            <a:pPr marL="914400" lvl="1" indent="-457200">
              <a:lnSpc>
                <a:spcPct val="114000"/>
              </a:lnSpc>
              <a:buFont typeface="+mj-lt"/>
              <a:buAutoNum type="arabicPeriod" startAt="6"/>
            </a:pPr>
            <a:r>
              <a:rPr lang="en-US" dirty="0" smtClean="0">
                <a:solidFill>
                  <a:prstClr val="black">
                    <a:lumMod val="85000"/>
                    <a:lumOff val="15000"/>
                  </a:prstClr>
                </a:solidFill>
              </a:rPr>
              <a:t>Click </a:t>
            </a:r>
            <a:r>
              <a:rPr lang="en-US" b="1" dirty="0" smtClean="0">
                <a:solidFill>
                  <a:prstClr val="black">
                    <a:lumMod val="85000"/>
                    <a:lumOff val="15000"/>
                  </a:prstClr>
                </a:solidFill>
              </a:rPr>
              <a:t>Next</a:t>
            </a:r>
          </a:p>
          <a:p>
            <a:pPr marL="914400" lvl="1" indent="-457200">
              <a:lnSpc>
                <a:spcPct val="114000"/>
              </a:lnSpc>
              <a:buFont typeface="+mj-lt"/>
              <a:buAutoNum type="arabicPeriod" startAt="6"/>
            </a:pPr>
            <a:r>
              <a:rPr lang="en-US" dirty="0" smtClean="0">
                <a:solidFill>
                  <a:prstClr val="black">
                    <a:lumMod val="85000"/>
                    <a:lumOff val="15000"/>
                  </a:prstClr>
                </a:solidFill>
              </a:rPr>
              <a:t>Click second checkbox </a:t>
            </a:r>
            <a:r>
              <a:rPr lang="en-US" b="1" dirty="0">
                <a:solidFill>
                  <a:prstClr val="black">
                    <a:lumMod val="85000"/>
                    <a:lumOff val="15000"/>
                  </a:prstClr>
                </a:solidFill>
              </a:rPr>
              <a:t>m</a:t>
            </a:r>
            <a:r>
              <a:rPr lang="en-US" b="1" dirty="0" smtClean="0">
                <a:solidFill>
                  <a:prstClr val="black">
                    <a:lumMod val="85000"/>
                    <a:lumOff val="15000"/>
                  </a:prstClr>
                </a:solidFill>
              </a:rPr>
              <a:t>ove a copy to the…</a:t>
            </a:r>
            <a:endParaRPr lang="en-US" dirty="0" smtClean="0">
              <a:solidFill>
                <a:prstClr val="black">
                  <a:lumMod val="85000"/>
                  <a:lumOff val="15000"/>
                </a:prstClr>
              </a:solidFill>
            </a:endParaRPr>
          </a:p>
          <a:p>
            <a:pPr marL="914400" lvl="1" indent="-457200">
              <a:lnSpc>
                <a:spcPct val="114000"/>
              </a:lnSpc>
              <a:buFont typeface="+mj-lt"/>
              <a:buAutoNum type="arabicPeriod" startAt="6"/>
            </a:pPr>
            <a:r>
              <a:rPr lang="en-US" dirty="0" smtClean="0">
                <a:solidFill>
                  <a:prstClr val="black">
                    <a:lumMod val="85000"/>
                    <a:lumOff val="15000"/>
                  </a:prstClr>
                </a:solidFill>
              </a:rPr>
              <a:t>In the window below, select the </a:t>
            </a:r>
            <a:r>
              <a:rPr lang="en-US" b="1" dirty="0">
                <a:solidFill>
                  <a:prstClr val="black">
                    <a:lumMod val="85000"/>
                    <a:lumOff val="15000"/>
                  </a:prstClr>
                </a:solidFill>
              </a:rPr>
              <a:t>specified</a:t>
            </a:r>
            <a:r>
              <a:rPr lang="en-US" dirty="0">
                <a:solidFill>
                  <a:prstClr val="black">
                    <a:lumMod val="85000"/>
                    <a:lumOff val="15000"/>
                  </a:prstClr>
                </a:solidFill>
              </a:rPr>
              <a:t> link</a:t>
            </a:r>
            <a:r>
              <a:rPr lang="en-US" dirty="0" smtClean="0">
                <a:solidFill>
                  <a:prstClr val="black">
                    <a:lumMod val="85000"/>
                    <a:lumOff val="15000"/>
                  </a:prstClr>
                </a:solidFill>
              </a:rPr>
              <a:t>, and choose </a:t>
            </a:r>
            <a:r>
              <a:rPr lang="en-US" b="1" dirty="0" smtClean="0">
                <a:solidFill>
                  <a:prstClr val="black">
                    <a:lumMod val="85000"/>
                    <a:lumOff val="15000"/>
                  </a:prstClr>
                </a:solidFill>
              </a:rPr>
              <a:t>Big Cheese </a:t>
            </a:r>
            <a:r>
              <a:rPr lang="en-US" dirty="0" smtClean="0">
                <a:solidFill>
                  <a:prstClr val="black">
                    <a:lumMod val="85000"/>
                    <a:lumOff val="15000"/>
                  </a:prstClr>
                </a:solidFill>
              </a:rPr>
              <a:t>folder</a:t>
            </a:r>
          </a:p>
          <a:p>
            <a:pPr marL="914400" lvl="1" indent="-457200">
              <a:lnSpc>
                <a:spcPct val="114000"/>
              </a:lnSpc>
              <a:buFont typeface="+mj-lt"/>
              <a:buAutoNum type="arabicPeriod" startAt="6"/>
            </a:pPr>
            <a:r>
              <a:rPr lang="en-US" dirty="0">
                <a:solidFill>
                  <a:prstClr val="black">
                    <a:lumMod val="85000"/>
                    <a:lumOff val="15000"/>
                  </a:prstClr>
                </a:solidFill>
              </a:rPr>
              <a:t>Click </a:t>
            </a:r>
            <a:r>
              <a:rPr lang="en-US" b="1" dirty="0">
                <a:solidFill>
                  <a:prstClr val="black">
                    <a:lumMod val="85000"/>
                    <a:lumOff val="15000"/>
                  </a:prstClr>
                </a:solidFill>
              </a:rPr>
              <a:t>Finish </a:t>
            </a:r>
            <a:r>
              <a:rPr lang="en-US" dirty="0">
                <a:solidFill>
                  <a:prstClr val="black">
                    <a:lumMod val="85000"/>
                    <a:lumOff val="15000"/>
                  </a:prstClr>
                </a:solidFill>
              </a:rPr>
              <a:t>button. Select </a:t>
            </a:r>
            <a:r>
              <a:rPr lang="en-US" b="1" dirty="0">
                <a:solidFill>
                  <a:prstClr val="black">
                    <a:lumMod val="85000"/>
                    <a:lumOff val="15000"/>
                  </a:prstClr>
                </a:solidFill>
              </a:rPr>
              <a:t>Run this rule now…</a:t>
            </a:r>
            <a:r>
              <a:rPr lang="en-US" dirty="0">
                <a:solidFill>
                  <a:prstClr val="black">
                    <a:lumMod val="85000"/>
                    <a:lumOff val="15000"/>
                  </a:prstClr>
                </a:solidFill>
              </a:rPr>
              <a:t> and click </a:t>
            </a:r>
            <a:r>
              <a:rPr lang="en-US" b="1" dirty="0">
                <a:solidFill>
                  <a:prstClr val="black">
                    <a:lumMod val="85000"/>
                    <a:lumOff val="15000"/>
                  </a:prstClr>
                </a:solidFill>
              </a:rPr>
              <a:t>Finish</a:t>
            </a:r>
          </a:p>
          <a:p>
            <a:pPr lvl="1">
              <a:lnSpc>
                <a:spcPct val="114000"/>
              </a:lnSpc>
            </a:pPr>
            <a:endParaRPr lang="en-US" dirty="0">
              <a:solidFill>
                <a:prstClr val="black">
                  <a:lumMod val="85000"/>
                  <a:lumOff val="15000"/>
                </a:prstClr>
              </a:solidFill>
            </a:endParaRPr>
          </a:p>
          <a:p>
            <a:pPr marL="914400" lvl="1" indent="-457200">
              <a:lnSpc>
                <a:spcPct val="114000"/>
              </a:lnSpc>
              <a:buFont typeface="+mj-lt"/>
              <a:buAutoNum type="arabicPeriod"/>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Rules – Scenario 2: Copy a sent email</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7</a:t>
            </a:fld>
            <a:endParaRPr lang="en-US" dirty="0"/>
          </a:p>
        </p:txBody>
      </p:sp>
      <p:pic>
        <p:nvPicPr>
          <p:cNvPr id="1031" name="Picture 7"/>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05353" y="3044141"/>
            <a:ext cx="715994" cy="50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8059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10015"/>
            <a:ext cx="8061960" cy="5331725"/>
          </a:xfrm>
          <a:prstGeom prst="rect">
            <a:avLst/>
          </a:prstGeom>
          <a:noFill/>
        </p:spPr>
        <p:txBody>
          <a:bodyPr wrap="square" rtlCol="0">
            <a:normAutofit/>
          </a:bodyPr>
          <a:lstStyle/>
          <a:p>
            <a:pPr lvl="1">
              <a:lnSpc>
                <a:spcPct val="114000"/>
              </a:lnSpc>
            </a:pPr>
            <a:r>
              <a:rPr lang="en-US" sz="2000" b="1" dirty="0" smtClean="0">
                <a:solidFill>
                  <a:prstClr val="black">
                    <a:lumMod val="85000"/>
                    <a:lumOff val="15000"/>
                  </a:prstClr>
                </a:solidFill>
              </a:rPr>
              <a:t>Note: </a:t>
            </a:r>
            <a:r>
              <a:rPr lang="en-US" sz="2000" dirty="0">
                <a:solidFill>
                  <a:prstClr val="black">
                    <a:lumMod val="85000"/>
                    <a:lumOff val="15000"/>
                  </a:prstClr>
                </a:solidFill>
              </a:rPr>
              <a:t> </a:t>
            </a:r>
            <a:r>
              <a:rPr lang="en-US" sz="2000" dirty="0" smtClean="0">
                <a:solidFill>
                  <a:prstClr val="black">
                    <a:lumMod val="85000"/>
                    <a:lumOff val="15000"/>
                  </a:prstClr>
                </a:solidFill>
              </a:rPr>
              <a:t>You can also create a rule by going to </a:t>
            </a:r>
            <a:r>
              <a:rPr lang="en-US" sz="2000" b="1" dirty="0" smtClean="0">
                <a:solidFill>
                  <a:prstClr val="black">
                    <a:lumMod val="85000"/>
                    <a:lumOff val="15000"/>
                  </a:prstClr>
                </a:solidFill>
              </a:rPr>
              <a:t>File</a:t>
            </a:r>
            <a:r>
              <a:rPr lang="en-US" sz="2000" b="1" dirty="0">
                <a:solidFill>
                  <a:prstClr val="black">
                    <a:lumMod val="85000"/>
                    <a:lumOff val="15000"/>
                  </a:prstClr>
                </a:solidFill>
                <a:sym typeface="Wingdings" panose="05000000000000000000" pitchFamily="2" charset="2"/>
              </a:rPr>
              <a:t> </a:t>
            </a:r>
            <a:r>
              <a:rPr lang="en-US" sz="2000" dirty="0">
                <a:solidFill>
                  <a:prstClr val="black">
                    <a:lumMod val="85000"/>
                    <a:lumOff val="15000"/>
                  </a:prstClr>
                </a:solidFill>
                <a:sym typeface="Wingdings" panose="05000000000000000000" pitchFamily="2" charset="2"/>
              </a:rPr>
              <a:t> </a:t>
            </a:r>
            <a:r>
              <a:rPr lang="en-US" sz="2000" dirty="0" smtClean="0">
                <a:solidFill>
                  <a:prstClr val="black">
                    <a:lumMod val="85000"/>
                    <a:lumOff val="15000"/>
                  </a:prstClr>
                </a:solidFill>
                <a:sym typeface="Wingdings" panose="05000000000000000000" pitchFamily="2" charset="2"/>
              </a:rPr>
              <a:t>and selecting the </a:t>
            </a:r>
            <a:r>
              <a:rPr lang="en-US" sz="2000" b="1" dirty="0" smtClean="0">
                <a:solidFill>
                  <a:prstClr val="black">
                    <a:lumMod val="85000"/>
                    <a:lumOff val="15000"/>
                  </a:prstClr>
                </a:solidFill>
                <a:sym typeface="Wingdings" panose="05000000000000000000" pitchFamily="2" charset="2"/>
              </a:rPr>
              <a:t>Manage Rules &amp; Alerts</a:t>
            </a:r>
            <a:r>
              <a:rPr lang="en-US" sz="2000" dirty="0" smtClean="0">
                <a:solidFill>
                  <a:prstClr val="black">
                    <a:lumMod val="85000"/>
                    <a:lumOff val="15000"/>
                  </a:prstClr>
                </a:solidFill>
                <a:sym typeface="Wingdings" panose="05000000000000000000" pitchFamily="2" charset="2"/>
              </a:rPr>
              <a:t> button</a:t>
            </a:r>
          </a:p>
          <a:p>
            <a:pPr lvl="1">
              <a:lnSpc>
                <a:spcPct val="114000"/>
              </a:lnSpc>
            </a:pPr>
            <a:endParaRPr lang="en-US" sz="2000" dirty="0">
              <a:solidFill>
                <a:prstClr val="black">
                  <a:lumMod val="85000"/>
                  <a:lumOff val="15000"/>
                </a:prstClr>
              </a:solidFill>
              <a:sym typeface="Wingdings" panose="05000000000000000000" pitchFamily="2" charset="2"/>
            </a:endParaRPr>
          </a:p>
          <a:p>
            <a:pPr lvl="1">
              <a:lnSpc>
                <a:spcPct val="114000"/>
              </a:lnSpc>
            </a:pPr>
            <a:r>
              <a:rPr lang="en-US" sz="2000" dirty="0" smtClean="0">
                <a:solidFill>
                  <a:prstClr val="black">
                    <a:lumMod val="85000"/>
                    <a:lumOff val="15000"/>
                  </a:prstClr>
                </a:solidFill>
                <a:sym typeface="Wingdings" panose="05000000000000000000" pitchFamily="2" charset="2"/>
              </a:rPr>
              <a:t>For more information on rules, </a:t>
            </a:r>
            <a:r>
              <a:rPr lang="en-US" sz="2000" dirty="0">
                <a:solidFill>
                  <a:prstClr val="black">
                    <a:lumMod val="85000"/>
                    <a:lumOff val="15000"/>
                  </a:prstClr>
                </a:solidFill>
                <a:sym typeface="Wingdings" panose="05000000000000000000" pitchFamily="2" charset="2"/>
              </a:rPr>
              <a:t>see </a:t>
            </a:r>
            <a:r>
              <a:rPr lang="en-US" sz="2000" dirty="0">
                <a:solidFill>
                  <a:prstClr val="black">
                    <a:lumMod val="85000"/>
                    <a:lumOff val="15000"/>
                  </a:prstClr>
                </a:solidFill>
                <a:sym typeface="Wingdings" panose="05000000000000000000" pitchFamily="2" charset="2"/>
                <a:hlinkClick r:id="rId3"/>
              </a:rPr>
              <a:t>https://</a:t>
            </a:r>
            <a:r>
              <a:rPr lang="en-US" sz="2000" dirty="0" smtClean="0">
                <a:solidFill>
                  <a:prstClr val="black">
                    <a:lumMod val="85000"/>
                    <a:lumOff val="15000"/>
                  </a:prstClr>
                </a:solidFill>
                <a:sym typeface="Wingdings" panose="05000000000000000000" pitchFamily="2" charset="2"/>
                <a:hlinkClick r:id="rId3"/>
              </a:rPr>
              <a:t>support.office.com/en-us/article/Manage-email-messages-by-using-rules-50307363-0e79-4f6a-95c0-04b922a2ff13</a:t>
            </a:r>
            <a:r>
              <a:rPr lang="en-US" sz="2000" dirty="0" smtClean="0">
                <a:solidFill>
                  <a:prstClr val="black">
                    <a:lumMod val="85000"/>
                    <a:lumOff val="15000"/>
                  </a:prstClr>
                </a:solidFill>
                <a:sym typeface="Wingdings" panose="05000000000000000000" pitchFamily="2" charset="2"/>
              </a:rPr>
              <a:t> </a:t>
            </a:r>
            <a:endParaRPr lang="en-US" sz="2000" dirty="0" smtClean="0">
              <a:solidFill>
                <a:prstClr val="black">
                  <a:lumMod val="85000"/>
                  <a:lumOff val="15000"/>
                </a:prstClr>
              </a:solidFill>
            </a:endParaRPr>
          </a:p>
          <a:p>
            <a:pPr marL="914400" lvl="1" indent="-457200">
              <a:lnSpc>
                <a:spcPct val="114000"/>
              </a:lnSpc>
              <a:buFont typeface="+mj-lt"/>
              <a:buAutoNum type="arabicPeriod" startAt="8"/>
            </a:pPr>
            <a:endParaRPr lang="en-US" sz="2000" dirty="0" smtClean="0">
              <a:solidFill>
                <a:prstClr val="black">
                  <a:lumMod val="85000"/>
                  <a:lumOff val="15000"/>
                </a:prstClr>
              </a:solidFill>
            </a:endParaRPr>
          </a:p>
          <a:p>
            <a:pPr marL="914400" lvl="1" indent="-457200">
              <a:lnSpc>
                <a:spcPct val="114000"/>
              </a:lnSpc>
              <a:buFont typeface="+mj-lt"/>
              <a:buAutoNum type="arabicPeriod" startAt="8"/>
            </a:pPr>
            <a:endParaRPr lang="en-US" sz="2000" b="1" dirty="0" smtClean="0">
              <a:solidFill>
                <a:prstClr val="black">
                  <a:lumMod val="85000"/>
                  <a:lumOff val="15000"/>
                </a:prstClr>
              </a:solidFill>
            </a:endParaRPr>
          </a:p>
          <a:p>
            <a:pPr marL="914400" lvl="1" indent="-457200">
              <a:lnSpc>
                <a:spcPct val="114000"/>
              </a:lnSpc>
              <a:buFont typeface="+mj-lt"/>
              <a:buAutoNum type="arabicPeriod" startAt="8"/>
            </a:pPr>
            <a:endParaRPr lang="en-US" sz="2000" b="1" dirty="0" smtClean="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Rules</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8</a:t>
            </a:fld>
            <a:endParaRPr lang="en-US" dirty="0"/>
          </a:p>
        </p:txBody>
      </p:sp>
    </p:spTree>
    <p:extLst>
      <p:ext uri="{BB962C8B-B14F-4D97-AF65-F5344CB8AC3E}">
        <p14:creationId xmlns:p14="http://schemas.microsoft.com/office/powerpoint/2010/main" val="2486286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0D5ECE-8B49-45CD-BE81-EF81920D1969}" type="slidenum">
              <a:rPr lang="en-US" smtClean="0"/>
              <a:pPr/>
              <a:t>9</a:t>
            </a:fld>
            <a:endParaRPr lang="en-US" dirty="0"/>
          </a:p>
        </p:txBody>
      </p:sp>
      <p:sp>
        <p:nvSpPr>
          <p:cNvPr id="12" name="Text Placeholder 4"/>
          <p:cNvSpPr txBox="1">
            <a:spLocks/>
          </p:cNvSpPr>
          <p:nvPr/>
        </p:nvSpPr>
        <p:spPr>
          <a:xfrm>
            <a:off x="465160" y="5107672"/>
            <a:ext cx="8229601" cy="375787"/>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itchFamily="34" charset="0"/>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grpSp>
        <p:nvGrpSpPr>
          <p:cNvPr id="5" name="Group 4"/>
          <p:cNvGrpSpPr/>
          <p:nvPr/>
        </p:nvGrpSpPr>
        <p:grpSpPr>
          <a:xfrm>
            <a:off x="1889534" y="3175349"/>
            <a:ext cx="5111496" cy="507301"/>
            <a:chOff x="1889534" y="3175349"/>
            <a:chExt cx="5364932" cy="507301"/>
          </a:xfrm>
        </p:grpSpPr>
        <p:grpSp>
          <p:nvGrpSpPr>
            <p:cNvPr id="13" name="Group 12"/>
            <p:cNvGrpSpPr/>
            <p:nvPr/>
          </p:nvGrpSpPr>
          <p:grpSpPr>
            <a:xfrm>
              <a:off x="2143185" y="3175349"/>
              <a:ext cx="5111281" cy="507301"/>
              <a:chOff x="1414253" y="661556"/>
              <a:chExt cx="5111281" cy="507301"/>
            </a:xfrm>
            <a:scene3d>
              <a:camera prst="orthographicFront"/>
              <a:lightRig rig="flat" dir="t"/>
            </a:scene3d>
          </p:grpSpPr>
          <p:sp>
            <p:nvSpPr>
              <p:cNvPr id="15" name="Pentagon 14"/>
              <p:cNvSpPr/>
              <p:nvPr/>
            </p:nvSpPr>
            <p:spPr>
              <a:xfrm rot="10800000">
                <a:off x="1414253" y="661556"/>
                <a:ext cx="5111281" cy="507301"/>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6" name="Pentagon 4"/>
              <p:cNvSpPr/>
              <p:nvPr/>
            </p:nvSpPr>
            <p:spPr>
              <a:xfrm rot="21600000">
                <a:off x="1541078" y="661556"/>
                <a:ext cx="4984456" cy="50730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3706"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Flag for reply/review</a:t>
                </a:r>
                <a:endParaRPr lang="en-US" sz="2400" kern="1200" dirty="0"/>
              </a:p>
            </p:txBody>
          </p:sp>
        </p:grpSp>
        <p:sp>
          <p:nvSpPr>
            <p:cNvPr id="14" name="Oval 13"/>
            <p:cNvSpPr/>
            <p:nvPr/>
          </p:nvSpPr>
          <p:spPr>
            <a:xfrm>
              <a:off x="1889534" y="3175349"/>
              <a:ext cx="507301" cy="507301"/>
            </a:xfrm>
            <a:prstGeom prst="ellipse">
              <a:avLst/>
            </a:prstGeom>
            <a:blipFill>
              <a:blip r:embed="rId4"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3">
                <a:tint val="50000"/>
                <a:hueOff val="0"/>
                <a:satOff val="0"/>
                <a:lumOff val="0"/>
                <a:alphaOff val="0"/>
              </a:schemeClr>
            </a:effectRef>
            <a:fontRef idx="minor">
              <a:schemeClr val="lt1">
                <a:hueOff val="0"/>
                <a:satOff val="0"/>
                <a:lumOff val="0"/>
                <a:alphaOff val="0"/>
              </a:schemeClr>
            </a:fontRef>
          </p:style>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01448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Sometimes you don’t have time to immediately reply or review an email. </a:t>
            </a:r>
          </a:p>
          <a:p>
            <a:pPr marL="342900" indent="-342900">
              <a:lnSpc>
                <a:spcPct val="114000"/>
              </a:lnSpc>
              <a:buFont typeface="Arial" pitchFamily="34" charset="0"/>
              <a:buChar char="•"/>
            </a:pPr>
            <a:r>
              <a:rPr lang="en-US" sz="2100" dirty="0" smtClean="0">
                <a:solidFill>
                  <a:prstClr val="black">
                    <a:lumMod val="85000"/>
                    <a:lumOff val="15000"/>
                  </a:prstClr>
                </a:solidFill>
              </a:rPr>
              <a:t>This can mean the email “disappears” from your memory as is gets pushed off screen by newly arriving email. If this happens you may find yourself not responding to emails (and being considered unresponsive) or missing critical information you need</a:t>
            </a:r>
          </a:p>
          <a:p>
            <a:pPr marL="342900" indent="-342900">
              <a:lnSpc>
                <a:spcPct val="114000"/>
              </a:lnSpc>
              <a:buFont typeface="Arial" pitchFamily="34" charset="0"/>
              <a:buChar char="•"/>
            </a:pPr>
            <a:r>
              <a:rPr lang="en-US" sz="2100" dirty="0" smtClean="0">
                <a:solidFill>
                  <a:prstClr val="black">
                    <a:lumMod val="85000"/>
                    <a:lumOff val="15000"/>
                  </a:prstClr>
                </a:solidFill>
              </a:rPr>
              <a:t>You </a:t>
            </a:r>
            <a:r>
              <a:rPr lang="en-US" sz="2100" dirty="0">
                <a:solidFill>
                  <a:prstClr val="black">
                    <a:lumMod val="85000"/>
                    <a:lumOff val="15000"/>
                  </a:prstClr>
                </a:solidFill>
              </a:rPr>
              <a:t>can flag an email message you receive to remind yourself to follow-up or take action at a later time. Your flagged message will appear in the To-Do Bar, in Tasks, and in the Daily Task List in </a:t>
            </a:r>
            <a:r>
              <a:rPr lang="en-US" sz="2100" dirty="0" smtClean="0">
                <a:solidFill>
                  <a:prstClr val="black">
                    <a:lumMod val="85000"/>
                    <a:lumOff val="15000"/>
                  </a:prstClr>
                </a:solidFill>
              </a:rPr>
              <a:t>Calendar</a:t>
            </a:r>
          </a:p>
          <a:p>
            <a:pPr marL="342900" indent="-342900">
              <a:lnSpc>
                <a:spcPct val="114000"/>
              </a:lnSpc>
              <a:buFont typeface="Arial" pitchFamily="34" charset="0"/>
              <a:buChar char="•"/>
            </a:pPr>
            <a:r>
              <a:rPr lang="en-US" sz="2000" b="1" dirty="0" smtClean="0">
                <a:solidFill>
                  <a:prstClr val="black">
                    <a:lumMod val="85000"/>
                    <a:lumOff val="15000"/>
                  </a:prstClr>
                </a:solidFill>
              </a:rPr>
              <a:t>Flags help </a:t>
            </a:r>
            <a:r>
              <a:rPr lang="en-US" sz="2000" b="1" dirty="0">
                <a:solidFill>
                  <a:prstClr val="black">
                    <a:lumMod val="85000"/>
                    <a:lumOff val="15000"/>
                  </a:prstClr>
                </a:solidFill>
              </a:rPr>
              <a:t>with </a:t>
            </a:r>
            <a:r>
              <a:rPr lang="en-US" sz="2000" b="1" dirty="0" smtClean="0">
                <a:solidFill>
                  <a:prstClr val="black">
                    <a:lumMod val="85000"/>
                    <a:lumOff val="15000"/>
                  </a:prstClr>
                </a:solidFill>
              </a:rPr>
              <a:t>organization, time management and responsiveness</a:t>
            </a:r>
            <a:endParaRPr lang="en-US" sz="2000" b="1" dirty="0">
              <a:solidFill>
                <a:prstClr val="black">
                  <a:lumMod val="85000"/>
                  <a:lumOff val="15000"/>
                </a:prstClr>
              </a:solidFill>
            </a:endParaRPr>
          </a:p>
          <a:p>
            <a:pPr marL="342900" indent="-342900">
              <a:lnSpc>
                <a:spcPct val="114000"/>
              </a:lnSpc>
              <a:buFont typeface="Arial" pitchFamily="34" charset="0"/>
              <a:buChar char="•"/>
            </a:pPr>
            <a:r>
              <a:rPr lang="en-US" sz="2000" dirty="0">
                <a:solidFill>
                  <a:prstClr val="black">
                    <a:lumMod val="85000"/>
                    <a:lumOff val="15000"/>
                  </a:prstClr>
                </a:solidFill>
              </a:rPr>
              <a:t> We will look at two scenarios for </a:t>
            </a:r>
            <a:r>
              <a:rPr lang="en-US" sz="2000" dirty="0" smtClean="0">
                <a:solidFill>
                  <a:prstClr val="black">
                    <a:lumMod val="85000"/>
                    <a:lumOff val="15000"/>
                  </a:prstClr>
                </a:solidFill>
              </a:rPr>
              <a:t>Flags:</a:t>
            </a:r>
            <a:endParaRPr lang="en-US" sz="2000" dirty="0">
              <a:solidFill>
                <a:prstClr val="black">
                  <a:lumMod val="85000"/>
                  <a:lumOff val="15000"/>
                </a:prstClr>
              </a:solidFill>
            </a:endParaRPr>
          </a:p>
          <a:p>
            <a:pPr marL="800100" lvl="1" indent="-342900">
              <a:lnSpc>
                <a:spcPct val="114000"/>
              </a:lnSpc>
              <a:buFont typeface="Arial" pitchFamily="34" charset="0"/>
              <a:buChar char="•"/>
            </a:pPr>
            <a:r>
              <a:rPr lang="en-US" sz="2000" dirty="0" smtClean="0">
                <a:solidFill>
                  <a:prstClr val="black">
                    <a:lumMod val="85000"/>
                    <a:lumOff val="15000"/>
                  </a:prstClr>
                </a:solidFill>
              </a:rPr>
              <a:t>Flag an email to review sometime soon</a:t>
            </a:r>
            <a:endParaRPr lang="en-US" sz="2000" dirty="0">
              <a:solidFill>
                <a:prstClr val="black">
                  <a:lumMod val="85000"/>
                  <a:lumOff val="15000"/>
                </a:prstClr>
              </a:solidFill>
            </a:endParaRPr>
          </a:p>
          <a:p>
            <a:pPr marL="800100" lvl="1" indent="-342900">
              <a:lnSpc>
                <a:spcPct val="114000"/>
              </a:lnSpc>
              <a:buFont typeface="Arial" pitchFamily="34" charset="0"/>
              <a:buChar char="•"/>
            </a:pPr>
            <a:r>
              <a:rPr lang="en-US" sz="2000" dirty="0" smtClean="0">
                <a:solidFill>
                  <a:prstClr val="black">
                    <a:lumMod val="85000"/>
                    <a:lumOff val="15000"/>
                  </a:prstClr>
                </a:solidFill>
              </a:rPr>
              <a:t>Flag an email with an alarm</a:t>
            </a: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Flags for reply/review – What are they?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10</a:t>
            </a:fld>
            <a:endParaRPr lang="en-US" dirty="0"/>
          </a:p>
        </p:txBody>
      </p:sp>
    </p:spTree>
    <p:extLst>
      <p:ext uri="{BB962C8B-B14F-4D97-AF65-F5344CB8AC3E}">
        <p14:creationId xmlns:p14="http://schemas.microsoft.com/office/powerpoint/2010/main" val="2145061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You receive an email from the NAPD. You want to brief it at your next team meeting, but you don’t have time to review now</a:t>
            </a:r>
          </a:p>
          <a:p>
            <a:pPr marL="914400" lvl="1" indent="-457200">
              <a:lnSpc>
                <a:spcPct val="114000"/>
              </a:lnSpc>
              <a:buFont typeface="+mj-lt"/>
              <a:buAutoNum type="arabicPeriod"/>
            </a:pPr>
            <a:r>
              <a:rPr lang="en-US" sz="2000" dirty="0" smtClean="0">
                <a:solidFill>
                  <a:prstClr val="black">
                    <a:lumMod val="85000"/>
                    <a:lumOff val="15000"/>
                  </a:prstClr>
                </a:solidFill>
              </a:rPr>
              <a:t>Right click your email and </a:t>
            </a:r>
            <a:br>
              <a:rPr lang="en-US" sz="2000" dirty="0" smtClean="0">
                <a:solidFill>
                  <a:prstClr val="black">
                    <a:lumMod val="85000"/>
                    <a:lumOff val="15000"/>
                  </a:prstClr>
                </a:solidFill>
              </a:rPr>
            </a:br>
            <a:r>
              <a:rPr lang="en-US" sz="2000" dirty="0" smtClean="0">
                <a:solidFill>
                  <a:prstClr val="black">
                    <a:lumMod val="85000"/>
                    <a:lumOff val="15000"/>
                  </a:prstClr>
                </a:solidFill>
              </a:rPr>
              <a:t>hover your cursor over </a:t>
            </a:r>
            <a:br>
              <a:rPr lang="en-US" sz="2000" dirty="0" smtClean="0">
                <a:solidFill>
                  <a:prstClr val="black">
                    <a:lumMod val="85000"/>
                    <a:lumOff val="15000"/>
                  </a:prstClr>
                </a:solidFill>
              </a:rPr>
            </a:br>
            <a:r>
              <a:rPr lang="en-US" sz="2000" b="1" dirty="0" smtClean="0">
                <a:solidFill>
                  <a:prstClr val="black">
                    <a:lumMod val="85000"/>
                    <a:lumOff val="15000"/>
                  </a:prstClr>
                </a:solidFill>
              </a:rPr>
              <a:t>Follow up</a:t>
            </a:r>
            <a:endParaRPr lang="en-US" sz="2000" dirty="0" smtClean="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Select the option you like</a:t>
            </a:r>
            <a:br>
              <a:rPr lang="en-US" sz="2000" dirty="0" smtClean="0">
                <a:solidFill>
                  <a:prstClr val="black">
                    <a:lumMod val="85000"/>
                    <a:lumOff val="15000"/>
                  </a:prstClr>
                </a:solidFill>
              </a:rPr>
            </a:br>
            <a:r>
              <a:rPr lang="en-US" sz="2000" dirty="0" smtClean="0">
                <a:solidFill>
                  <a:prstClr val="black">
                    <a:lumMod val="85000"/>
                    <a:lumOff val="15000"/>
                  </a:prstClr>
                </a:solidFill>
              </a:rPr>
              <a:t>or pick </a:t>
            </a:r>
            <a:r>
              <a:rPr lang="en-US" sz="2000" b="1" dirty="0" smtClean="0">
                <a:solidFill>
                  <a:prstClr val="black">
                    <a:lumMod val="85000"/>
                    <a:lumOff val="15000"/>
                  </a:prstClr>
                </a:solidFill>
              </a:rPr>
              <a:t>Custom</a:t>
            </a:r>
            <a:r>
              <a:rPr lang="en-US" sz="2000" dirty="0" smtClean="0">
                <a:solidFill>
                  <a:prstClr val="black">
                    <a:lumMod val="85000"/>
                    <a:lumOff val="15000"/>
                  </a:prstClr>
                </a:solidFill>
              </a:rPr>
              <a:t> to create</a:t>
            </a:r>
            <a:br>
              <a:rPr lang="en-US" sz="2000" dirty="0" smtClean="0">
                <a:solidFill>
                  <a:prstClr val="black">
                    <a:lumMod val="85000"/>
                    <a:lumOff val="15000"/>
                  </a:prstClr>
                </a:solidFill>
              </a:rPr>
            </a:br>
            <a:r>
              <a:rPr lang="en-US" sz="2000" dirty="0" smtClean="0">
                <a:solidFill>
                  <a:prstClr val="black">
                    <a:lumMod val="85000"/>
                    <a:lumOff val="15000"/>
                  </a:prstClr>
                </a:solidFill>
              </a:rPr>
              <a:t>a custom reminder</a:t>
            </a:r>
            <a:endParaRPr lang="en-US" sz="2000" dirty="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In this case, </a:t>
            </a:r>
            <a:r>
              <a:rPr lang="en-US" sz="2000" b="1" dirty="0" smtClean="0">
                <a:solidFill>
                  <a:prstClr val="black">
                    <a:lumMod val="85000"/>
                    <a:lumOff val="15000"/>
                  </a:prstClr>
                </a:solidFill>
              </a:rPr>
              <a:t>Next Week </a:t>
            </a:r>
            <a:br>
              <a:rPr lang="en-US" sz="2000" b="1" dirty="0" smtClean="0">
                <a:solidFill>
                  <a:prstClr val="black">
                    <a:lumMod val="85000"/>
                    <a:lumOff val="15000"/>
                  </a:prstClr>
                </a:solidFill>
              </a:rPr>
            </a:br>
            <a:r>
              <a:rPr lang="en-US" sz="2000" dirty="0" smtClean="0">
                <a:solidFill>
                  <a:prstClr val="black">
                    <a:lumMod val="85000"/>
                    <a:lumOff val="15000"/>
                  </a:prstClr>
                </a:solidFill>
              </a:rPr>
              <a:t>was selected</a:t>
            </a:r>
          </a:p>
          <a:p>
            <a:pPr marL="914400" lvl="1" indent="-457200">
              <a:lnSpc>
                <a:spcPct val="114000"/>
              </a:lnSpc>
              <a:buFont typeface="+mj-lt"/>
              <a:buAutoNum type="arabicPeriod"/>
            </a:pPr>
            <a:r>
              <a:rPr lang="en-US" sz="2000" dirty="0" smtClean="0">
                <a:solidFill>
                  <a:prstClr val="black">
                    <a:lumMod val="85000"/>
                    <a:lumOff val="15000"/>
                  </a:prstClr>
                </a:solidFill>
              </a:rPr>
              <a:t>Now you will see your</a:t>
            </a:r>
            <a:r>
              <a:rPr lang="en-US" sz="2000" b="1" dirty="0" smtClean="0">
                <a:solidFill>
                  <a:prstClr val="black">
                    <a:lumMod val="85000"/>
                    <a:lumOff val="15000"/>
                  </a:prstClr>
                </a:solidFill>
              </a:rPr>
              <a:t/>
            </a:r>
            <a:br>
              <a:rPr lang="en-US" sz="2000" b="1" dirty="0" smtClean="0">
                <a:solidFill>
                  <a:prstClr val="black">
                    <a:lumMod val="85000"/>
                    <a:lumOff val="15000"/>
                  </a:prstClr>
                </a:solidFill>
              </a:rPr>
            </a:br>
            <a:r>
              <a:rPr lang="en-US" sz="2000" dirty="0" smtClean="0">
                <a:solidFill>
                  <a:prstClr val="black">
                    <a:lumMod val="85000"/>
                    <a:lumOff val="15000"/>
                  </a:prstClr>
                </a:solidFill>
              </a:rPr>
              <a:t>email listed in your Outlook Tasks. You can also sort to show flagged emails by clicking the flag in the header of your email list</a:t>
            </a: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Flags – Scenario 1: Flag an email for review</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11</a:t>
            </a:fld>
            <a:endParaRPr lang="en-US" dirty="0"/>
          </a:p>
        </p:txBody>
      </p:sp>
      <p:pic>
        <p:nvPicPr>
          <p:cNvPr id="1031" name="Picture 7"/>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579620" y="4181673"/>
            <a:ext cx="715994" cy="50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271751" y="2032549"/>
            <a:ext cx="4080680" cy="3169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206080" y="5854791"/>
            <a:ext cx="8747079" cy="826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8569884" y="5790411"/>
            <a:ext cx="533400" cy="464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6353035" y="3671963"/>
            <a:ext cx="962166" cy="1802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315201" y="4118917"/>
            <a:ext cx="962166" cy="1802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997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Suppose, for the NAPD email, you want an alarm reminder that a review is due, rather than looking in your tasks</a:t>
            </a:r>
          </a:p>
          <a:p>
            <a:pPr marL="914400" lvl="1" indent="-457200">
              <a:lnSpc>
                <a:spcPct val="114000"/>
              </a:lnSpc>
              <a:buFont typeface="+mj-lt"/>
              <a:buAutoNum type="arabicPeriod"/>
            </a:pPr>
            <a:r>
              <a:rPr lang="en-US" sz="2000" dirty="0" smtClean="0">
                <a:solidFill>
                  <a:prstClr val="black">
                    <a:lumMod val="85000"/>
                    <a:lumOff val="15000"/>
                  </a:prstClr>
                </a:solidFill>
              </a:rPr>
              <a:t>Right click the email and select </a:t>
            </a:r>
            <a:r>
              <a:rPr lang="en-US" sz="2000" b="1" dirty="0" smtClean="0">
                <a:solidFill>
                  <a:prstClr val="black">
                    <a:lumMod val="85000"/>
                    <a:lumOff val="15000"/>
                  </a:prstClr>
                </a:solidFill>
              </a:rPr>
              <a:t>add reminder</a:t>
            </a:r>
            <a:endParaRPr lang="en-US" sz="2000" dirty="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Pick when you would like to be reminded from the dialogue box and pick </a:t>
            </a:r>
            <a:r>
              <a:rPr lang="en-US" sz="2000" b="1" dirty="0" smtClean="0">
                <a:solidFill>
                  <a:prstClr val="black">
                    <a:lumMod val="85000"/>
                    <a:lumOff val="15000"/>
                  </a:prstClr>
                </a:solidFill>
              </a:rPr>
              <a:t>OK.</a:t>
            </a:r>
            <a:endParaRPr lang="en-US" sz="2000" dirty="0" smtClean="0">
              <a:solidFill>
                <a:prstClr val="black">
                  <a:lumMod val="85000"/>
                  <a:lumOff val="15000"/>
                </a:prstClr>
              </a:solidFill>
            </a:endParaRPr>
          </a:p>
          <a:p>
            <a:pPr marL="914400" lvl="1" indent="-457200">
              <a:lnSpc>
                <a:spcPct val="114000"/>
              </a:lnSpc>
              <a:buFont typeface="+mj-lt"/>
              <a:buAutoNum type="arabicPeriod"/>
            </a:pPr>
            <a:r>
              <a:rPr lang="en-US" sz="2000" dirty="0" smtClean="0">
                <a:solidFill>
                  <a:prstClr val="black">
                    <a:lumMod val="85000"/>
                    <a:lumOff val="15000"/>
                  </a:prstClr>
                </a:solidFill>
              </a:rPr>
              <a:t>Your email will be listed</a:t>
            </a:r>
            <a:br>
              <a:rPr lang="en-US" sz="2000" dirty="0" smtClean="0">
                <a:solidFill>
                  <a:prstClr val="black">
                    <a:lumMod val="85000"/>
                    <a:lumOff val="15000"/>
                  </a:prstClr>
                </a:solidFill>
              </a:rPr>
            </a:br>
            <a:r>
              <a:rPr lang="en-US" sz="2000" dirty="0" smtClean="0">
                <a:solidFill>
                  <a:prstClr val="black">
                    <a:lumMod val="85000"/>
                    <a:lumOff val="15000"/>
                  </a:prstClr>
                </a:solidFill>
              </a:rPr>
              <a:t> in your Outlook Tasks. </a:t>
            </a:r>
            <a:br>
              <a:rPr lang="en-US" sz="2000" dirty="0" smtClean="0">
                <a:solidFill>
                  <a:prstClr val="black">
                    <a:lumMod val="85000"/>
                    <a:lumOff val="15000"/>
                  </a:prstClr>
                </a:solidFill>
              </a:rPr>
            </a:br>
            <a:r>
              <a:rPr lang="en-US" sz="2000" dirty="0" smtClean="0">
                <a:solidFill>
                  <a:prstClr val="black">
                    <a:lumMod val="85000"/>
                    <a:lumOff val="15000"/>
                  </a:prstClr>
                </a:solidFill>
              </a:rPr>
              <a:t>You can also sort to </a:t>
            </a:r>
            <a:br>
              <a:rPr lang="en-US" sz="2000" dirty="0" smtClean="0">
                <a:solidFill>
                  <a:prstClr val="black">
                    <a:lumMod val="85000"/>
                    <a:lumOff val="15000"/>
                  </a:prstClr>
                </a:solidFill>
              </a:rPr>
            </a:br>
            <a:r>
              <a:rPr lang="en-US" sz="2000" dirty="0" smtClean="0">
                <a:solidFill>
                  <a:prstClr val="black">
                    <a:lumMod val="85000"/>
                    <a:lumOff val="15000"/>
                  </a:prstClr>
                </a:solidFill>
              </a:rPr>
              <a:t>show flagged emails by </a:t>
            </a:r>
            <a:br>
              <a:rPr lang="en-US" sz="2000" dirty="0" smtClean="0">
                <a:solidFill>
                  <a:prstClr val="black">
                    <a:lumMod val="85000"/>
                    <a:lumOff val="15000"/>
                  </a:prstClr>
                </a:solidFill>
              </a:rPr>
            </a:br>
            <a:r>
              <a:rPr lang="en-US" sz="2000" dirty="0" smtClean="0">
                <a:solidFill>
                  <a:prstClr val="black">
                    <a:lumMod val="85000"/>
                    <a:lumOff val="15000"/>
                  </a:prstClr>
                </a:solidFill>
              </a:rPr>
              <a:t>clicking the flag in the </a:t>
            </a:r>
            <a:br>
              <a:rPr lang="en-US" sz="2000" dirty="0" smtClean="0">
                <a:solidFill>
                  <a:prstClr val="black">
                    <a:lumMod val="85000"/>
                    <a:lumOff val="15000"/>
                  </a:prstClr>
                </a:solidFill>
              </a:rPr>
            </a:br>
            <a:r>
              <a:rPr lang="en-US" sz="2000" dirty="0" smtClean="0">
                <a:solidFill>
                  <a:prstClr val="black">
                    <a:lumMod val="85000"/>
                    <a:lumOff val="15000"/>
                  </a:prstClr>
                </a:solidFill>
              </a:rPr>
              <a:t>header of your email </a:t>
            </a:r>
            <a:br>
              <a:rPr lang="en-US" sz="2000" dirty="0" smtClean="0">
                <a:solidFill>
                  <a:prstClr val="black">
                    <a:lumMod val="85000"/>
                    <a:lumOff val="15000"/>
                  </a:prstClr>
                </a:solidFill>
              </a:rPr>
            </a:br>
            <a:r>
              <a:rPr lang="en-US" sz="2000" dirty="0" smtClean="0">
                <a:solidFill>
                  <a:prstClr val="black">
                    <a:lumMod val="85000"/>
                    <a:lumOff val="15000"/>
                  </a:prstClr>
                </a:solidFill>
              </a:rPr>
              <a:t>list, and you will be reminded with an alarm on the date/time you specified</a:t>
            </a: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Flags – Scenario 2: Flag an email with alarm</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12</a:t>
            </a:fld>
            <a:endParaRPr lang="en-US" dirty="0"/>
          </a:p>
        </p:txBody>
      </p:sp>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107977" y="2693870"/>
            <a:ext cx="3630304" cy="2343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5999072"/>
            <a:ext cx="9144000" cy="646331"/>
          </a:xfrm>
          <a:prstGeom prst="rect">
            <a:avLst/>
          </a:prstGeom>
          <a:solidFill>
            <a:srgbClr val="FFFF00"/>
          </a:solidFill>
        </p:spPr>
        <p:txBody>
          <a:bodyPr wrap="square">
            <a:spAutoFit/>
          </a:bodyPr>
          <a:lstStyle/>
          <a:p>
            <a:r>
              <a:rPr lang="en-US" b="1" dirty="0" smtClean="0"/>
              <a:t>Note: For more on Flags visit </a:t>
            </a:r>
            <a:r>
              <a:rPr lang="en-US" dirty="0" smtClean="0">
                <a:hlinkClick r:id="rId4"/>
              </a:rPr>
              <a:t>https</a:t>
            </a:r>
            <a:r>
              <a:rPr lang="en-US" dirty="0">
                <a:hlinkClick r:id="rId4"/>
              </a:rPr>
              <a:t>://</a:t>
            </a:r>
            <a:r>
              <a:rPr lang="en-US" dirty="0" smtClean="0">
                <a:hlinkClick r:id="rId4"/>
              </a:rPr>
              <a:t>support.office.com/en-us/article/Track-e-mail-messages-that-require-follow-up-9d0f175f-f3e9-406d-bbf7-9c57e1f781cc</a:t>
            </a:r>
            <a:endParaRPr lang="en-US" dirty="0"/>
          </a:p>
        </p:txBody>
      </p:sp>
    </p:spTree>
    <p:extLst>
      <p:ext uri="{BB962C8B-B14F-4D97-AF65-F5344CB8AC3E}">
        <p14:creationId xmlns:p14="http://schemas.microsoft.com/office/powerpoint/2010/main" val="12705618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3" name="Group 2"/>
          <p:cNvGrpSpPr/>
          <p:nvPr/>
        </p:nvGrpSpPr>
        <p:grpSpPr>
          <a:xfrm>
            <a:off x="1877550" y="3175337"/>
            <a:ext cx="5301171" cy="507301"/>
            <a:chOff x="1877551" y="3898681"/>
            <a:chExt cx="5364932" cy="507301"/>
          </a:xfrm>
        </p:grpSpPr>
        <p:grpSp>
          <p:nvGrpSpPr>
            <p:cNvPr id="9" name="Group 8"/>
            <p:cNvGrpSpPr/>
            <p:nvPr/>
          </p:nvGrpSpPr>
          <p:grpSpPr>
            <a:xfrm>
              <a:off x="2131202" y="3898681"/>
              <a:ext cx="5111281" cy="507301"/>
              <a:chOff x="1414253" y="1320291"/>
              <a:chExt cx="5111281" cy="507301"/>
            </a:xfrm>
            <a:scene3d>
              <a:camera prst="orthographicFront"/>
              <a:lightRig rig="flat" dir="t"/>
            </a:scene3d>
          </p:grpSpPr>
          <p:sp>
            <p:nvSpPr>
              <p:cNvPr id="11" name="Pentagon 10"/>
              <p:cNvSpPr/>
              <p:nvPr/>
            </p:nvSpPr>
            <p:spPr>
              <a:xfrm rot="10800000">
                <a:off x="1414253" y="1320291"/>
                <a:ext cx="5111281" cy="507301"/>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7" name="Pentagon 4"/>
              <p:cNvSpPr/>
              <p:nvPr/>
            </p:nvSpPr>
            <p:spPr>
              <a:xfrm rot="21600000">
                <a:off x="1541078" y="1320291"/>
                <a:ext cx="4984456" cy="50730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3706" tIns="91440" rIns="170688" bIns="91440" numCol="1" spcCol="1270" anchor="ctr" anchorCtr="0">
                <a:noAutofit/>
              </a:bodyPr>
              <a:lstStyle/>
              <a:p>
                <a:pPr lvl="0" algn="ctr" defTabSz="1066800">
                  <a:lnSpc>
                    <a:spcPct val="90000"/>
                  </a:lnSpc>
                  <a:spcBef>
                    <a:spcPct val="0"/>
                  </a:spcBef>
                  <a:spcAft>
                    <a:spcPct val="35000"/>
                  </a:spcAft>
                </a:pPr>
                <a:r>
                  <a:rPr lang="en-US" sz="2400" dirty="0" smtClean="0"/>
                  <a:t>Assignment r</a:t>
                </a:r>
                <a:r>
                  <a:rPr lang="en-US" sz="2400" kern="1200" dirty="0" smtClean="0"/>
                  <a:t>eminders: Email/Tasks</a:t>
                </a:r>
              </a:p>
            </p:txBody>
          </p:sp>
        </p:grpSp>
        <p:sp>
          <p:nvSpPr>
            <p:cNvPr id="10" name="Oval 9"/>
            <p:cNvSpPr/>
            <p:nvPr/>
          </p:nvSpPr>
          <p:spPr>
            <a:xfrm>
              <a:off x="1877551" y="3898681"/>
              <a:ext cx="507301" cy="507301"/>
            </a:xfrm>
            <a:prstGeom prst="ellipse">
              <a:avLst/>
            </a:prstGeom>
            <a:blipFill>
              <a:blip r:embed="rId4"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hueOff val="0"/>
                <a:satOff val="0"/>
                <a:lumOff val="0"/>
                <a:alphaOff val="0"/>
              </a:schemeClr>
            </a:effectRef>
            <a:fontRef idx="minor">
              <a:schemeClr val="lt1">
                <a:hueOff val="0"/>
                <a:satOff val="0"/>
                <a:lumOff val="0"/>
                <a:alphaOff val="0"/>
              </a:schemeClr>
            </a:fontRef>
          </p:style>
        </p:sp>
      </p:grpSp>
      <p:sp>
        <p:nvSpPr>
          <p:cNvPr id="2" name="Slide Number Placeholder 1"/>
          <p:cNvSpPr>
            <a:spLocks noGrp="1"/>
          </p:cNvSpPr>
          <p:nvPr>
            <p:ph type="sldNum" sz="quarter" idx="12"/>
          </p:nvPr>
        </p:nvSpPr>
        <p:spPr/>
        <p:txBody>
          <a:bodyPr/>
          <a:lstStyle/>
          <a:p>
            <a:fld id="{240D5ECE-8B49-45CD-BE81-EF81920D1969}" type="slidenum">
              <a:rPr lang="en-US" smtClean="0"/>
              <a:pPr/>
              <a:t>13</a:t>
            </a:fld>
            <a:endParaRPr lang="en-US" dirty="0"/>
          </a:p>
        </p:txBody>
      </p:sp>
      <p:sp>
        <p:nvSpPr>
          <p:cNvPr id="12" name="Text Placeholder 4"/>
          <p:cNvSpPr txBox="1">
            <a:spLocks/>
          </p:cNvSpPr>
          <p:nvPr/>
        </p:nvSpPr>
        <p:spPr>
          <a:xfrm>
            <a:off x="465160" y="5107672"/>
            <a:ext cx="8229601" cy="375787"/>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itchFamily="34" charset="0"/>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Tree>
    <p:extLst>
      <p:ext uri="{BB962C8B-B14F-4D97-AF65-F5344CB8AC3E}">
        <p14:creationId xmlns:p14="http://schemas.microsoft.com/office/powerpoint/2010/main" val="801486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01448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Sometimes you delegate a task to one of your team and want them to be reminded and have a deadline. You can do this using an email or putting a calendar appointment in their Outlook</a:t>
            </a:r>
          </a:p>
          <a:p>
            <a:pPr marL="342900" indent="-342900">
              <a:lnSpc>
                <a:spcPct val="114000"/>
              </a:lnSpc>
              <a:buFont typeface="Arial" pitchFamily="34" charset="0"/>
              <a:buChar char="•"/>
            </a:pPr>
            <a:r>
              <a:rPr lang="en-US" sz="2100" dirty="0" smtClean="0">
                <a:solidFill>
                  <a:prstClr val="black">
                    <a:lumMod val="85000"/>
                    <a:lumOff val="15000"/>
                  </a:prstClr>
                </a:solidFill>
              </a:rPr>
              <a:t>With the email, you literally email not just the assignment instructions but the deadline and reminder</a:t>
            </a:r>
          </a:p>
          <a:p>
            <a:pPr marL="342900" indent="-342900">
              <a:lnSpc>
                <a:spcPct val="114000"/>
              </a:lnSpc>
              <a:buFont typeface="Arial" pitchFamily="34" charset="0"/>
              <a:buChar char="•"/>
            </a:pPr>
            <a:r>
              <a:rPr lang="en-US" sz="2100" dirty="0" smtClean="0">
                <a:solidFill>
                  <a:prstClr val="black">
                    <a:lumMod val="85000"/>
                    <a:lumOff val="15000"/>
                  </a:prstClr>
                </a:solidFill>
              </a:rPr>
              <a:t>You can also create a task and assign it to someone with reminders and milestones</a:t>
            </a:r>
          </a:p>
          <a:p>
            <a:pPr marL="342900" indent="-342900">
              <a:lnSpc>
                <a:spcPct val="114000"/>
              </a:lnSpc>
              <a:buFont typeface="Arial" pitchFamily="34" charset="0"/>
              <a:buChar char="•"/>
            </a:pPr>
            <a:r>
              <a:rPr lang="en-US" sz="2000" b="1" dirty="0" smtClean="0">
                <a:solidFill>
                  <a:prstClr val="black">
                    <a:lumMod val="85000"/>
                    <a:lumOff val="15000"/>
                  </a:prstClr>
                </a:solidFill>
              </a:rPr>
              <a:t>Reminders help with delegation, project management, commitment and expectations</a:t>
            </a:r>
            <a:endParaRPr lang="en-US" sz="2000" b="1" dirty="0">
              <a:solidFill>
                <a:prstClr val="black">
                  <a:lumMod val="85000"/>
                  <a:lumOff val="15000"/>
                </a:prstClr>
              </a:solidFill>
            </a:endParaRPr>
          </a:p>
          <a:p>
            <a:pPr marL="342900" indent="-342900">
              <a:lnSpc>
                <a:spcPct val="114000"/>
              </a:lnSpc>
              <a:buFont typeface="Arial" pitchFamily="34" charset="0"/>
              <a:buChar char="•"/>
            </a:pPr>
            <a:r>
              <a:rPr lang="en-US" sz="2000" dirty="0" smtClean="0">
                <a:solidFill>
                  <a:prstClr val="black">
                    <a:lumMod val="85000"/>
                    <a:lumOff val="15000"/>
                  </a:prstClr>
                </a:solidFill>
              </a:rPr>
              <a:t>We </a:t>
            </a:r>
            <a:r>
              <a:rPr lang="en-US" sz="2000" dirty="0">
                <a:solidFill>
                  <a:prstClr val="black">
                    <a:lumMod val="85000"/>
                    <a:lumOff val="15000"/>
                  </a:prstClr>
                </a:solidFill>
              </a:rPr>
              <a:t>will look at </a:t>
            </a:r>
            <a:r>
              <a:rPr lang="en-US" sz="2000" dirty="0" smtClean="0">
                <a:solidFill>
                  <a:prstClr val="black">
                    <a:lumMod val="85000"/>
                    <a:lumOff val="15000"/>
                  </a:prstClr>
                </a:solidFill>
              </a:rPr>
              <a:t>two scenarios </a:t>
            </a:r>
            <a:r>
              <a:rPr lang="en-US" sz="2000" dirty="0">
                <a:solidFill>
                  <a:prstClr val="black">
                    <a:lumMod val="85000"/>
                    <a:lumOff val="15000"/>
                  </a:prstClr>
                </a:solidFill>
              </a:rPr>
              <a:t>for </a:t>
            </a:r>
            <a:r>
              <a:rPr lang="en-US" sz="2000" dirty="0" smtClean="0">
                <a:solidFill>
                  <a:prstClr val="black">
                    <a:lumMod val="85000"/>
                    <a:lumOff val="15000"/>
                  </a:prstClr>
                </a:solidFill>
              </a:rPr>
              <a:t>Reminders:</a:t>
            </a:r>
            <a:endParaRPr lang="en-US" sz="2000" dirty="0">
              <a:solidFill>
                <a:prstClr val="black">
                  <a:lumMod val="85000"/>
                  <a:lumOff val="15000"/>
                </a:prstClr>
              </a:solidFill>
            </a:endParaRPr>
          </a:p>
          <a:p>
            <a:pPr marL="800100" lvl="1" indent="-342900">
              <a:lnSpc>
                <a:spcPct val="114000"/>
              </a:lnSpc>
              <a:buFont typeface="Arial" pitchFamily="34" charset="0"/>
              <a:buChar char="•"/>
            </a:pPr>
            <a:r>
              <a:rPr lang="en-US" sz="2000" dirty="0">
                <a:solidFill>
                  <a:prstClr val="black">
                    <a:lumMod val="85000"/>
                    <a:lumOff val="15000"/>
                  </a:prstClr>
                </a:solidFill>
              </a:rPr>
              <a:t>Assign a task to someone</a:t>
            </a:r>
          </a:p>
          <a:p>
            <a:pPr marL="800100" lvl="1" indent="-342900">
              <a:lnSpc>
                <a:spcPct val="114000"/>
              </a:lnSpc>
              <a:buFont typeface="Arial" pitchFamily="34" charset="0"/>
              <a:buChar char="•"/>
            </a:pPr>
            <a:r>
              <a:rPr lang="en-US" sz="2000" dirty="0" smtClean="0">
                <a:solidFill>
                  <a:prstClr val="black">
                    <a:lumMod val="85000"/>
                    <a:lumOff val="15000"/>
                  </a:prstClr>
                </a:solidFill>
              </a:rPr>
              <a:t>Send an email to someone with a reminder</a:t>
            </a: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Reminders – What are they?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14</a:t>
            </a:fld>
            <a:endParaRPr lang="en-US" dirty="0"/>
          </a:p>
        </p:txBody>
      </p:sp>
    </p:spTree>
    <p:extLst>
      <p:ext uri="{BB962C8B-B14F-4D97-AF65-F5344CB8AC3E}">
        <p14:creationId xmlns:p14="http://schemas.microsoft.com/office/powerpoint/2010/main" val="1570472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823407"/>
            <a:ext cx="8061960" cy="5618333"/>
          </a:xfrm>
          <a:prstGeom prst="rect">
            <a:avLst/>
          </a:prstGeom>
          <a:noFill/>
        </p:spPr>
        <p:txBody>
          <a:bodyPr wrap="square" rtlCol="0">
            <a:normAutofit fontScale="92500" lnSpcReduction="10000"/>
          </a:bodyPr>
          <a:lstStyle/>
          <a:p>
            <a:pPr marL="342900" lvl="1" indent="-342900">
              <a:lnSpc>
                <a:spcPct val="124000"/>
              </a:lnSpc>
              <a:buFont typeface="Arial" pitchFamily="34" charset="0"/>
              <a:buChar char="•"/>
            </a:pPr>
            <a:r>
              <a:rPr lang="en-US" sz="2300" dirty="0" smtClean="0">
                <a:solidFill>
                  <a:prstClr val="black">
                    <a:lumMod val="85000"/>
                    <a:lumOff val="15000"/>
                  </a:prstClr>
                </a:solidFill>
              </a:rPr>
              <a:t>You have a project you wish to delegate to one of your team with a deadline, so you assign them a task</a:t>
            </a:r>
          </a:p>
          <a:p>
            <a:pPr marL="342900" lvl="1" indent="-342900">
              <a:lnSpc>
                <a:spcPct val="124000"/>
              </a:lnSpc>
              <a:buFont typeface="Arial" pitchFamily="34" charset="0"/>
              <a:buChar char="•"/>
            </a:pP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Open </a:t>
            </a:r>
            <a:r>
              <a:rPr lang="en-US" sz="2300" b="1" dirty="0" smtClean="0">
                <a:solidFill>
                  <a:prstClr val="black">
                    <a:lumMod val="85000"/>
                    <a:lumOff val="15000"/>
                  </a:prstClr>
                </a:solidFill>
              </a:rPr>
              <a:t>Tasks</a:t>
            </a:r>
            <a:r>
              <a:rPr lang="en-US" sz="2300" dirty="0" smtClean="0">
                <a:solidFill>
                  <a:prstClr val="black">
                    <a:lumMod val="85000"/>
                    <a:lumOff val="15000"/>
                  </a:prstClr>
                </a:solidFill>
              </a:rPr>
              <a:t>,</a:t>
            </a:r>
            <a:r>
              <a:rPr lang="en-US" sz="2300" b="1" dirty="0" smtClean="0">
                <a:solidFill>
                  <a:prstClr val="black">
                    <a:lumMod val="85000"/>
                    <a:lumOff val="15000"/>
                  </a:prstClr>
                </a:solidFill>
              </a:rPr>
              <a:t> </a:t>
            </a:r>
            <a:r>
              <a:rPr lang="en-US" sz="2300" dirty="0" smtClean="0">
                <a:solidFill>
                  <a:prstClr val="black">
                    <a:lumMod val="85000"/>
                    <a:lumOff val="15000"/>
                  </a:prstClr>
                </a:solidFill>
              </a:rPr>
              <a:t>and on the </a:t>
            </a:r>
            <a:r>
              <a:rPr lang="en-US" sz="2300" b="1" dirty="0" smtClean="0">
                <a:solidFill>
                  <a:prstClr val="black">
                    <a:lumMod val="85000"/>
                    <a:lumOff val="15000"/>
                  </a:prstClr>
                </a:solidFill>
              </a:rPr>
              <a:t>Home </a:t>
            </a:r>
            <a:r>
              <a:rPr lang="en-US" sz="2300" dirty="0" smtClean="0">
                <a:solidFill>
                  <a:prstClr val="black">
                    <a:lumMod val="85000"/>
                    <a:lumOff val="15000"/>
                  </a:prstClr>
                </a:solidFill>
              </a:rPr>
              <a:t>tab click</a:t>
            </a:r>
            <a:r>
              <a:rPr lang="en-US" sz="2300" dirty="0">
                <a:solidFill>
                  <a:prstClr val="black">
                    <a:lumMod val="85000"/>
                    <a:lumOff val="15000"/>
                  </a:prstClr>
                </a:solidFill>
              </a:rPr>
              <a:t> </a:t>
            </a:r>
            <a:r>
              <a:rPr lang="en-US" sz="2300" b="1" dirty="0" smtClean="0">
                <a:solidFill>
                  <a:prstClr val="black">
                    <a:lumMod val="85000"/>
                    <a:lumOff val="15000"/>
                  </a:prstClr>
                </a:solidFill>
              </a:rPr>
              <a:t>New Task</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On the ribbon bar click</a:t>
            </a:r>
            <a:r>
              <a:rPr lang="en-US" sz="2300" dirty="0">
                <a:solidFill>
                  <a:prstClr val="black">
                    <a:lumMod val="85000"/>
                    <a:lumOff val="15000"/>
                  </a:prstClr>
                </a:solidFill>
              </a:rPr>
              <a:t> </a:t>
            </a:r>
            <a:r>
              <a:rPr lang="en-US" sz="2300" dirty="0" smtClean="0">
                <a:solidFill>
                  <a:prstClr val="black">
                    <a:lumMod val="85000"/>
                    <a:lumOff val="15000"/>
                  </a:prstClr>
                </a:solidFill>
              </a:rPr>
              <a:t/>
            </a:r>
            <a:br>
              <a:rPr lang="en-US" sz="2300" dirty="0" smtClean="0">
                <a:solidFill>
                  <a:prstClr val="black">
                    <a:lumMod val="85000"/>
                    <a:lumOff val="15000"/>
                  </a:prstClr>
                </a:solidFill>
              </a:rPr>
            </a:br>
            <a:r>
              <a:rPr lang="en-US" sz="2300" b="1" dirty="0" smtClean="0">
                <a:solidFill>
                  <a:prstClr val="black">
                    <a:lumMod val="85000"/>
                    <a:lumOff val="15000"/>
                  </a:prstClr>
                </a:solidFill>
              </a:rPr>
              <a:t>Assign Task</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In </a:t>
            </a:r>
            <a:r>
              <a:rPr lang="en-US" sz="2300" dirty="0">
                <a:solidFill>
                  <a:prstClr val="black">
                    <a:lumMod val="85000"/>
                    <a:lumOff val="15000"/>
                  </a:prstClr>
                </a:solidFill>
              </a:rPr>
              <a:t>the </a:t>
            </a:r>
            <a:r>
              <a:rPr lang="en-US" sz="2300" b="1" dirty="0">
                <a:solidFill>
                  <a:prstClr val="black">
                    <a:lumMod val="85000"/>
                    <a:lumOff val="15000"/>
                  </a:prstClr>
                </a:solidFill>
              </a:rPr>
              <a:t>To</a:t>
            </a:r>
            <a:r>
              <a:rPr lang="en-US" sz="2300" dirty="0">
                <a:solidFill>
                  <a:prstClr val="black">
                    <a:lumMod val="85000"/>
                    <a:lumOff val="15000"/>
                  </a:prstClr>
                </a:solidFill>
              </a:rPr>
              <a:t> box, enter </a:t>
            </a:r>
            <a:r>
              <a:rPr lang="en-US" sz="2300" dirty="0" smtClean="0">
                <a:solidFill>
                  <a:prstClr val="black">
                    <a:lumMod val="85000"/>
                    <a:lumOff val="15000"/>
                  </a:prstClr>
                </a:solidFill>
              </a:rPr>
              <a:t>the </a:t>
            </a:r>
            <a:br>
              <a:rPr lang="en-US" sz="2300" dirty="0" smtClean="0">
                <a:solidFill>
                  <a:prstClr val="black">
                    <a:lumMod val="85000"/>
                    <a:lumOff val="15000"/>
                  </a:prstClr>
                </a:solidFill>
              </a:rPr>
            </a:br>
            <a:r>
              <a:rPr lang="en-US" sz="2300" dirty="0" smtClean="0">
                <a:solidFill>
                  <a:prstClr val="black">
                    <a:lumMod val="85000"/>
                    <a:lumOff val="15000"/>
                  </a:prstClr>
                </a:solidFill>
              </a:rPr>
              <a:t>person </a:t>
            </a:r>
            <a:r>
              <a:rPr lang="en-US" sz="2300" dirty="0">
                <a:solidFill>
                  <a:prstClr val="black">
                    <a:lumMod val="85000"/>
                    <a:lumOff val="15000"/>
                  </a:prstClr>
                </a:solidFill>
              </a:rPr>
              <a:t>to whom </a:t>
            </a:r>
            <a:r>
              <a:rPr lang="en-US" sz="2300" dirty="0" smtClean="0">
                <a:solidFill>
                  <a:prstClr val="black">
                    <a:lumMod val="85000"/>
                    <a:lumOff val="15000"/>
                  </a:prstClr>
                </a:solidFill>
              </a:rPr>
              <a:t>the task is </a:t>
            </a:r>
            <a:br>
              <a:rPr lang="en-US" sz="2300" dirty="0" smtClean="0">
                <a:solidFill>
                  <a:prstClr val="black">
                    <a:lumMod val="85000"/>
                    <a:lumOff val="15000"/>
                  </a:prstClr>
                </a:solidFill>
              </a:rPr>
            </a:br>
            <a:r>
              <a:rPr lang="en-US" sz="2300" dirty="0" smtClean="0">
                <a:solidFill>
                  <a:prstClr val="black">
                    <a:lumMod val="85000"/>
                    <a:lumOff val="15000"/>
                  </a:prstClr>
                </a:solidFill>
              </a:rPr>
              <a:t>assigned. Enter the </a:t>
            </a:r>
            <a:r>
              <a:rPr lang="en-US" sz="2300" b="1" dirty="0" smtClean="0">
                <a:solidFill>
                  <a:prstClr val="black">
                    <a:lumMod val="85000"/>
                    <a:lumOff val="15000"/>
                  </a:prstClr>
                </a:solidFill>
              </a:rPr>
              <a:t>Subject</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Specify the</a:t>
            </a:r>
            <a:r>
              <a:rPr lang="en-US" sz="2300" dirty="0">
                <a:solidFill>
                  <a:prstClr val="black">
                    <a:lumMod val="85000"/>
                    <a:lumOff val="15000"/>
                  </a:prstClr>
                </a:solidFill>
              </a:rPr>
              <a:t> </a:t>
            </a:r>
            <a:r>
              <a:rPr lang="en-US" sz="2300" b="1" dirty="0">
                <a:solidFill>
                  <a:prstClr val="black">
                    <a:lumMod val="85000"/>
                    <a:lumOff val="15000"/>
                  </a:prstClr>
                </a:solidFill>
              </a:rPr>
              <a:t>Due</a:t>
            </a:r>
            <a:r>
              <a:rPr lang="en-US" sz="2300" dirty="0">
                <a:solidFill>
                  <a:prstClr val="black">
                    <a:lumMod val="85000"/>
                    <a:lumOff val="15000"/>
                  </a:prstClr>
                </a:solidFill>
              </a:rPr>
              <a:t> </a:t>
            </a:r>
            <a:r>
              <a:rPr lang="en-US" sz="2300" b="1" dirty="0">
                <a:solidFill>
                  <a:prstClr val="black">
                    <a:lumMod val="85000"/>
                    <a:lumOff val="15000"/>
                  </a:prstClr>
                </a:solidFill>
              </a:rPr>
              <a:t>date</a:t>
            </a:r>
            <a:r>
              <a:rPr lang="en-US" sz="2300" dirty="0">
                <a:solidFill>
                  <a:prstClr val="black">
                    <a:lumMod val="85000"/>
                    <a:lumOff val="15000"/>
                  </a:prstClr>
                </a:solidFill>
              </a:rPr>
              <a:t> </a:t>
            </a:r>
            <a:r>
              <a:rPr lang="en-US" sz="2300" dirty="0" smtClean="0">
                <a:solidFill>
                  <a:prstClr val="black">
                    <a:lumMod val="85000"/>
                    <a:lumOff val="15000"/>
                  </a:prstClr>
                </a:solidFill>
              </a:rPr>
              <a:t>and</a:t>
            </a:r>
            <a:r>
              <a:rPr lang="en-US" sz="2300" dirty="0">
                <a:solidFill>
                  <a:prstClr val="black">
                    <a:lumMod val="85000"/>
                    <a:lumOff val="15000"/>
                  </a:prstClr>
                </a:solidFill>
              </a:rPr>
              <a:t> </a:t>
            </a:r>
            <a:r>
              <a:rPr lang="en-US" sz="2300" dirty="0" smtClean="0">
                <a:solidFill>
                  <a:prstClr val="black">
                    <a:lumMod val="85000"/>
                    <a:lumOff val="15000"/>
                  </a:prstClr>
                </a:solidFill>
              </a:rPr>
              <a:t/>
            </a:r>
            <a:br>
              <a:rPr lang="en-US" sz="2300" dirty="0" smtClean="0">
                <a:solidFill>
                  <a:prstClr val="black">
                    <a:lumMod val="85000"/>
                    <a:lumOff val="15000"/>
                  </a:prstClr>
                </a:solidFill>
              </a:rPr>
            </a:br>
            <a:r>
              <a:rPr lang="en-US" sz="2300" b="1" dirty="0" smtClean="0">
                <a:solidFill>
                  <a:prstClr val="black">
                    <a:lumMod val="85000"/>
                    <a:lumOff val="15000"/>
                  </a:prstClr>
                </a:solidFill>
              </a:rPr>
              <a:t>Status</a:t>
            </a:r>
            <a:endParaRPr lang="en-US" sz="2300" dirty="0" smtClean="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If you want to create a </a:t>
            </a:r>
            <a:br>
              <a:rPr lang="en-US" sz="2300" dirty="0" smtClean="0">
                <a:solidFill>
                  <a:prstClr val="black">
                    <a:lumMod val="85000"/>
                    <a:lumOff val="15000"/>
                  </a:prstClr>
                </a:solidFill>
              </a:rPr>
            </a:br>
            <a:r>
              <a:rPr lang="en-US" sz="2300" dirty="0" smtClean="0">
                <a:solidFill>
                  <a:prstClr val="black">
                    <a:lumMod val="85000"/>
                    <a:lumOff val="15000"/>
                  </a:prstClr>
                </a:solidFill>
              </a:rPr>
              <a:t>reminder, click </a:t>
            </a:r>
            <a:r>
              <a:rPr lang="en-US" sz="2300" b="1" dirty="0" smtClean="0">
                <a:solidFill>
                  <a:prstClr val="black">
                    <a:lumMod val="85000"/>
                    <a:lumOff val="15000"/>
                  </a:prstClr>
                </a:solidFill>
              </a:rPr>
              <a:t>Reminder </a:t>
            </a:r>
            <a:br>
              <a:rPr lang="en-US" sz="2300" b="1" dirty="0" smtClean="0">
                <a:solidFill>
                  <a:prstClr val="black">
                    <a:lumMod val="85000"/>
                    <a:lumOff val="15000"/>
                  </a:prstClr>
                </a:solidFill>
              </a:rPr>
            </a:br>
            <a:r>
              <a:rPr lang="en-US" sz="2300" dirty="0" smtClean="0">
                <a:solidFill>
                  <a:prstClr val="black">
                    <a:lumMod val="85000"/>
                    <a:lumOff val="15000"/>
                  </a:prstClr>
                </a:solidFill>
              </a:rPr>
              <a:t>and pick a reminder date and time</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Click</a:t>
            </a:r>
            <a:r>
              <a:rPr lang="en-US" sz="2300" dirty="0">
                <a:solidFill>
                  <a:prstClr val="black">
                    <a:lumMod val="85000"/>
                    <a:lumOff val="15000"/>
                  </a:prstClr>
                </a:solidFill>
              </a:rPr>
              <a:t> </a:t>
            </a:r>
            <a:r>
              <a:rPr lang="en-US" sz="2300" b="1" dirty="0" smtClean="0">
                <a:solidFill>
                  <a:prstClr val="black">
                    <a:lumMod val="85000"/>
                    <a:lumOff val="15000"/>
                  </a:prstClr>
                </a:solidFill>
              </a:rPr>
              <a:t>Send</a:t>
            </a:r>
            <a:endParaRPr lang="en-US" sz="2300" b="1"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Reminders – Scenario 1: Assign a task</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15</a:t>
            </a:fld>
            <a:endParaRPr lang="en-US" dirty="0"/>
          </a:p>
        </p:txBody>
      </p:sp>
      <p:grpSp>
        <p:nvGrpSpPr>
          <p:cNvPr id="4" name="Group 3"/>
          <p:cNvGrpSpPr/>
          <p:nvPr/>
        </p:nvGrpSpPr>
        <p:grpSpPr>
          <a:xfrm>
            <a:off x="4708485" y="2429302"/>
            <a:ext cx="4435811" cy="2879678"/>
            <a:chOff x="4708485" y="2374710"/>
            <a:chExt cx="4435811" cy="2879678"/>
          </a:xfrm>
        </p:grpSpPr>
        <p:pic>
          <p:nvPicPr>
            <p:cNvPr id="1024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720996" y="3425589"/>
              <a:ext cx="4423300" cy="1828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708485" y="2374710"/>
              <a:ext cx="4435810" cy="84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708485" y="2702257"/>
              <a:ext cx="327539" cy="5186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598838" y="3577988"/>
              <a:ext cx="327539" cy="5186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804014" y="4813110"/>
              <a:ext cx="3548415" cy="19561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60917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932591"/>
            <a:ext cx="8061960" cy="5618333"/>
          </a:xfrm>
          <a:prstGeom prst="rect">
            <a:avLst/>
          </a:prstGeom>
          <a:noFill/>
        </p:spPr>
        <p:txBody>
          <a:bodyPr wrap="square" rtlCol="0">
            <a:normAutofit fontScale="77500" lnSpcReduction="20000"/>
          </a:bodyPr>
          <a:lstStyle/>
          <a:p>
            <a:pPr marL="342900" lvl="1" indent="-342900">
              <a:lnSpc>
                <a:spcPct val="124000"/>
              </a:lnSpc>
              <a:buFont typeface="Arial" pitchFamily="34" charset="0"/>
              <a:buChar char="•"/>
            </a:pPr>
            <a:r>
              <a:rPr lang="en-US" sz="2300" dirty="0" smtClean="0">
                <a:solidFill>
                  <a:prstClr val="black">
                    <a:lumMod val="85000"/>
                    <a:lumOff val="15000"/>
                  </a:prstClr>
                </a:solidFill>
              </a:rPr>
              <a:t>You email one of your team a request and want to make sure they are will be reminded of the deadline. You set an alarm to pop-up the email on the due date</a:t>
            </a:r>
          </a:p>
          <a:p>
            <a:pPr marL="342900" lvl="1" indent="-342900">
              <a:lnSpc>
                <a:spcPct val="124000"/>
              </a:lnSpc>
              <a:buFont typeface="Arial" pitchFamily="34" charset="0"/>
              <a:buChar char="•"/>
            </a:pP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Create a new email, add the recipient, subject and text as usual</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Select </a:t>
            </a:r>
            <a:r>
              <a:rPr lang="en-US" sz="2300" b="1" dirty="0" smtClean="0">
                <a:solidFill>
                  <a:prstClr val="black">
                    <a:lumMod val="85000"/>
                    <a:lumOff val="15000"/>
                  </a:prstClr>
                </a:solidFill>
              </a:rPr>
              <a:t>Follow Up</a:t>
            </a:r>
            <a:r>
              <a:rPr lang="en-US" sz="2300" dirty="0" smtClean="0">
                <a:solidFill>
                  <a:prstClr val="black">
                    <a:lumMod val="85000"/>
                    <a:lumOff val="15000"/>
                  </a:prstClr>
                </a:solidFill>
              </a:rPr>
              <a:t> in the </a:t>
            </a:r>
            <a:br>
              <a:rPr lang="en-US" sz="2300" dirty="0" smtClean="0">
                <a:solidFill>
                  <a:prstClr val="black">
                    <a:lumMod val="85000"/>
                    <a:lumOff val="15000"/>
                  </a:prstClr>
                </a:solidFill>
              </a:rPr>
            </a:br>
            <a:r>
              <a:rPr lang="en-US" sz="2300" dirty="0" smtClean="0">
                <a:solidFill>
                  <a:prstClr val="black">
                    <a:lumMod val="85000"/>
                    <a:lumOff val="15000"/>
                  </a:prstClr>
                </a:solidFill>
              </a:rPr>
              <a:t>ribbon bar and then select </a:t>
            </a:r>
            <a:br>
              <a:rPr lang="en-US" sz="2300" dirty="0" smtClean="0">
                <a:solidFill>
                  <a:prstClr val="black">
                    <a:lumMod val="85000"/>
                    <a:lumOff val="15000"/>
                  </a:prstClr>
                </a:solidFill>
              </a:rPr>
            </a:br>
            <a:r>
              <a:rPr lang="en-US" sz="2300" b="1" dirty="0" smtClean="0">
                <a:solidFill>
                  <a:prstClr val="black">
                    <a:lumMod val="85000"/>
                    <a:lumOff val="15000"/>
                  </a:prstClr>
                </a:solidFill>
              </a:rPr>
              <a:t>Add reminder</a:t>
            </a:r>
            <a:r>
              <a:rPr lang="en-US" sz="2300" dirty="0" smtClean="0">
                <a:solidFill>
                  <a:prstClr val="black">
                    <a:lumMod val="85000"/>
                    <a:lumOff val="15000"/>
                  </a:prstClr>
                </a:solidFill>
              </a:rPr>
              <a:t>. </a:t>
            </a:r>
          </a:p>
          <a:p>
            <a:pPr lvl="2" indent="-457200">
              <a:lnSpc>
                <a:spcPct val="124000"/>
              </a:lnSpc>
              <a:buFont typeface="+mj-lt"/>
              <a:buAutoNum type="arabicPeriod"/>
            </a:pPr>
            <a:r>
              <a:rPr lang="en-US" sz="2300" dirty="0" smtClean="0">
                <a:solidFill>
                  <a:prstClr val="black">
                    <a:lumMod val="85000"/>
                    <a:lumOff val="15000"/>
                  </a:prstClr>
                </a:solidFill>
              </a:rPr>
              <a:t>You may remind yourself in </a:t>
            </a:r>
            <a:br>
              <a:rPr lang="en-US" sz="2300" dirty="0" smtClean="0">
                <a:solidFill>
                  <a:prstClr val="black">
                    <a:lumMod val="85000"/>
                    <a:lumOff val="15000"/>
                  </a:prstClr>
                </a:solidFill>
              </a:rPr>
            </a:br>
            <a:r>
              <a:rPr lang="en-US" sz="2300" dirty="0" smtClean="0">
                <a:solidFill>
                  <a:prstClr val="black">
                    <a:lumMod val="85000"/>
                    <a:lumOff val="15000"/>
                  </a:prstClr>
                </a:solidFill>
              </a:rPr>
              <a:t>addition to creating a reminder </a:t>
            </a:r>
            <a:br>
              <a:rPr lang="en-US" sz="2300" dirty="0" smtClean="0">
                <a:solidFill>
                  <a:prstClr val="black">
                    <a:lumMod val="85000"/>
                    <a:lumOff val="15000"/>
                  </a:prstClr>
                </a:solidFill>
              </a:rPr>
            </a:br>
            <a:r>
              <a:rPr lang="en-US" sz="2300" dirty="0" smtClean="0">
                <a:solidFill>
                  <a:prstClr val="black">
                    <a:lumMod val="85000"/>
                    <a:lumOff val="15000"/>
                  </a:prstClr>
                </a:solidFill>
              </a:rPr>
              <a:t>for the recipient(s). Check the </a:t>
            </a:r>
            <a:br>
              <a:rPr lang="en-US" sz="2300" dirty="0" smtClean="0">
                <a:solidFill>
                  <a:prstClr val="black">
                    <a:lumMod val="85000"/>
                    <a:lumOff val="15000"/>
                  </a:prstClr>
                </a:solidFill>
              </a:rPr>
            </a:br>
            <a:r>
              <a:rPr lang="en-US" sz="2300" b="1" dirty="0" smtClean="0">
                <a:solidFill>
                  <a:prstClr val="black">
                    <a:lumMod val="85000"/>
                    <a:lumOff val="15000"/>
                  </a:prstClr>
                </a:solidFill>
              </a:rPr>
              <a:t>Flag the Recipients</a:t>
            </a:r>
            <a:r>
              <a:rPr lang="en-US" sz="2300" dirty="0" smtClean="0">
                <a:solidFill>
                  <a:prstClr val="black">
                    <a:lumMod val="85000"/>
                    <a:lumOff val="15000"/>
                  </a:prstClr>
                </a:solidFill>
              </a:rPr>
              <a:t> box to </a:t>
            </a:r>
            <a:br>
              <a:rPr lang="en-US" sz="2300" dirty="0" smtClean="0">
                <a:solidFill>
                  <a:prstClr val="black">
                    <a:lumMod val="85000"/>
                    <a:lumOff val="15000"/>
                  </a:prstClr>
                </a:solidFill>
              </a:rPr>
            </a:br>
            <a:r>
              <a:rPr lang="en-US" sz="2300" dirty="0" smtClean="0">
                <a:solidFill>
                  <a:prstClr val="black">
                    <a:lumMod val="85000"/>
                    <a:lumOff val="15000"/>
                  </a:prstClr>
                </a:solidFill>
              </a:rPr>
              <a:t>activate the reminder capability.</a:t>
            </a:r>
            <a:br>
              <a:rPr lang="en-US" sz="2300" dirty="0" smtClean="0">
                <a:solidFill>
                  <a:prstClr val="black">
                    <a:lumMod val="85000"/>
                    <a:lumOff val="15000"/>
                  </a:prstClr>
                </a:solidFill>
              </a:rPr>
            </a:br>
            <a:r>
              <a:rPr lang="en-US" sz="2300" dirty="0" smtClean="0">
                <a:solidFill>
                  <a:prstClr val="black">
                    <a:lumMod val="85000"/>
                    <a:lumOff val="15000"/>
                  </a:prstClr>
                </a:solidFill>
              </a:rPr>
              <a:t>Uncheck </a:t>
            </a:r>
            <a:r>
              <a:rPr lang="en-US" sz="2300" b="1" dirty="0" smtClean="0">
                <a:solidFill>
                  <a:prstClr val="black">
                    <a:lumMod val="85000"/>
                    <a:lumOff val="15000"/>
                  </a:prstClr>
                </a:solidFill>
              </a:rPr>
              <a:t>Flag for Me,</a:t>
            </a:r>
            <a:r>
              <a:rPr lang="en-US" sz="2300" dirty="0" smtClean="0">
                <a:solidFill>
                  <a:prstClr val="black">
                    <a:lumMod val="85000"/>
                    <a:lumOff val="15000"/>
                  </a:prstClr>
                </a:solidFill>
              </a:rPr>
              <a:t> if you </a:t>
            </a:r>
            <a:br>
              <a:rPr lang="en-US" sz="2300" dirty="0" smtClean="0">
                <a:solidFill>
                  <a:prstClr val="black">
                    <a:lumMod val="85000"/>
                    <a:lumOff val="15000"/>
                  </a:prstClr>
                </a:solidFill>
              </a:rPr>
            </a:br>
            <a:r>
              <a:rPr lang="en-US" sz="2300" dirty="0" smtClean="0">
                <a:solidFill>
                  <a:prstClr val="black">
                    <a:lumMod val="85000"/>
                    <a:lumOff val="15000"/>
                  </a:prstClr>
                </a:solidFill>
              </a:rPr>
              <a:t>don’t want to be reminded</a:t>
            </a:r>
          </a:p>
          <a:p>
            <a:pPr lvl="2" indent="-457200">
              <a:lnSpc>
                <a:spcPct val="124000"/>
              </a:lnSpc>
              <a:buFont typeface="+mj-lt"/>
              <a:buAutoNum type="arabicPeriod"/>
            </a:pPr>
            <a:r>
              <a:rPr lang="en-US" sz="2300" dirty="0" smtClean="0">
                <a:solidFill>
                  <a:prstClr val="black">
                    <a:lumMod val="85000"/>
                    <a:lumOff val="15000"/>
                  </a:prstClr>
                </a:solidFill>
              </a:rPr>
              <a:t>Check </a:t>
            </a:r>
            <a:r>
              <a:rPr lang="en-US" sz="2300" b="1" dirty="0" smtClean="0">
                <a:solidFill>
                  <a:prstClr val="black">
                    <a:lumMod val="85000"/>
                    <a:lumOff val="15000"/>
                  </a:prstClr>
                </a:solidFill>
              </a:rPr>
              <a:t>Reminder</a:t>
            </a:r>
            <a:r>
              <a:rPr lang="en-US" sz="2300" dirty="0" smtClean="0">
                <a:solidFill>
                  <a:prstClr val="black">
                    <a:lumMod val="85000"/>
                    <a:lumOff val="15000"/>
                  </a:prstClr>
                </a:solidFill>
              </a:rPr>
              <a:t> and pick a </a:t>
            </a:r>
            <a:br>
              <a:rPr lang="en-US" sz="2300" dirty="0" smtClean="0">
                <a:solidFill>
                  <a:prstClr val="black">
                    <a:lumMod val="85000"/>
                    <a:lumOff val="15000"/>
                  </a:prstClr>
                </a:solidFill>
              </a:rPr>
            </a:br>
            <a:r>
              <a:rPr lang="en-US" sz="2300" dirty="0" smtClean="0">
                <a:solidFill>
                  <a:prstClr val="black">
                    <a:lumMod val="85000"/>
                    <a:lumOff val="15000"/>
                  </a:prstClr>
                </a:solidFill>
              </a:rPr>
              <a:t>reminder date and time</a:t>
            </a:r>
            <a:endParaRPr lang="en-US" sz="2300" dirty="0">
              <a:solidFill>
                <a:prstClr val="black">
                  <a:lumMod val="85000"/>
                  <a:lumOff val="15000"/>
                </a:prstClr>
              </a:solidFill>
            </a:endParaRPr>
          </a:p>
          <a:p>
            <a:pPr lvl="2" indent="-457200">
              <a:lnSpc>
                <a:spcPct val="124000"/>
              </a:lnSpc>
              <a:buFont typeface="+mj-lt"/>
              <a:buAutoNum type="arabicPeriod"/>
            </a:pPr>
            <a:r>
              <a:rPr lang="en-US" sz="2300" dirty="0" smtClean="0">
                <a:solidFill>
                  <a:prstClr val="black">
                    <a:lumMod val="85000"/>
                    <a:lumOff val="15000"/>
                  </a:prstClr>
                </a:solidFill>
              </a:rPr>
              <a:t>Click </a:t>
            </a:r>
            <a:r>
              <a:rPr lang="en-US" sz="2300" b="1" dirty="0" smtClean="0">
                <a:solidFill>
                  <a:prstClr val="black">
                    <a:lumMod val="85000"/>
                    <a:lumOff val="15000"/>
                  </a:prstClr>
                </a:solidFill>
              </a:rPr>
              <a:t>OK </a:t>
            </a:r>
            <a:r>
              <a:rPr lang="en-US" sz="2300" dirty="0" smtClean="0">
                <a:solidFill>
                  <a:prstClr val="black">
                    <a:lumMod val="85000"/>
                    <a:lumOff val="15000"/>
                  </a:prstClr>
                </a:solidFill>
              </a:rPr>
              <a:t>and</a:t>
            </a:r>
            <a:r>
              <a:rPr lang="en-US" sz="2300" dirty="0">
                <a:solidFill>
                  <a:prstClr val="black">
                    <a:lumMod val="85000"/>
                    <a:lumOff val="15000"/>
                  </a:prstClr>
                </a:solidFill>
              </a:rPr>
              <a:t> </a:t>
            </a:r>
            <a:r>
              <a:rPr lang="en-US" sz="2300" b="1" dirty="0" smtClean="0">
                <a:solidFill>
                  <a:prstClr val="black">
                    <a:lumMod val="85000"/>
                    <a:lumOff val="15000"/>
                  </a:prstClr>
                </a:solidFill>
              </a:rPr>
              <a:t>Send</a:t>
            </a:r>
            <a:endParaRPr lang="en-US" sz="2300" b="1"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smtClean="0">
                <a:solidFill>
                  <a:prstClr val="black">
                    <a:lumMod val="85000"/>
                    <a:lumOff val="15000"/>
                  </a:prstClr>
                </a:solidFill>
                <a:latin typeface="+mn-lt"/>
                <a:ea typeface="+mn-ea"/>
                <a:cs typeface="+mn-cs"/>
              </a:rPr>
              <a:t>Reminders – Scenario 2</a:t>
            </a:r>
            <a:r>
              <a:rPr lang="en-US" sz="2800" b="1" dirty="0">
                <a:solidFill>
                  <a:prstClr val="black">
                    <a:lumMod val="85000"/>
                    <a:lumOff val="15000"/>
                  </a:prstClr>
                </a:solidFill>
                <a:latin typeface="+mn-lt"/>
                <a:ea typeface="+mn-ea"/>
                <a:cs typeface="+mn-cs"/>
              </a:rPr>
              <a:t>: </a:t>
            </a:r>
            <a:r>
              <a:rPr lang="en-US" sz="2800" b="1" dirty="0" smtClean="0">
                <a:solidFill>
                  <a:prstClr val="black">
                    <a:lumMod val="85000"/>
                    <a:lumOff val="15000"/>
                  </a:prstClr>
                </a:solidFill>
                <a:latin typeface="+mn-lt"/>
                <a:ea typeface="+mn-ea"/>
                <a:cs typeface="+mn-cs"/>
              </a:rPr>
              <a:t>Email someone </a:t>
            </a:r>
            <a:r>
              <a:rPr lang="en-US" sz="2800" b="1" dirty="0">
                <a:solidFill>
                  <a:prstClr val="black">
                    <a:lumMod val="85000"/>
                    <a:lumOff val="15000"/>
                  </a:prstClr>
                </a:solidFill>
                <a:latin typeface="+mn-lt"/>
                <a:ea typeface="+mn-ea"/>
                <a:cs typeface="+mn-cs"/>
              </a:rPr>
              <a:t>with a reminder</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16</a:t>
            </a:fld>
            <a:endParaRPr lang="en-US" dirty="0"/>
          </a:p>
        </p:txBody>
      </p:sp>
      <p:pic>
        <p:nvPicPr>
          <p:cNvPr id="717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579620" y="2374702"/>
            <a:ext cx="4503760" cy="3275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7845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89534" y="3175337"/>
            <a:ext cx="5111496" cy="507301"/>
            <a:chOff x="1889534" y="3844089"/>
            <a:chExt cx="5364932" cy="507301"/>
          </a:xfrm>
        </p:grpSpPr>
        <p:grpSp>
          <p:nvGrpSpPr>
            <p:cNvPr id="14" name="Group 13"/>
            <p:cNvGrpSpPr/>
            <p:nvPr/>
          </p:nvGrpSpPr>
          <p:grpSpPr>
            <a:xfrm>
              <a:off x="2143185" y="3844089"/>
              <a:ext cx="5111281" cy="507301"/>
              <a:chOff x="1414253" y="1979026"/>
              <a:chExt cx="5111281" cy="507301"/>
            </a:xfrm>
            <a:scene3d>
              <a:camera prst="orthographicFront"/>
              <a:lightRig rig="flat" dir="t"/>
            </a:scene3d>
          </p:grpSpPr>
          <p:sp>
            <p:nvSpPr>
              <p:cNvPr id="16" name="Pentagon 15"/>
              <p:cNvSpPr/>
              <p:nvPr/>
            </p:nvSpPr>
            <p:spPr>
              <a:xfrm rot="10800000">
                <a:off x="1414253" y="1979026"/>
                <a:ext cx="5111281" cy="507301"/>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18" name="Pentagon 4"/>
              <p:cNvSpPr/>
              <p:nvPr/>
            </p:nvSpPr>
            <p:spPr>
              <a:xfrm rot="21600000">
                <a:off x="1541078" y="1979026"/>
                <a:ext cx="4984456" cy="50730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23706"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Shortcuts</a:t>
                </a:r>
              </a:p>
            </p:txBody>
          </p:sp>
        </p:grpSp>
        <p:sp>
          <p:nvSpPr>
            <p:cNvPr id="15" name="Oval 14"/>
            <p:cNvSpPr/>
            <p:nvPr/>
          </p:nvSpPr>
          <p:spPr>
            <a:xfrm>
              <a:off x="1889534" y="3844089"/>
              <a:ext cx="507301" cy="507301"/>
            </a:xfrm>
            <a:prstGeom prst="ellipse">
              <a:avLst/>
            </a:prstGeom>
            <a:blipFill>
              <a:blip r:embed="rId3"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5">
                <a:tint val="50000"/>
                <a:hueOff val="0"/>
                <a:satOff val="0"/>
                <a:lumOff val="0"/>
                <a:alphaOff val="0"/>
              </a:schemeClr>
            </a:effectRef>
            <a:fontRef idx="minor">
              <a:schemeClr val="lt1">
                <a:hueOff val="0"/>
                <a:satOff val="0"/>
                <a:lumOff val="0"/>
                <a:alphaOff val="0"/>
              </a:schemeClr>
            </a:fontRef>
          </p:style>
        </p:sp>
      </p:grpSp>
      <p:sp>
        <p:nvSpPr>
          <p:cNvPr id="2" name="Slide Number Placeholder 1"/>
          <p:cNvSpPr>
            <a:spLocks noGrp="1"/>
          </p:cNvSpPr>
          <p:nvPr>
            <p:ph type="sldNum" sz="quarter" idx="12"/>
          </p:nvPr>
        </p:nvSpPr>
        <p:spPr/>
        <p:txBody>
          <a:bodyPr/>
          <a:lstStyle/>
          <a:p>
            <a:fld id="{240D5ECE-8B49-45CD-BE81-EF81920D1969}" type="slidenum">
              <a:rPr lang="en-US" smtClean="0"/>
              <a:pPr/>
              <a:t>17</a:t>
            </a:fld>
            <a:endParaRPr lang="en-US" dirty="0"/>
          </a:p>
        </p:txBody>
      </p:sp>
      <p:sp>
        <p:nvSpPr>
          <p:cNvPr id="12" name="Text Placeholder 4"/>
          <p:cNvSpPr txBox="1">
            <a:spLocks/>
          </p:cNvSpPr>
          <p:nvPr/>
        </p:nvSpPr>
        <p:spPr>
          <a:xfrm>
            <a:off x="465160" y="5107672"/>
            <a:ext cx="8229601" cy="375787"/>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itchFamily="34" charset="0"/>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Tree>
    <p:extLst>
      <p:ext uri="{BB962C8B-B14F-4D97-AF65-F5344CB8AC3E}">
        <p14:creationId xmlns:p14="http://schemas.microsoft.com/office/powerpoint/2010/main" val="1940854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01448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Shortcuts are simple keyboard key combinations that perform actions. </a:t>
            </a:r>
          </a:p>
          <a:p>
            <a:pPr marL="342900" indent="-342900">
              <a:lnSpc>
                <a:spcPct val="114000"/>
              </a:lnSpc>
              <a:buFont typeface="Arial" pitchFamily="34" charset="0"/>
              <a:buChar char="•"/>
            </a:pPr>
            <a:r>
              <a:rPr lang="en-US" sz="2000" b="1" dirty="0" smtClean="0">
                <a:solidFill>
                  <a:prstClr val="black">
                    <a:lumMod val="85000"/>
                    <a:lumOff val="15000"/>
                  </a:prstClr>
                </a:solidFill>
              </a:rPr>
              <a:t>Shortcuts help improve efficiency. They often speed up actions in Outlook</a:t>
            </a:r>
            <a:endParaRPr lang="en-US" sz="2000" b="1" dirty="0">
              <a:solidFill>
                <a:prstClr val="black">
                  <a:lumMod val="85000"/>
                  <a:lumOff val="15000"/>
                </a:prstClr>
              </a:solidFill>
            </a:endParaRPr>
          </a:p>
          <a:p>
            <a:pPr marL="342900" indent="-342900">
              <a:lnSpc>
                <a:spcPct val="114000"/>
              </a:lnSpc>
              <a:buFont typeface="Arial" pitchFamily="34" charset="0"/>
              <a:buChar char="•"/>
            </a:pP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Shortcuts – What are they?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18</a:t>
            </a:fld>
            <a:endParaRPr lang="en-US" dirty="0"/>
          </a:p>
        </p:txBody>
      </p:sp>
      <p:sp>
        <p:nvSpPr>
          <p:cNvPr id="5" name="TextBox 4"/>
          <p:cNvSpPr txBox="1"/>
          <p:nvPr/>
        </p:nvSpPr>
        <p:spPr>
          <a:xfrm>
            <a:off x="762000" y="4857750"/>
            <a:ext cx="7934325" cy="523220"/>
          </a:xfrm>
          <a:prstGeom prst="rect">
            <a:avLst/>
          </a:prstGeom>
          <a:solidFill>
            <a:srgbClr val="FFFF00"/>
          </a:solidFill>
        </p:spPr>
        <p:txBody>
          <a:bodyPr wrap="square" rtlCol="0">
            <a:spAutoFit/>
          </a:bodyPr>
          <a:lstStyle/>
          <a:p>
            <a:r>
              <a:rPr lang="en-US" sz="1400" dirty="0" smtClean="0"/>
              <a:t>To see a complete listing </a:t>
            </a:r>
            <a:r>
              <a:rPr lang="en-US" sz="1400" dirty="0"/>
              <a:t>of shortcuts, go to </a:t>
            </a:r>
            <a:r>
              <a:rPr lang="en-US" sz="1400" dirty="0">
                <a:hlinkClick r:id="rId3"/>
              </a:rPr>
              <a:t>https://</a:t>
            </a:r>
            <a:r>
              <a:rPr lang="en-US" sz="1400" dirty="0" smtClean="0">
                <a:hlinkClick r:id="rId3"/>
              </a:rPr>
              <a:t>support.office.com/en-us/article/Keyboard-shortcuts-for-Microsoft-Outlook-2010-ae3f6efe-57d9-447c-ae38-b58ed69fc9bc</a:t>
            </a:r>
            <a:r>
              <a:rPr lang="en-US" sz="1400" dirty="0" smtClean="0"/>
              <a:t> </a:t>
            </a:r>
            <a:endParaRPr lang="en-US" sz="1400" dirty="0"/>
          </a:p>
        </p:txBody>
      </p:sp>
    </p:spTree>
    <p:extLst>
      <p:ext uri="{BB962C8B-B14F-4D97-AF65-F5344CB8AC3E}">
        <p14:creationId xmlns:p14="http://schemas.microsoft.com/office/powerpoint/2010/main" val="3589998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Shortcuts – Most common</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19</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20712992"/>
              </p:ext>
            </p:extLst>
          </p:nvPr>
        </p:nvGraphicFramePr>
        <p:xfrm>
          <a:off x="428625" y="1209675"/>
          <a:ext cx="7934325" cy="4926550"/>
        </p:xfrm>
        <a:graphic>
          <a:graphicData uri="http://schemas.openxmlformats.org/drawingml/2006/table">
            <a:tbl>
              <a:tblPr>
                <a:tableStyleId>{9DCAF9ED-07DC-4A11-8D7F-57B35C25682E}</a:tableStyleId>
              </a:tblPr>
              <a:tblGrid>
                <a:gridCol w="6505575"/>
                <a:gridCol w="1428750"/>
              </a:tblGrid>
              <a:tr h="201638">
                <a:tc>
                  <a:txBody>
                    <a:bodyPr/>
                    <a:lstStyle/>
                    <a:p>
                      <a:pPr algn="l" fontAlgn="ctr"/>
                      <a:r>
                        <a:rPr lang="en-US" sz="1200" b="1" u="none" strike="noStrike" dirty="0">
                          <a:effectLst/>
                        </a:rPr>
                        <a:t>Action</a:t>
                      </a:r>
                      <a:endParaRPr lang="en-US" sz="1200" b="1" i="0" u="none" strike="noStrike" dirty="0">
                        <a:solidFill>
                          <a:srgbClr val="2F2F2F"/>
                        </a:solidFill>
                        <a:effectLst/>
                        <a:latin typeface="Segoe UI"/>
                      </a:endParaRPr>
                    </a:p>
                  </a:txBody>
                  <a:tcPr marL="5762" marR="5762" marT="5762" marB="0" anchor="ctr">
                    <a:solidFill>
                      <a:srgbClr val="00B0F0"/>
                    </a:solidFill>
                  </a:tcPr>
                </a:tc>
                <a:tc>
                  <a:txBody>
                    <a:bodyPr/>
                    <a:lstStyle/>
                    <a:p>
                      <a:pPr algn="l" fontAlgn="ctr"/>
                      <a:r>
                        <a:rPr lang="en-US" sz="1200" b="1" u="none" strike="noStrike" dirty="0">
                          <a:effectLst/>
                        </a:rPr>
                        <a:t>Press</a:t>
                      </a:r>
                      <a:endParaRPr lang="en-US" sz="1200" b="1" i="0" u="none" strike="noStrike" dirty="0">
                        <a:solidFill>
                          <a:srgbClr val="2F2F2F"/>
                        </a:solidFill>
                        <a:effectLst/>
                        <a:latin typeface="Segoe UI"/>
                      </a:endParaRPr>
                    </a:p>
                  </a:txBody>
                  <a:tcPr marL="5762" marR="5762" marT="5762" marB="0" anchor="ctr">
                    <a:solidFill>
                      <a:srgbClr val="00B0F0"/>
                    </a:solidFill>
                  </a:tcPr>
                </a:tc>
              </a:tr>
              <a:tr h="226987">
                <a:tc>
                  <a:txBody>
                    <a:bodyPr/>
                    <a:lstStyle/>
                    <a:p>
                      <a:pPr algn="l" fontAlgn="ctr"/>
                      <a:r>
                        <a:rPr lang="en-US" sz="1200" u="none" strike="noStrike" dirty="0">
                          <a:effectLst/>
                        </a:rPr>
                        <a:t>Move between fields (To:, cc:, subject, body) </a:t>
                      </a:r>
                      <a:r>
                        <a:rPr lang="en-US" sz="1200" u="none" strike="noStrike" dirty="0" smtClean="0">
                          <a:effectLst/>
                        </a:rPr>
                        <a:t> - Email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Tab</a:t>
                      </a:r>
                      <a:endParaRPr lang="en-US" sz="1200" b="0" i="0" u="none" strike="noStrike" dirty="0">
                        <a:solidFill>
                          <a:srgbClr val="2F2F2F"/>
                        </a:solidFill>
                        <a:effectLst/>
                        <a:latin typeface="Segoe UI"/>
                      </a:endParaRPr>
                    </a:p>
                  </a:txBody>
                  <a:tcPr marL="5762" marR="5762" marT="5762" marB="0" anchor="ctr"/>
                </a:tc>
              </a:tr>
              <a:tr h="190500">
                <a:tc>
                  <a:txBody>
                    <a:bodyPr/>
                    <a:lstStyle/>
                    <a:p>
                      <a:pPr algn="l" fontAlgn="ctr"/>
                      <a:r>
                        <a:rPr lang="en-US" sz="1200" u="none" strike="noStrike" dirty="0">
                          <a:effectLst/>
                        </a:rPr>
                        <a:t>Switch to next message (with message open</a:t>
                      </a:r>
                      <a:r>
                        <a:rPr lang="en-US" sz="1200" u="none" strike="noStrike" dirty="0" smtClean="0">
                          <a:effectLst/>
                        </a:rPr>
                        <a:t>) - Email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a:effectLst/>
                        </a:rPr>
                        <a:t>CTRL+PERIOD</a:t>
                      </a:r>
                      <a:endParaRPr lang="en-US" sz="1200" b="0" i="0" u="none" strike="noStrike">
                        <a:solidFill>
                          <a:srgbClr val="2F2F2F"/>
                        </a:solidFill>
                        <a:effectLst/>
                        <a:latin typeface="Segoe UI"/>
                      </a:endParaRPr>
                    </a:p>
                  </a:txBody>
                  <a:tcPr marL="5762" marR="5762" marT="23044" marB="23044" anchor="ctr"/>
                </a:tc>
              </a:tr>
              <a:tr h="233947">
                <a:tc>
                  <a:txBody>
                    <a:bodyPr/>
                    <a:lstStyle/>
                    <a:p>
                      <a:pPr algn="l" fontAlgn="ctr"/>
                      <a:r>
                        <a:rPr lang="en-US" sz="1200" u="none" strike="noStrike" dirty="0">
                          <a:effectLst/>
                        </a:rPr>
                        <a:t>Switch to previous message (with message open</a:t>
                      </a:r>
                      <a:r>
                        <a:rPr lang="en-US" sz="1200" u="none" strike="noStrike" dirty="0" smtClean="0">
                          <a:effectLst/>
                        </a:rPr>
                        <a:t>) - Email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a:effectLst/>
                        </a:rPr>
                        <a:t>CTRL+COMMA</a:t>
                      </a:r>
                      <a:endParaRPr lang="en-US" sz="1200" b="0" i="0" u="none" strike="noStrike">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Find a message or other </a:t>
                      </a:r>
                      <a:r>
                        <a:rPr lang="en-US" sz="1200" u="none" strike="noStrike" dirty="0" smtClean="0">
                          <a:effectLst/>
                        </a:rPr>
                        <a:t>item - Email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a:effectLst/>
                        </a:rPr>
                        <a:t>CTRL+E</a:t>
                      </a:r>
                      <a:endParaRPr lang="en-US" sz="1200" b="0" i="0" u="none" strike="noStrike">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Reply to a </a:t>
                      </a:r>
                      <a:r>
                        <a:rPr lang="en-US" sz="1200" u="none" strike="noStrike" dirty="0" smtClean="0">
                          <a:effectLst/>
                        </a:rPr>
                        <a:t>message - Email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CTRL+R</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Create a message (when in Mail)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CTRL+N</a:t>
                      </a:r>
                      <a:endParaRPr lang="en-US" sz="1200" b="0" i="0" u="none" strike="noStrike" dirty="0">
                        <a:solidFill>
                          <a:srgbClr val="2F2F2F"/>
                        </a:solidFill>
                        <a:effectLst/>
                        <a:latin typeface="Segoe UI"/>
                      </a:endParaRPr>
                    </a:p>
                  </a:txBody>
                  <a:tcPr marL="5762" marR="5762" marT="23044" marB="23044" anchor="ctr"/>
                </a:tc>
              </a:tr>
              <a:tr h="21408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Mark as </a:t>
                      </a:r>
                      <a:r>
                        <a:rPr lang="en-US" sz="1200" u="none" strike="noStrike" dirty="0" smtClean="0">
                          <a:effectLst/>
                        </a:rPr>
                        <a:t>read - Email</a:t>
                      </a:r>
                      <a:endParaRPr lang="en-US" sz="1200" b="0" i="0" u="none" strike="noStrike" dirty="0" smtClean="0">
                        <a:solidFill>
                          <a:srgbClr val="2F2F2F"/>
                        </a:solidFill>
                        <a:effectLst/>
                        <a:latin typeface="Segoe UI"/>
                      </a:endParaRPr>
                    </a:p>
                  </a:txBody>
                  <a:tcPr marL="5762" marR="5762" marT="5762" marB="0" anchor="ctr"/>
                </a:tc>
                <a:tc>
                  <a:txBody>
                    <a:bodyPr/>
                    <a:lstStyle/>
                    <a:p>
                      <a:pPr algn="l" fontAlgn="ctr"/>
                      <a:r>
                        <a:rPr lang="en-US" sz="1200" u="none" strike="noStrike">
                          <a:effectLst/>
                        </a:rPr>
                        <a:t>CTRL+Q</a:t>
                      </a:r>
                      <a:endParaRPr lang="en-US" sz="1200" b="0" i="0" u="none" strike="noStrike">
                        <a:solidFill>
                          <a:srgbClr val="2F2F2F"/>
                        </a:solidFill>
                        <a:effectLst/>
                        <a:latin typeface="Segoe UI"/>
                      </a:endParaRPr>
                    </a:p>
                  </a:txBody>
                  <a:tcPr marL="5762" marR="5762" marT="23044" marB="23044" anchor="ctr"/>
                </a:tc>
              </a:tr>
              <a:tr h="21408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Mark as </a:t>
                      </a:r>
                      <a:r>
                        <a:rPr lang="en-US" sz="1200" u="none" strike="noStrike" dirty="0" smtClean="0">
                          <a:effectLst/>
                        </a:rPr>
                        <a:t>unread - Email</a:t>
                      </a:r>
                      <a:endParaRPr lang="en-US" sz="1200" b="0" i="0" u="none" strike="noStrike" dirty="0" smtClean="0">
                        <a:solidFill>
                          <a:srgbClr val="2F2F2F"/>
                        </a:solidFill>
                        <a:effectLst/>
                        <a:latin typeface="Segoe UI"/>
                      </a:endParaRPr>
                    </a:p>
                  </a:txBody>
                  <a:tcPr marL="5762" marR="5762" marT="23044" marB="23044" anchor="ctr"/>
                </a:tc>
                <a:tc>
                  <a:txBody>
                    <a:bodyPr/>
                    <a:lstStyle/>
                    <a:p>
                      <a:pPr algn="l" fontAlgn="ctr"/>
                      <a:r>
                        <a:rPr lang="en-US" sz="1200" u="none" strike="noStrike">
                          <a:effectLst/>
                        </a:rPr>
                        <a:t>CTRL+U</a:t>
                      </a:r>
                      <a:endParaRPr lang="en-US" sz="1200" b="0" i="0" u="none" strike="noStrike">
                        <a:solidFill>
                          <a:srgbClr val="2F2F2F"/>
                        </a:solidFill>
                        <a:effectLst/>
                        <a:latin typeface="Segoe UI"/>
                      </a:endParaRPr>
                    </a:p>
                  </a:txBody>
                  <a:tcPr marL="5762" marR="5762" marT="23044" marB="23044" anchor="ctr"/>
                </a:tc>
              </a:tr>
              <a:tr h="21408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Forward as </a:t>
                      </a:r>
                      <a:r>
                        <a:rPr lang="en-US" sz="1200" u="none" strike="noStrike" dirty="0" smtClean="0">
                          <a:effectLst/>
                        </a:rPr>
                        <a:t>attachment - Email</a:t>
                      </a:r>
                      <a:endParaRPr lang="en-US" sz="1200" b="0" i="0" u="none" strike="noStrike" dirty="0" smtClean="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CTRL+ALT+F</a:t>
                      </a:r>
                      <a:endParaRPr lang="en-US" sz="1200" b="0" i="0" u="none" strike="noStrike" dirty="0">
                        <a:solidFill>
                          <a:srgbClr val="2F2F2F"/>
                        </a:solidFill>
                        <a:effectLst/>
                        <a:latin typeface="Segoe UI"/>
                      </a:endParaRPr>
                    </a:p>
                  </a:txBody>
                  <a:tcPr marL="5762" marR="5762" marT="23044" marB="23044" anchor="ctr"/>
                </a:tc>
              </a:tr>
              <a:tr h="238578">
                <a:tc>
                  <a:txBody>
                    <a:bodyPr/>
                    <a:lstStyle/>
                    <a:p>
                      <a:pPr algn="l" fontAlgn="ctr"/>
                      <a:r>
                        <a:rPr lang="en-US" sz="1200" u="none" strike="noStrike" dirty="0">
                          <a:effectLst/>
                        </a:rPr>
                        <a:t>Find and replace text, symbols, or some formatting commands </a:t>
                      </a:r>
                      <a:r>
                        <a:rPr lang="en-US" sz="1200" u="none" strike="noStrike" dirty="0" smtClean="0">
                          <a:effectLst/>
                        </a:rPr>
                        <a:t>works </a:t>
                      </a:r>
                      <a:r>
                        <a:rPr lang="en-US" sz="1200" u="none" strike="noStrike" dirty="0">
                          <a:effectLst/>
                        </a:rPr>
                        <a:t>in the Reading Pane on an open </a:t>
                      </a:r>
                      <a:r>
                        <a:rPr lang="en-US" sz="1200" u="none" strike="noStrike" dirty="0" smtClean="0">
                          <a:effectLst/>
                        </a:rPr>
                        <a:t>item  -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CTRL+H</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Search for text inside an open </a:t>
                      </a:r>
                      <a:r>
                        <a:rPr lang="en-US" sz="1200" u="none" strike="noStrike" dirty="0" smtClean="0">
                          <a:effectLst/>
                        </a:rPr>
                        <a:t>item -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F4</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Save (except in Tasks)</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CTRL+S</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smtClean="0">
                          <a:effectLst/>
                        </a:rPr>
                        <a:t>Undo -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a:effectLst/>
                        </a:rPr>
                        <a:t>CTRL+Z </a:t>
                      </a:r>
                      <a:endParaRPr lang="en-US" sz="1200" b="0" i="0" u="none" strike="noStrike">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smtClean="0">
                          <a:effectLst/>
                        </a:rPr>
                        <a:t>Print -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a:effectLst/>
                        </a:rPr>
                        <a:t>CTRL+P</a:t>
                      </a:r>
                      <a:endParaRPr lang="en-US" sz="1200" b="0" i="0" u="none" strike="noStrike">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Check </a:t>
                      </a:r>
                      <a:r>
                        <a:rPr lang="en-US" sz="1200" u="none" strike="noStrike" dirty="0" smtClean="0">
                          <a:effectLst/>
                        </a:rPr>
                        <a:t>names -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CTRL+K</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Check </a:t>
                      </a:r>
                      <a:r>
                        <a:rPr lang="en-US" sz="1200" u="none" strike="noStrike" dirty="0" smtClean="0">
                          <a:effectLst/>
                        </a:rPr>
                        <a:t>spelling - All</a:t>
                      </a:r>
                      <a:endParaRPr lang="en-US" sz="1200" b="0" i="0" u="none" strike="noStrike" dirty="0">
                        <a:solidFill>
                          <a:srgbClr val="2F2F2F"/>
                        </a:solidFill>
                        <a:effectLst/>
                        <a:latin typeface="Segoe UI"/>
                      </a:endParaRPr>
                    </a:p>
                  </a:txBody>
                  <a:tcPr marL="5762" marR="5762" marT="23044" marB="23044" anchor="ctr"/>
                </a:tc>
                <a:tc>
                  <a:txBody>
                    <a:bodyPr/>
                    <a:lstStyle/>
                    <a:p>
                      <a:pPr algn="l" fontAlgn="ctr"/>
                      <a:r>
                        <a:rPr lang="en-US" sz="1200" u="none" strike="noStrike">
                          <a:effectLst/>
                        </a:rPr>
                        <a:t>F7</a:t>
                      </a:r>
                      <a:endParaRPr lang="en-US" sz="1200" b="0" i="0" u="none" strike="noStrike">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Find a contact or other item (Search</a:t>
                      </a:r>
                      <a:r>
                        <a:rPr lang="en-US" sz="1200" u="none" strike="noStrike" dirty="0" smtClean="0">
                          <a:effectLst/>
                        </a:rPr>
                        <a:t>) -</a:t>
                      </a:r>
                      <a:r>
                        <a:rPr lang="en-US" sz="1200" u="none" strike="noStrike" baseline="0" dirty="0" smtClean="0">
                          <a:effectLst/>
                        </a:rPr>
                        <a:t> All</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F3</a:t>
                      </a:r>
                      <a:endParaRPr lang="en-US" sz="1200" b="0" i="0" u="none" strike="noStrike" dirty="0">
                        <a:solidFill>
                          <a:srgbClr val="2F2F2F"/>
                        </a:solidFill>
                        <a:effectLst/>
                        <a:latin typeface="Segoe UI"/>
                      </a:endParaRPr>
                    </a:p>
                  </a:txBody>
                  <a:tcPr marL="5762" marR="5762" marT="23044" marB="23044" anchor="ctr"/>
                </a:tc>
              </a:tr>
              <a:tr h="200381">
                <a:tc>
                  <a:txBody>
                    <a:bodyPr/>
                    <a:lstStyle/>
                    <a:p>
                      <a:pPr algn="l" fontAlgn="ctr"/>
                      <a:r>
                        <a:rPr lang="en-US" sz="1200" u="none" strike="noStrike" dirty="0">
                          <a:effectLst/>
                        </a:rPr>
                        <a:t>Create a message (from any Outlook view)</a:t>
                      </a:r>
                      <a:endParaRPr lang="en-US" sz="1200" b="0" i="0" u="none" strike="noStrike" dirty="0">
                        <a:solidFill>
                          <a:srgbClr val="2F2F2F"/>
                        </a:solidFill>
                        <a:effectLst/>
                        <a:latin typeface="Segoe UI"/>
                      </a:endParaRPr>
                    </a:p>
                  </a:txBody>
                  <a:tcPr marL="5762" marR="5762" marT="23044" marB="23044" anchor="ctr"/>
                </a:tc>
                <a:tc>
                  <a:txBody>
                    <a:bodyPr/>
                    <a:lstStyle/>
                    <a:p>
                      <a:pPr algn="l" fontAlgn="ctr"/>
                      <a:r>
                        <a:rPr lang="en-US" sz="1200" u="none" strike="noStrike" dirty="0">
                          <a:effectLst/>
                        </a:rPr>
                        <a:t>CTRL+SHIFT+M</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Go to a date </a:t>
                      </a:r>
                      <a:r>
                        <a:rPr lang="en-US" sz="1200" u="none" strike="noStrike" dirty="0" smtClean="0">
                          <a:effectLst/>
                        </a:rPr>
                        <a:t>- Calendar</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CTRL+G</a:t>
                      </a:r>
                      <a:endParaRPr lang="en-US" sz="1200" b="0" i="0" u="none" strike="noStrike" dirty="0">
                        <a:solidFill>
                          <a:srgbClr val="2F2F2F"/>
                        </a:solidFill>
                        <a:effectLst/>
                        <a:latin typeface="Segoe UI"/>
                      </a:endParaRPr>
                    </a:p>
                  </a:txBody>
                  <a:tcPr marL="5762" marR="5762" marT="23044" marB="23044" anchor="ctr"/>
                </a:tc>
              </a:tr>
              <a:tr h="214086">
                <a:tc>
                  <a:txBody>
                    <a:bodyPr/>
                    <a:lstStyle/>
                    <a:p>
                      <a:pPr algn="l" fontAlgn="ctr"/>
                      <a:r>
                        <a:rPr lang="en-US" sz="1200" u="none" strike="noStrike" dirty="0">
                          <a:effectLst/>
                        </a:rPr>
                        <a:t>Go to next appointment </a:t>
                      </a:r>
                      <a:r>
                        <a:rPr lang="en-US" sz="1200" u="none" strike="noStrike" dirty="0" smtClean="0">
                          <a:effectLst/>
                        </a:rPr>
                        <a:t>- Calendar</a:t>
                      </a:r>
                      <a:endParaRPr lang="en-US" sz="1200" b="0" i="0" u="none" strike="noStrike" dirty="0">
                        <a:solidFill>
                          <a:srgbClr val="2F2F2F"/>
                        </a:solidFill>
                        <a:effectLst/>
                        <a:latin typeface="Segoe UI"/>
                      </a:endParaRPr>
                    </a:p>
                  </a:txBody>
                  <a:tcPr marL="5762" marR="5762" marT="5762" marB="0" anchor="ctr"/>
                </a:tc>
                <a:tc>
                  <a:txBody>
                    <a:bodyPr/>
                    <a:lstStyle/>
                    <a:p>
                      <a:pPr algn="l" fontAlgn="ctr"/>
                      <a:r>
                        <a:rPr lang="en-US" sz="1200" u="none" strike="noStrike" dirty="0">
                          <a:effectLst/>
                        </a:rPr>
                        <a:t>CTRL+PERIOD</a:t>
                      </a:r>
                      <a:endParaRPr lang="en-US" sz="1200" b="0" i="0" u="none" strike="noStrike" dirty="0">
                        <a:solidFill>
                          <a:srgbClr val="2F2F2F"/>
                        </a:solidFill>
                        <a:effectLst/>
                        <a:latin typeface="Segoe UI"/>
                      </a:endParaRPr>
                    </a:p>
                  </a:txBody>
                  <a:tcPr marL="5762" marR="5762" marT="23044" marB="23044" anchor="ctr"/>
                </a:tc>
              </a:tr>
            </a:tbl>
          </a:graphicData>
        </a:graphic>
      </p:graphicFrame>
    </p:spTree>
    <p:extLst>
      <p:ext uri="{BB962C8B-B14F-4D97-AF65-F5344CB8AC3E}">
        <p14:creationId xmlns:p14="http://schemas.microsoft.com/office/powerpoint/2010/main" val="1855528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70675" y="3137631"/>
            <a:ext cx="5111496" cy="512064"/>
            <a:chOff x="1870675" y="3137631"/>
            <a:chExt cx="5402650" cy="582737"/>
          </a:xfrm>
        </p:grpSpPr>
        <p:grpSp>
          <p:nvGrpSpPr>
            <p:cNvPr id="9" name="Group 8"/>
            <p:cNvGrpSpPr/>
            <p:nvPr/>
          </p:nvGrpSpPr>
          <p:grpSpPr>
            <a:xfrm>
              <a:off x="2162044" y="3137631"/>
              <a:ext cx="5111281" cy="582737"/>
              <a:chOff x="1433112" y="3027365"/>
              <a:chExt cx="5111281" cy="582737"/>
            </a:xfrm>
            <a:scene3d>
              <a:camera prst="orthographicFront"/>
              <a:lightRig rig="flat" dir="t"/>
            </a:scene3d>
          </p:grpSpPr>
          <p:sp>
            <p:nvSpPr>
              <p:cNvPr id="11" name="Pentagon 10"/>
              <p:cNvSpPr/>
              <p:nvPr/>
            </p:nvSpPr>
            <p:spPr>
              <a:xfrm rot="10800000">
                <a:off x="1433112" y="3027365"/>
                <a:ext cx="5111281" cy="582737"/>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13" name="Pentagon 4"/>
              <p:cNvSpPr/>
              <p:nvPr/>
            </p:nvSpPr>
            <p:spPr>
              <a:xfrm rot="21600000">
                <a:off x="1578796" y="3027365"/>
                <a:ext cx="4965597" cy="58273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Auto cc: yourself</a:t>
                </a:r>
              </a:p>
            </p:txBody>
          </p:sp>
        </p:grpSp>
        <p:sp>
          <p:nvSpPr>
            <p:cNvPr id="10" name="Oval 9"/>
            <p:cNvSpPr/>
            <p:nvPr/>
          </p:nvSpPr>
          <p:spPr>
            <a:xfrm>
              <a:off x="1870675" y="3137631"/>
              <a:ext cx="582737" cy="582737"/>
            </a:xfrm>
            <a:prstGeom prst="ellipse">
              <a:avLst/>
            </a:prstGeom>
            <a:blipFill>
              <a:blip r:embed="rId3"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6">
                <a:tint val="50000"/>
                <a:hueOff val="0"/>
                <a:satOff val="0"/>
                <a:lumOff val="0"/>
                <a:alphaOff val="0"/>
              </a:schemeClr>
            </a:effectRef>
            <a:fontRef idx="minor">
              <a:schemeClr val="lt1">
                <a:hueOff val="0"/>
                <a:satOff val="0"/>
                <a:lumOff val="0"/>
                <a:alphaOff val="0"/>
              </a:schemeClr>
            </a:fontRef>
          </p:style>
        </p:sp>
      </p:grpSp>
      <p:sp>
        <p:nvSpPr>
          <p:cNvPr id="2" name="Slide Number Placeholder 1"/>
          <p:cNvSpPr>
            <a:spLocks noGrp="1"/>
          </p:cNvSpPr>
          <p:nvPr>
            <p:ph type="sldNum" sz="quarter" idx="12"/>
          </p:nvPr>
        </p:nvSpPr>
        <p:spPr/>
        <p:txBody>
          <a:bodyPr/>
          <a:lstStyle/>
          <a:p>
            <a:fld id="{240D5ECE-8B49-45CD-BE81-EF81920D1969}" type="slidenum">
              <a:rPr lang="en-US" smtClean="0"/>
              <a:pPr/>
              <a:t>20</a:t>
            </a:fld>
            <a:endParaRPr lang="en-US" dirty="0"/>
          </a:p>
        </p:txBody>
      </p:sp>
      <p:sp>
        <p:nvSpPr>
          <p:cNvPr id="12" name="Text Placeholder 4"/>
          <p:cNvSpPr txBox="1">
            <a:spLocks/>
          </p:cNvSpPr>
          <p:nvPr/>
        </p:nvSpPr>
        <p:spPr>
          <a:xfrm>
            <a:off x="465160" y="5107672"/>
            <a:ext cx="8229601" cy="375787"/>
          </a:xfrm>
          <a:prstGeom prst="rect">
            <a:avLst/>
          </a:prstGeom>
        </p:spPr>
        <p:txBody>
          <a:bodyPr vert="horz" lIns="91440" tIns="45720" rIns="91440" bIns="45720" rtlCol="0" anchor="b">
            <a:normAutofit/>
          </a:bodyPr>
          <a:lstStyle>
            <a:lvl1pPr marL="0" indent="0" algn="r" defTabSz="914400" rtl="0" eaLnBrk="1" latinLnBrk="0" hangingPunct="1">
              <a:spcBef>
                <a:spcPct val="20000"/>
              </a:spcBef>
              <a:buFont typeface="Arial" pitchFamily="34" charset="0"/>
              <a:buNone/>
              <a:defRPr sz="1800" kern="120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Tree>
    <p:extLst>
      <p:ext uri="{BB962C8B-B14F-4D97-AF65-F5344CB8AC3E}">
        <p14:creationId xmlns:p14="http://schemas.microsoft.com/office/powerpoint/2010/main" val="1213096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01448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We send out a lot of emails, and we need to be able to review our emails or responses. Auto cc: yourself allows you to better organize your emails and responses for later reference</a:t>
            </a:r>
          </a:p>
          <a:p>
            <a:pPr marL="342900" indent="-342900">
              <a:lnSpc>
                <a:spcPct val="114000"/>
              </a:lnSpc>
              <a:buFont typeface="Arial" pitchFamily="34" charset="0"/>
              <a:buChar char="•"/>
            </a:pPr>
            <a:r>
              <a:rPr lang="en-US" sz="2100" dirty="0" smtClean="0">
                <a:solidFill>
                  <a:prstClr val="black">
                    <a:lumMod val="85000"/>
                    <a:lumOff val="15000"/>
                  </a:prstClr>
                </a:solidFill>
              </a:rPr>
              <a:t>Auto cc: yourself is simply a variant use of “Rules” described earlier</a:t>
            </a:r>
          </a:p>
          <a:p>
            <a:pPr marL="342900" indent="-342900">
              <a:lnSpc>
                <a:spcPct val="114000"/>
              </a:lnSpc>
              <a:buFont typeface="Arial" pitchFamily="34" charset="0"/>
              <a:buChar char="•"/>
            </a:pPr>
            <a:r>
              <a:rPr lang="en-US" sz="2000" b="1" dirty="0" smtClean="0">
                <a:solidFill>
                  <a:prstClr val="black">
                    <a:lumMod val="85000"/>
                    <a:lumOff val="15000"/>
                  </a:prstClr>
                </a:solidFill>
              </a:rPr>
              <a:t>Auto cc: yourself can improve efficiency by storing responses in more logical locations without manual intervention</a:t>
            </a:r>
            <a:endParaRPr lang="en-US" sz="2000" dirty="0">
              <a:solidFill>
                <a:prstClr val="black">
                  <a:lumMod val="85000"/>
                  <a:lumOff val="15000"/>
                </a:prstClr>
              </a:solidFill>
            </a:endParaRPr>
          </a:p>
          <a:p>
            <a:pPr marL="342900" indent="-342900">
              <a:lnSpc>
                <a:spcPct val="114000"/>
              </a:lnSpc>
              <a:buFont typeface="Arial" pitchFamily="34" charset="0"/>
              <a:buChar char="•"/>
            </a:pPr>
            <a:r>
              <a:rPr lang="en-US" sz="2000" dirty="0">
                <a:solidFill>
                  <a:prstClr val="black">
                    <a:lumMod val="85000"/>
                    <a:lumOff val="15000"/>
                  </a:prstClr>
                </a:solidFill>
              </a:rPr>
              <a:t>We will look at two </a:t>
            </a:r>
            <a:r>
              <a:rPr lang="en-US" sz="2000" dirty="0" smtClean="0">
                <a:solidFill>
                  <a:prstClr val="black">
                    <a:lumMod val="85000"/>
                    <a:lumOff val="15000"/>
                  </a:prstClr>
                </a:solidFill>
              </a:rPr>
              <a:t>scenarios:</a:t>
            </a:r>
            <a:endParaRPr lang="en-US" sz="2000" dirty="0">
              <a:solidFill>
                <a:prstClr val="black">
                  <a:lumMod val="85000"/>
                  <a:lumOff val="15000"/>
                </a:prstClr>
              </a:solidFill>
            </a:endParaRPr>
          </a:p>
          <a:p>
            <a:pPr marL="800100" lvl="1" indent="-342900">
              <a:lnSpc>
                <a:spcPct val="114000"/>
              </a:lnSpc>
              <a:buFont typeface="Arial" pitchFamily="34" charset="0"/>
              <a:buChar char="•"/>
            </a:pPr>
            <a:r>
              <a:rPr lang="en-US" sz="2000" dirty="0" smtClean="0">
                <a:solidFill>
                  <a:prstClr val="black">
                    <a:lumMod val="85000"/>
                    <a:lumOff val="15000"/>
                  </a:prstClr>
                </a:solidFill>
              </a:rPr>
              <a:t>Auto cc: all new emails or responses to your inbox</a:t>
            </a:r>
            <a:endParaRPr lang="en-US" sz="2000" dirty="0">
              <a:solidFill>
                <a:prstClr val="black">
                  <a:lumMod val="85000"/>
                  <a:lumOff val="15000"/>
                </a:prstClr>
              </a:solidFill>
            </a:endParaRPr>
          </a:p>
          <a:p>
            <a:pPr marL="800100" lvl="1" indent="-342900">
              <a:lnSpc>
                <a:spcPct val="114000"/>
              </a:lnSpc>
              <a:buFont typeface="Arial" pitchFamily="34" charset="0"/>
              <a:buChar char="•"/>
            </a:pPr>
            <a:r>
              <a:rPr lang="en-US" sz="2000" dirty="0" smtClean="0">
                <a:solidFill>
                  <a:prstClr val="black">
                    <a:lumMod val="85000"/>
                    <a:lumOff val="15000"/>
                  </a:prstClr>
                </a:solidFill>
              </a:rPr>
              <a:t>Auto cc: all emails sent to a specific </a:t>
            </a:r>
            <a:r>
              <a:rPr lang="en-US" sz="2000" smtClean="0">
                <a:solidFill>
                  <a:prstClr val="black">
                    <a:lumMod val="85000"/>
                    <a:lumOff val="15000"/>
                  </a:prstClr>
                </a:solidFill>
              </a:rPr>
              <a:t>person to </a:t>
            </a:r>
            <a:r>
              <a:rPr lang="en-US" sz="2000" dirty="0" smtClean="0">
                <a:solidFill>
                  <a:prstClr val="black">
                    <a:lumMod val="85000"/>
                    <a:lumOff val="15000"/>
                  </a:prstClr>
                </a:solidFill>
              </a:rPr>
              <a:t>a particular email folder</a:t>
            </a: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Auto cc: yourself – Why?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21</a:t>
            </a:fld>
            <a:endParaRPr lang="en-US" dirty="0"/>
          </a:p>
        </p:txBody>
      </p:sp>
    </p:spTree>
    <p:extLst>
      <p:ext uri="{BB962C8B-B14F-4D97-AF65-F5344CB8AC3E}">
        <p14:creationId xmlns:p14="http://schemas.microsoft.com/office/powerpoint/2010/main" val="3551673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lvl="1" indent="-342900">
              <a:lnSpc>
                <a:spcPct val="124000"/>
              </a:lnSpc>
              <a:buFont typeface="Arial" pitchFamily="34" charset="0"/>
              <a:buChar char="•"/>
            </a:pPr>
            <a:r>
              <a:rPr lang="en-US" sz="2000" dirty="0">
                <a:solidFill>
                  <a:prstClr val="black">
                    <a:lumMod val="85000"/>
                    <a:lumOff val="15000"/>
                  </a:prstClr>
                </a:solidFill>
              </a:rPr>
              <a:t>You want all emails you initiate or </a:t>
            </a:r>
            <a:r>
              <a:rPr lang="en-US" sz="2000" dirty="0" smtClean="0">
                <a:solidFill>
                  <a:prstClr val="black">
                    <a:lumMod val="85000"/>
                    <a:lumOff val="15000"/>
                  </a:prstClr>
                </a:solidFill>
              </a:rPr>
              <a:t>respond to copied to your inbox (you can also find them in your “sent” folder)</a:t>
            </a:r>
            <a:endParaRPr lang="en-US" sz="2000" dirty="0">
              <a:solidFill>
                <a:prstClr val="black">
                  <a:lumMod val="85000"/>
                  <a:lumOff val="15000"/>
                </a:prstClr>
              </a:solidFill>
            </a:endParaRPr>
          </a:p>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lnSpc>
                <a:spcPct val="120000"/>
              </a:lnSpc>
              <a:buFont typeface="+mj-lt"/>
              <a:buAutoNum type="arabicPeriod"/>
            </a:pPr>
            <a:r>
              <a:rPr lang="en-US" dirty="0" smtClean="0">
                <a:solidFill>
                  <a:prstClr val="black">
                    <a:lumMod val="85000"/>
                    <a:lumOff val="15000"/>
                  </a:prstClr>
                </a:solidFill>
              </a:rPr>
              <a:t>You must have your email window for </a:t>
            </a:r>
            <a:br>
              <a:rPr lang="en-US" dirty="0" smtClean="0">
                <a:solidFill>
                  <a:prstClr val="black">
                    <a:lumMod val="85000"/>
                    <a:lumOff val="15000"/>
                  </a:prstClr>
                </a:solidFill>
              </a:rPr>
            </a:br>
            <a:r>
              <a:rPr lang="en-US" dirty="0" smtClean="0">
                <a:solidFill>
                  <a:prstClr val="black">
                    <a:lumMod val="85000"/>
                    <a:lumOff val="15000"/>
                  </a:prstClr>
                </a:solidFill>
              </a:rPr>
              <a:t>Outlook open</a:t>
            </a:r>
          </a:p>
          <a:p>
            <a:pPr marL="914400" lvl="1" indent="-457200">
              <a:lnSpc>
                <a:spcPct val="120000"/>
              </a:lnSpc>
              <a:buFont typeface="+mj-lt"/>
              <a:buAutoNum type="arabicPeriod"/>
            </a:pPr>
            <a:r>
              <a:rPr lang="en-US" dirty="0" smtClean="0">
                <a:solidFill>
                  <a:prstClr val="black">
                    <a:lumMod val="85000"/>
                    <a:lumOff val="15000"/>
                  </a:prstClr>
                </a:solidFill>
              </a:rPr>
              <a:t>In the toolbar, click on </a:t>
            </a:r>
            <a:r>
              <a:rPr lang="en-US" b="1" dirty="0" smtClean="0">
                <a:solidFill>
                  <a:prstClr val="black">
                    <a:lumMod val="85000"/>
                    <a:lumOff val="15000"/>
                  </a:prstClr>
                </a:solidFill>
              </a:rPr>
              <a:t>Rules</a:t>
            </a:r>
            <a:endParaRPr lang="en-US" dirty="0" smtClean="0">
              <a:solidFill>
                <a:prstClr val="black">
                  <a:lumMod val="85000"/>
                  <a:lumOff val="15000"/>
                </a:prstClr>
              </a:solidFill>
            </a:endParaRPr>
          </a:p>
          <a:p>
            <a:pPr marL="914400" lvl="1" indent="-457200">
              <a:lnSpc>
                <a:spcPct val="120000"/>
              </a:lnSpc>
              <a:buFont typeface="+mj-lt"/>
              <a:buAutoNum type="arabicPeriod"/>
            </a:pPr>
            <a:r>
              <a:rPr lang="en-US" dirty="0" smtClean="0">
                <a:solidFill>
                  <a:prstClr val="black">
                    <a:lumMod val="85000"/>
                    <a:lumOff val="15000"/>
                  </a:prstClr>
                </a:solidFill>
              </a:rPr>
              <a:t>Click </a:t>
            </a:r>
            <a:r>
              <a:rPr lang="en-US" b="1" dirty="0" smtClean="0">
                <a:solidFill>
                  <a:prstClr val="black">
                    <a:lumMod val="85000"/>
                    <a:lumOff val="15000"/>
                  </a:prstClr>
                </a:solidFill>
              </a:rPr>
              <a:t>Manage Rules and Alerts…</a:t>
            </a:r>
          </a:p>
          <a:p>
            <a:pPr marL="914400" lvl="1" indent="-457200">
              <a:lnSpc>
                <a:spcPct val="120000"/>
              </a:lnSpc>
              <a:buFont typeface="+mj-lt"/>
              <a:buAutoNum type="arabicPeriod"/>
            </a:pPr>
            <a:r>
              <a:rPr lang="en-US" dirty="0" smtClean="0">
                <a:solidFill>
                  <a:prstClr val="black">
                    <a:lumMod val="85000"/>
                    <a:lumOff val="15000"/>
                  </a:prstClr>
                </a:solidFill>
              </a:rPr>
              <a:t>Select </a:t>
            </a:r>
            <a:r>
              <a:rPr lang="en-US" b="1" dirty="0" smtClean="0">
                <a:solidFill>
                  <a:prstClr val="black">
                    <a:lumMod val="85000"/>
                    <a:lumOff val="15000"/>
                  </a:prstClr>
                </a:solidFill>
              </a:rPr>
              <a:t>New Rule</a:t>
            </a:r>
          </a:p>
          <a:p>
            <a:pPr marL="914400" lvl="1" indent="-457200">
              <a:lnSpc>
                <a:spcPct val="120000"/>
              </a:lnSpc>
              <a:buFont typeface="+mj-lt"/>
              <a:buAutoNum type="arabicPeriod" startAt="6"/>
            </a:pPr>
            <a:r>
              <a:rPr lang="en-US" dirty="0" smtClean="0">
                <a:solidFill>
                  <a:prstClr val="black">
                    <a:lumMod val="85000"/>
                    <a:lumOff val="15000"/>
                  </a:prstClr>
                </a:solidFill>
              </a:rPr>
              <a:t>Select </a:t>
            </a:r>
            <a:r>
              <a:rPr lang="en-US" b="1" dirty="0" smtClean="0">
                <a:solidFill>
                  <a:prstClr val="black">
                    <a:lumMod val="85000"/>
                    <a:lumOff val="15000"/>
                  </a:prstClr>
                </a:solidFill>
              </a:rPr>
              <a:t>Apply rule on messages I send</a:t>
            </a:r>
            <a:endParaRPr lang="en-US" dirty="0">
              <a:solidFill>
                <a:prstClr val="black">
                  <a:lumMod val="85000"/>
                  <a:lumOff val="15000"/>
                </a:prstClr>
              </a:solidFill>
            </a:endParaRPr>
          </a:p>
          <a:p>
            <a:pPr marL="914400" lvl="1" indent="-457200">
              <a:lnSpc>
                <a:spcPct val="120000"/>
              </a:lnSpc>
              <a:buFont typeface="+mj-lt"/>
              <a:buAutoNum type="arabicPeriod" startAt="6"/>
            </a:pPr>
            <a:r>
              <a:rPr lang="en-US" dirty="0" smtClean="0">
                <a:solidFill>
                  <a:prstClr val="black">
                    <a:lumMod val="85000"/>
                    <a:lumOff val="15000"/>
                  </a:prstClr>
                </a:solidFill>
              </a:rPr>
              <a:t>Click </a:t>
            </a:r>
            <a:r>
              <a:rPr lang="en-US" b="1" dirty="0" smtClean="0">
                <a:solidFill>
                  <a:prstClr val="black">
                    <a:lumMod val="85000"/>
                    <a:lumOff val="15000"/>
                  </a:prstClr>
                </a:solidFill>
              </a:rPr>
              <a:t>Next</a:t>
            </a:r>
          </a:p>
          <a:p>
            <a:pPr marL="914400" lvl="1" indent="-457200">
              <a:lnSpc>
                <a:spcPct val="120000"/>
              </a:lnSpc>
              <a:buFont typeface="+mj-lt"/>
              <a:buAutoNum type="arabicPeriod" startAt="6"/>
            </a:pPr>
            <a:r>
              <a:rPr lang="en-US" dirty="0" smtClean="0">
                <a:solidFill>
                  <a:prstClr val="black">
                    <a:lumMod val="85000"/>
                    <a:lumOff val="15000"/>
                  </a:prstClr>
                </a:solidFill>
              </a:rPr>
              <a:t>Click </a:t>
            </a:r>
            <a:r>
              <a:rPr lang="en-US" b="1" dirty="0" smtClean="0">
                <a:solidFill>
                  <a:prstClr val="black">
                    <a:lumMod val="85000"/>
                    <a:lumOff val="15000"/>
                  </a:prstClr>
                </a:solidFill>
              </a:rPr>
              <a:t>Next</a:t>
            </a:r>
            <a:r>
              <a:rPr lang="en-US" dirty="0" smtClean="0">
                <a:solidFill>
                  <a:prstClr val="black">
                    <a:lumMod val="85000"/>
                    <a:lumOff val="15000"/>
                  </a:prstClr>
                </a:solidFill>
              </a:rPr>
              <a:t> without selecting anything </a:t>
            </a:r>
            <a:br>
              <a:rPr lang="en-US" dirty="0" smtClean="0">
                <a:solidFill>
                  <a:prstClr val="black">
                    <a:lumMod val="85000"/>
                    <a:lumOff val="15000"/>
                  </a:prstClr>
                </a:solidFill>
              </a:rPr>
            </a:br>
            <a:r>
              <a:rPr lang="en-US" dirty="0" smtClean="0">
                <a:solidFill>
                  <a:prstClr val="black">
                    <a:lumMod val="85000"/>
                    <a:lumOff val="15000"/>
                  </a:prstClr>
                </a:solidFill>
              </a:rPr>
              <a:t>(you will get the message, “This rule </a:t>
            </a:r>
            <a:br>
              <a:rPr lang="en-US" dirty="0" smtClean="0">
                <a:solidFill>
                  <a:prstClr val="black">
                    <a:lumMod val="85000"/>
                    <a:lumOff val="15000"/>
                  </a:prstClr>
                </a:solidFill>
              </a:rPr>
            </a:br>
            <a:r>
              <a:rPr lang="en-US" dirty="0" smtClean="0">
                <a:solidFill>
                  <a:prstClr val="black">
                    <a:lumMod val="85000"/>
                    <a:lumOff val="15000"/>
                  </a:prstClr>
                </a:solidFill>
              </a:rPr>
              <a:t>will apply to every message you send. </a:t>
            </a:r>
            <a:br>
              <a:rPr lang="en-US" dirty="0" smtClean="0">
                <a:solidFill>
                  <a:prstClr val="black">
                    <a:lumMod val="85000"/>
                    <a:lumOff val="15000"/>
                  </a:prstClr>
                </a:solidFill>
              </a:rPr>
            </a:br>
            <a:r>
              <a:rPr lang="en-US" dirty="0" smtClean="0">
                <a:solidFill>
                  <a:prstClr val="black">
                    <a:lumMod val="85000"/>
                    <a:lumOff val="15000"/>
                  </a:prstClr>
                </a:solidFill>
              </a:rPr>
              <a:t>Is this correct?”) and click </a:t>
            </a:r>
            <a:r>
              <a:rPr lang="en-US" b="1" dirty="0" smtClean="0">
                <a:solidFill>
                  <a:prstClr val="black">
                    <a:lumMod val="85000"/>
                    <a:lumOff val="15000"/>
                  </a:prstClr>
                </a:solidFill>
              </a:rPr>
              <a:t>OK</a:t>
            </a: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a:solidFill>
                  <a:prstClr val="black">
                    <a:lumMod val="85000"/>
                    <a:lumOff val="15000"/>
                  </a:prstClr>
                </a:solidFill>
              </a:rPr>
              <a:t>Auto cc: yourself – Scenario 1: </a:t>
            </a:r>
            <a:r>
              <a:rPr lang="en-US" sz="2800" b="1" dirty="0" smtClean="0">
                <a:solidFill>
                  <a:prstClr val="black">
                    <a:lumMod val="85000"/>
                    <a:lumOff val="15000"/>
                  </a:prstClr>
                </a:solidFill>
              </a:rPr>
              <a:t>All </a:t>
            </a:r>
            <a:r>
              <a:rPr lang="en-US" sz="2800" b="1" dirty="0">
                <a:solidFill>
                  <a:prstClr val="black">
                    <a:lumMod val="85000"/>
                    <a:lumOff val="15000"/>
                  </a:prstClr>
                </a:solidFill>
              </a:rPr>
              <a:t>new emails or responses copied to your inbox</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22</a:t>
            </a:fld>
            <a:endParaRPr lang="en-US" dirty="0"/>
          </a:p>
        </p:txBody>
      </p:sp>
      <p:pic>
        <p:nvPicPr>
          <p:cNvPr id="1031" name="Picture 7"/>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644986" y="3038595"/>
            <a:ext cx="715994" cy="50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575656" y="2571389"/>
            <a:ext cx="3503157" cy="4286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6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78256"/>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buFont typeface="+mj-lt"/>
              <a:buAutoNum type="arabicPeriod" startAt="8"/>
            </a:pPr>
            <a:endParaRPr lang="en-US" dirty="0" smtClean="0">
              <a:solidFill>
                <a:prstClr val="black">
                  <a:lumMod val="85000"/>
                  <a:lumOff val="15000"/>
                </a:prstClr>
              </a:solidFill>
            </a:endParaRPr>
          </a:p>
          <a:p>
            <a:pPr marL="914400" lvl="1" indent="-457200">
              <a:buFont typeface="+mj-lt"/>
              <a:buAutoNum type="arabicPeriod" startAt="9"/>
            </a:pPr>
            <a:r>
              <a:rPr lang="en-US" dirty="0" smtClean="0">
                <a:solidFill>
                  <a:prstClr val="black">
                    <a:lumMod val="85000"/>
                    <a:lumOff val="15000"/>
                  </a:prstClr>
                </a:solidFill>
              </a:rPr>
              <a:t>Select checkbox </a:t>
            </a:r>
            <a:r>
              <a:rPr lang="en-US" b="1" dirty="0" smtClean="0">
                <a:solidFill>
                  <a:prstClr val="black">
                    <a:lumMod val="85000"/>
                    <a:lumOff val="15000"/>
                  </a:prstClr>
                </a:solidFill>
              </a:rPr>
              <a:t>move a copy to </a:t>
            </a:r>
            <a:br>
              <a:rPr lang="en-US" b="1" dirty="0" smtClean="0">
                <a:solidFill>
                  <a:prstClr val="black">
                    <a:lumMod val="85000"/>
                    <a:lumOff val="15000"/>
                  </a:prstClr>
                </a:solidFill>
              </a:rPr>
            </a:br>
            <a:r>
              <a:rPr lang="en-US" b="1" dirty="0" smtClean="0">
                <a:solidFill>
                  <a:prstClr val="black">
                    <a:lumMod val="85000"/>
                    <a:lumOff val="15000"/>
                  </a:prstClr>
                </a:solidFill>
              </a:rPr>
              <a:t>a </a:t>
            </a:r>
            <a:r>
              <a:rPr lang="en-US" b="1" u="sng" dirty="0" smtClean="0">
                <a:solidFill>
                  <a:prstClr val="black">
                    <a:lumMod val="85000"/>
                    <a:lumOff val="15000"/>
                  </a:prstClr>
                </a:solidFill>
              </a:rPr>
              <a:t>specified folder</a:t>
            </a:r>
            <a:endParaRPr lang="en-US" dirty="0">
              <a:solidFill>
                <a:prstClr val="black">
                  <a:lumMod val="85000"/>
                  <a:lumOff val="15000"/>
                </a:prstClr>
              </a:solidFill>
            </a:endParaRPr>
          </a:p>
          <a:p>
            <a:pPr marL="914400" lvl="1" indent="-457200">
              <a:lnSpc>
                <a:spcPct val="200000"/>
              </a:lnSpc>
              <a:buFont typeface="+mj-lt"/>
              <a:buAutoNum type="arabicPeriod" startAt="9"/>
            </a:pPr>
            <a:r>
              <a:rPr lang="en-US" dirty="0" smtClean="0">
                <a:solidFill>
                  <a:prstClr val="black">
                    <a:lumMod val="85000"/>
                    <a:lumOff val="15000"/>
                  </a:prstClr>
                </a:solidFill>
              </a:rPr>
              <a:t>In </a:t>
            </a:r>
            <a:r>
              <a:rPr lang="en-US" b="1" dirty="0" smtClean="0">
                <a:solidFill>
                  <a:prstClr val="black">
                    <a:lumMod val="85000"/>
                    <a:lumOff val="15000"/>
                  </a:prstClr>
                </a:solidFill>
              </a:rPr>
              <a:t>Step 2</a:t>
            </a:r>
            <a:r>
              <a:rPr lang="en-US" dirty="0" smtClean="0">
                <a:solidFill>
                  <a:prstClr val="black">
                    <a:lumMod val="85000"/>
                    <a:lumOff val="15000"/>
                  </a:prstClr>
                </a:solidFill>
              </a:rPr>
              <a:t> box (bottom), </a:t>
            </a:r>
            <a:br>
              <a:rPr lang="en-US" dirty="0" smtClean="0">
                <a:solidFill>
                  <a:prstClr val="black">
                    <a:lumMod val="85000"/>
                    <a:lumOff val="15000"/>
                  </a:prstClr>
                </a:solidFill>
              </a:rPr>
            </a:br>
            <a:r>
              <a:rPr lang="en-US" dirty="0" smtClean="0">
                <a:solidFill>
                  <a:prstClr val="black">
                    <a:lumMod val="85000"/>
                    <a:lumOff val="15000"/>
                  </a:prstClr>
                </a:solidFill>
              </a:rPr>
              <a:t>click </a:t>
            </a:r>
            <a:r>
              <a:rPr lang="en-US" b="1" u="sng" dirty="0" smtClean="0">
                <a:solidFill>
                  <a:prstClr val="black">
                    <a:lumMod val="85000"/>
                    <a:lumOff val="15000"/>
                  </a:prstClr>
                </a:solidFill>
              </a:rPr>
              <a:t>specified</a:t>
            </a:r>
            <a:r>
              <a:rPr lang="en-US" dirty="0" smtClean="0">
                <a:solidFill>
                  <a:prstClr val="black">
                    <a:lumMod val="85000"/>
                    <a:lumOff val="15000"/>
                  </a:prstClr>
                </a:solidFill>
              </a:rPr>
              <a:t>, and select</a:t>
            </a:r>
            <a:br>
              <a:rPr lang="en-US" dirty="0" smtClean="0">
                <a:solidFill>
                  <a:prstClr val="black">
                    <a:lumMod val="85000"/>
                    <a:lumOff val="15000"/>
                  </a:prstClr>
                </a:solidFill>
              </a:rPr>
            </a:br>
            <a:r>
              <a:rPr lang="en-US" b="1" dirty="0" smtClean="0">
                <a:solidFill>
                  <a:prstClr val="black">
                    <a:lumMod val="85000"/>
                    <a:lumOff val="15000"/>
                  </a:prstClr>
                </a:solidFill>
              </a:rPr>
              <a:t>Inbox</a:t>
            </a:r>
            <a:r>
              <a:rPr lang="en-US" dirty="0" smtClean="0">
                <a:solidFill>
                  <a:prstClr val="black">
                    <a:lumMod val="85000"/>
                    <a:lumOff val="15000"/>
                  </a:prstClr>
                </a:solidFill>
              </a:rPr>
              <a:t> (or another folder) or </a:t>
            </a:r>
            <a:br>
              <a:rPr lang="en-US" dirty="0" smtClean="0">
                <a:solidFill>
                  <a:prstClr val="black">
                    <a:lumMod val="85000"/>
                    <a:lumOff val="15000"/>
                  </a:prstClr>
                </a:solidFill>
              </a:rPr>
            </a:br>
            <a:r>
              <a:rPr lang="en-US" dirty="0" smtClean="0">
                <a:solidFill>
                  <a:prstClr val="black">
                    <a:lumMod val="85000"/>
                    <a:lumOff val="15000"/>
                  </a:prstClr>
                </a:solidFill>
              </a:rPr>
              <a:t>click the </a:t>
            </a:r>
            <a:r>
              <a:rPr lang="en-US" b="1" dirty="0" smtClean="0">
                <a:solidFill>
                  <a:prstClr val="black">
                    <a:lumMod val="85000"/>
                    <a:lumOff val="15000"/>
                  </a:prstClr>
                </a:solidFill>
              </a:rPr>
              <a:t>New </a:t>
            </a:r>
            <a:r>
              <a:rPr lang="en-US" dirty="0" smtClean="0">
                <a:solidFill>
                  <a:prstClr val="black">
                    <a:lumMod val="85000"/>
                    <a:lumOff val="15000"/>
                  </a:prstClr>
                </a:solidFill>
              </a:rPr>
              <a:t>button to </a:t>
            </a:r>
            <a:br>
              <a:rPr lang="en-US" dirty="0" smtClean="0">
                <a:solidFill>
                  <a:prstClr val="black">
                    <a:lumMod val="85000"/>
                    <a:lumOff val="15000"/>
                  </a:prstClr>
                </a:solidFill>
              </a:rPr>
            </a:br>
            <a:r>
              <a:rPr lang="en-US" dirty="0" smtClean="0">
                <a:solidFill>
                  <a:prstClr val="black">
                    <a:lumMod val="85000"/>
                    <a:lumOff val="15000"/>
                  </a:prstClr>
                </a:solidFill>
              </a:rPr>
              <a:t>create a new folder</a:t>
            </a:r>
          </a:p>
          <a:p>
            <a:pPr marL="914400" lvl="1" indent="-457200">
              <a:lnSpc>
                <a:spcPct val="200000"/>
              </a:lnSpc>
              <a:buFont typeface="+mj-lt"/>
              <a:buAutoNum type="arabicPeriod" startAt="9"/>
            </a:pPr>
            <a:r>
              <a:rPr lang="en-US" dirty="0" smtClean="0">
                <a:solidFill>
                  <a:prstClr val="black">
                    <a:lumMod val="85000"/>
                    <a:lumOff val="15000"/>
                  </a:prstClr>
                </a:solidFill>
              </a:rPr>
              <a:t>Click </a:t>
            </a:r>
            <a:r>
              <a:rPr lang="en-US" b="1" dirty="0" smtClean="0">
                <a:solidFill>
                  <a:prstClr val="black">
                    <a:lumMod val="85000"/>
                    <a:lumOff val="15000"/>
                  </a:prstClr>
                </a:solidFill>
              </a:rPr>
              <a:t>OK </a:t>
            </a:r>
            <a:r>
              <a:rPr lang="en-US" dirty="0" smtClean="0">
                <a:solidFill>
                  <a:prstClr val="black">
                    <a:lumMod val="85000"/>
                    <a:lumOff val="15000"/>
                  </a:prstClr>
                </a:solidFill>
              </a:rPr>
              <a:t>and </a:t>
            </a:r>
            <a:r>
              <a:rPr lang="en-US" b="1" dirty="0" smtClean="0">
                <a:solidFill>
                  <a:prstClr val="black">
                    <a:lumMod val="85000"/>
                    <a:lumOff val="15000"/>
                  </a:prstClr>
                </a:solidFill>
              </a:rPr>
              <a:t>Finish</a:t>
            </a:r>
            <a:r>
              <a:rPr lang="en-US" dirty="0" smtClean="0">
                <a:solidFill>
                  <a:prstClr val="black">
                    <a:lumMod val="85000"/>
                    <a:lumOff val="15000"/>
                  </a:prstClr>
                </a:solidFill>
              </a:rPr>
              <a:t>  </a:t>
            </a:r>
          </a:p>
          <a:p>
            <a:pPr lvl="1">
              <a:lnSpc>
                <a:spcPct val="114000"/>
              </a:lnSpc>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a:solidFill>
                  <a:prstClr val="black">
                    <a:lumMod val="85000"/>
                    <a:lumOff val="15000"/>
                  </a:prstClr>
                </a:solidFill>
              </a:rPr>
              <a:t>Auto cc: yourself – All new emails or responses copied to your inbox</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23</a:t>
            </a:fld>
            <a:endParaRPr lang="en-US" dirty="0"/>
          </a:p>
        </p:txBody>
      </p:sp>
      <p:pic>
        <p:nvPicPr>
          <p:cNvPr id="2052" name="Picture 4"/>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694829" y="1115799"/>
            <a:ext cx="4339988" cy="528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447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219200"/>
            <a:ext cx="8061960" cy="5156770"/>
          </a:xfrm>
          <a:prstGeom prst="rect">
            <a:avLst/>
          </a:prstGeom>
          <a:noFill/>
        </p:spPr>
        <p:txBody>
          <a:bodyPr wrap="square" rtlCol="0">
            <a:normAutofit/>
          </a:bodyPr>
          <a:lstStyle/>
          <a:p>
            <a:pPr marL="342900" lvl="1" indent="-342900">
              <a:lnSpc>
                <a:spcPct val="124000"/>
              </a:lnSpc>
              <a:buFont typeface="Arial" pitchFamily="34" charset="0"/>
              <a:buChar char="•"/>
            </a:pPr>
            <a:r>
              <a:rPr lang="en-US" sz="2000" dirty="0" smtClean="0">
                <a:solidFill>
                  <a:prstClr val="black">
                    <a:lumMod val="85000"/>
                    <a:lumOff val="15000"/>
                  </a:prstClr>
                </a:solidFill>
              </a:rPr>
              <a:t>All </a:t>
            </a:r>
            <a:r>
              <a:rPr lang="en-US" sz="2000" dirty="0">
                <a:solidFill>
                  <a:prstClr val="black">
                    <a:lumMod val="85000"/>
                    <a:lumOff val="15000"/>
                  </a:prstClr>
                </a:solidFill>
              </a:rPr>
              <a:t>emails </a:t>
            </a:r>
            <a:r>
              <a:rPr lang="en-US" sz="2000" dirty="0" smtClean="0">
                <a:solidFill>
                  <a:prstClr val="black">
                    <a:lumMod val="85000"/>
                    <a:lumOff val="15000"/>
                  </a:prstClr>
                </a:solidFill>
              </a:rPr>
              <a:t>sent to a person copied to a folder for easy reference. I use this for projects to ensure all project related emails I send are copied to my project folder for later, easy, reference</a:t>
            </a:r>
            <a:endParaRPr lang="en-US" sz="2000" dirty="0">
              <a:solidFill>
                <a:prstClr val="black">
                  <a:lumMod val="85000"/>
                  <a:lumOff val="15000"/>
                </a:prstClr>
              </a:solidFill>
            </a:endParaRPr>
          </a:p>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lnSpc>
                <a:spcPct val="120000"/>
              </a:lnSpc>
              <a:buFont typeface="+mj-lt"/>
              <a:buAutoNum type="arabicPeriod"/>
            </a:pPr>
            <a:r>
              <a:rPr lang="en-US" dirty="0" smtClean="0">
                <a:solidFill>
                  <a:prstClr val="black">
                    <a:lumMod val="85000"/>
                    <a:lumOff val="15000"/>
                  </a:prstClr>
                </a:solidFill>
              </a:rPr>
              <a:t>You must have your email window </a:t>
            </a:r>
            <a:br>
              <a:rPr lang="en-US" dirty="0" smtClean="0">
                <a:solidFill>
                  <a:prstClr val="black">
                    <a:lumMod val="85000"/>
                    <a:lumOff val="15000"/>
                  </a:prstClr>
                </a:solidFill>
              </a:rPr>
            </a:br>
            <a:r>
              <a:rPr lang="en-US" dirty="0" smtClean="0">
                <a:solidFill>
                  <a:prstClr val="black">
                    <a:lumMod val="85000"/>
                    <a:lumOff val="15000"/>
                  </a:prstClr>
                </a:solidFill>
              </a:rPr>
              <a:t>for Outlook open</a:t>
            </a:r>
          </a:p>
          <a:p>
            <a:pPr marL="914400" lvl="1" indent="-457200">
              <a:lnSpc>
                <a:spcPct val="120000"/>
              </a:lnSpc>
              <a:buFont typeface="+mj-lt"/>
              <a:buAutoNum type="arabicPeriod"/>
            </a:pPr>
            <a:r>
              <a:rPr lang="en-US" dirty="0" smtClean="0">
                <a:solidFill>
                  <a:prstClr val="black">
                    <a:lumMod val="85000"/>
                    <a:lumOff val="15000"/>
                  </a:prstClr>
                </a:solidFill>
              </a:rPr>
              <a:t>In the toolbar, click on </a:t>
            </a:r>
            <a:r>
              <a:rPr lang="en-US" b="1" dirty="0" smtClean="0">
                <a:solidFill>
                  <a:prstClr val="black">
                    <a:lumMod val="85000"/>
                    <a:lumOff val="15000"/>
                  </a:prstClr>
                </a:solidFill>
              </a:rPr>
              <a:t>Rules</a:t>
            </a:r>
            <a:endParaRPr lang="en-US" dirty="0" smtClean="0">
              <a:solidFill>
                <a:prstClr val="black">
                  <a:lumMod val="85000"/>
                  <a:lumOff val="15000"/>
                </a:prstClr>
              </a:solidFill>
            </a:endParaRPr>
          </a:p>
          <a:p>
            <a:pPr marL="914400" lvl="1" indent="-457200">
              <a:lnSpc>
                <a:spcPct val="120000"/>
              </a:lnSpc>
              <a:buFont typeface="+mj-lt"/>
              <a:buAutoNum type="arabicPeriod"/>
            </a:pPr>
            <a:r>
              <a:rPr lang="en-US" dirty="0" smtClean="0">
                <a:solidFill>
                  <a:prstClr val="black">
                    <a:lumMod val="85000"/>
                    <a:lumOff val="15000"/>
                  </a:prstClr>
                </a:solidFill>
              </a:rPr>
              <a:t>Click </a:t>
            </a:r>
            <a:r>
              <a:rPr lang="en-US" b="1" dirty="0" smtClean="0">
                <a:solidFill>
                  <a:prstClr val="black">
                    <a:lumMod val="85000"/>
                    <a:lumOff val="15000"/>
                  </a:prstClr>
                </a:solidFill>
              </a:rPr>
              <a:t>Manage Rules and Alerts…</a:t>
            </a:r>
          </a:p>
          <a:p>
            <a:pPr marL="914400" lvl="1" indent="-457200">
              <a:lnSpc>
                <a:spcPct val="120000"/>
              </a:lnSpc>
              <a:buFont typeface="+mj-lt"/>
              <a:buAutoNum type="arabicPeriod"/>
            </a:pPr>
            <a:r>
              <a:rPr lang="en-US" dirty="0" smtClean="0">
                <a:solidFill>
                  <a:prstClr val="black">
                    <a:lumMod val="85000"/>
                    <a:lumOff val="15000"/>
                  </a:prstClr>
                </a:solidFill>
              </a:rPr>
              <a:t>Select </a:t>
            </a:r>
            <a:r>
              <a:rPr lang="en-US" b="1" dirty="0" smtClean="0">
                <a:solidFill>
                  <a:prstClr val="black">
                    <a:lumMod val="85000"/>
                    <a:lumOff val="15000"/>
                  </a:prstClr>
                </a:solidFill>
              </a:rPr>
              <a:t>New Rule</a:t>
            </a:r>
          </a:p>
          <a:p>
            <a:pPr marL="914400" lvl="1" indent="-457200">
              <a:lnSpc>
                <a:spcPct val="120000"/>
              </a:lnSpc>
              <a:buFont typeface="+mj-lt"/>
              <a:buAutoNum type="arabicPeriod" startAt="6"/>
            </a:pPr>
            <a:r>
              <a:rPr lang="en-US" dirty="0" smtClean="0">
                <a:solidFill>
                  <a:prstClr val="black">
                    <a:lumMod val="85000"/>
                    <a:lumOff val="15000"/>
                  </a:prstClr>
                </a:solidFill>
              </a:rPr>
              <a:t>Select </a:t>
            </a:r>
            <a:r>
              <a:rPr lang="en-US" b="1" dirty="0" smtClean="0">
                <a:solidFill>
                  <a:prstClr val="black">
                    <a:lumMod val="85000"/>
                    <a:lumOff val="15000"/>
                  </a:prstClr>
                </a:solidFill>
              </a:rPr>
              <a:t>Apply rule on messages I send</a:t>
            </a:r>
            <a:endParaRPr lang="en-US" dirty="0">
              <a:solidFill>
                <a:prstClr val="black">
                  <a:lumMod val="85000"/>
                  <a:lumOff val="15000"/>
                </a:prstClr>
              </a:solidFill>
            </a:endParaRPr>
          </a:p>
          <a:p>
            <a:pPr marL="914400" lvl="1" indent="-457200">
              <a:lnSpc>
                <a:spcPct val="120000"/>
              </a:lnSpc>
              <a:buFont typeface="+mj-lt"/>
              <a:buAutoNum type="arabicPeriod" startAt="6"/>
            </a:pPr>
            <a:r>
              <a:rPr lang="en-US" dirty="0" smtClean="0">
                <a:solidFill>
                  <a:prstClr val="black">
                    <a:lumMod val="85000"/>
                    <a:lumOff val="15000"/>
                  </a:prstClr>
                </a:solidFill>
              </a:rPr>
              <a:t>Click </a:t>
            </a:r>
            <a:r>
              <a:rPr lang="en-US" b="1" dirty="0" smtClean="0">
                <a:solidFill>
                  <a:prstClr val="black">
                    <a:lumMod val="85000"/>
                    <a:lumOff val="15000"/>
                  </a:prstClr>
                </a:solidFill>
              </a:rPr>
              <a:t>Next</a:t>
            </a:r>
          </a:p>
          <a:p>
            <a:pPr lvl="1">
              <a:lnSpc>
                <a:spcPct val="114000"/>
              </a:lnSpc>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a:solidFill>
                  <a:prstClr val="black">
                    <a:lumMod val="85000"/>
                    <a:lumOff val="15000"/>
                  </a:prstClr>
                </a:solidFill>
              </a:rPr>
              <a:t>Auto cc: yourself – Scenario </a:t>
            </a:r>
            <a:r>
              <a:rPr lang="en-US" sz="2800" b="1" dirty="0" smtClean="0">
                <a:solidFill>
                  <a:prstClr val="black">
                    <a:lumMod val="85000"/>
                    <a:lumOff val="15000"/>
                  </a:prstClr>
                </a:solidFill>
              </a:rPr>
              <a:t>2: All emails sent to a person cc’d to a specific folder</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24</a:t>
            </a:fld>
            <a:endParaRPr lang="en-US" dirty="0"/>
          </a:p>
        </p:txBody>
      </p:sp>
      <p:pic>
        <p:nvPicPr>
          <p:cNvPr id="1031" name="Picture 7"/>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625592" y="3546437"/>
            <a:ext cx="715994" cy="50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575656" y="2571389"/>
            <a:ext cx="3503157" cy="4286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2408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78256"/>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buFont typeface="+mj-lt"/>
              <a:buAutoNum type="arabicPeriod" startAt="8"/>
            </a:pPr>
            <a:endParaRPr lang="en-US" dirty="0" smtClean="0">
              <a:solidFill>
                <a:prstClr val="black">
                  <a:lumMod val="85000"/>
                  <a:lumOff val="15000"/>
                </a:prstClr>
              </a:solidFill>
            </a:endParaRPr>
          </a:p>
          <a:p>
            <a:pPr marL="914400" lvl="1" indent="-457200">
              <a:buFont typeface="+mj-lt"/>
              <a:buAutoNum type="arabicPeriod" startAt="8"/>
            </a:pPr>
            <a:r>
              <a:rPr lang="en-US" dirty="0" smtClean="0">
                <a:solidFill>
                  <a:prstClr val="black">
                    <a:lumMod val="85000"/>
                    <a:lumOff val="15000"/>
                  </a:prstClr>
                </a:solidFill>
              </a:rPr>
              <a:t>Select checkbox </a:t>
            </a:r>
            <a:r>
              <a:rPr lang="en-US" b="1" dirty="0" smtClean="0">
                <a:solidFill>
                  <a:prstClr val="black">
                    <a:lumMod val="85000"/>
                    <a:lumOff val="15000"/>
                  </a:prstClr>
                </a:solidFill>
              </a:rPr>
              <a:t>sent to  </a:t>
            </a:r>
            <a:br>
              <a:rPr lang="en-US" b="1" dirty="0" smtClean="0">
                <a:solidFill>
                  <a:prstClr val="black">
                    <a:lumMod val="85000"/>
                    <a:lumOff val="15000"/>
                  </a:prstClr>
                </a:solidFill>
              </a:rPr>
            </a:br>
            <a:r>
              <a:rPr lang="en-US" b="1" u="sng" dirty="0" smtClean="0">
                <a:solidFill>
                  <a:prstClr val="black">
                    <a:lumMod val="85000"/>
                    <a:lumOff val="15000"/>
                  </a:prstClr>
                </a:solidFill>
              </a:rPr>
              <a:t>people or public group</a:t>
            </a:r>
            <a:endParaRPr lang="en-US" dirty="0">
              <a:solidFill>
                <a:prstClr val="black">
                  <a:lumMod val="85000"/>
                  <a:lumOff val="15000"/>
                </a:prstClr>
              </a:solidFill>
            </a:endParaRPr>
          </a:p>
          <a:p>
            <a:pPr marL="914400" lvl="1" indent="-457200">
              <a:lnSpc>
                <a:spcPct val="200000"/>
              </a:lnSpc>
              <a:buFont typeface="+mj-lt"/>
              <a:buAutoNum type="arabicPeriod" startAt="8"/>
            </a:pPr>
            <a:r>
              <a:rPr lang="en-US" dirty="0" smtClean="0">
                <a:solidFill>
                  <a:prstClr val="black">
                    <a:lumMod val="85000"/>
                    <a:lumOff val="15000"/>
                  </a:prstClr>
                </a:solidFill>
              </a:rPr>
              <a:t>In </a:t>
            </a:r>
            <a:r>
              <a:rPr lang="en-US" b="1" dirty="0" smtClean="0">
                <a:solidFill>
                  <a:prstClr val="black">
                    <a:lumMod val="85000"/>
                    <a:lumOff val="15000"/>
                  </a:prstClr>
                </a:solidFill>
              </a:rPr>
              <a:t>Step 2</a:t>
            </a:r>
            <a:r>
              <a:rPr lang="en-US" dirty="0" smtClean="0">
                <a:solidFill>
                  <a:prstClr val="black">
                    <a:lumMod val="85000"/>
                    <a:lumOff val="15000"/>
                  </a:prstClr>
                </a:solidFill>
              </a:rPr>
              <a:t> box (bottom), </a:t>
            </a:r>
            <a:br>
              <a:rPr lang="en-US" dirty="0" smtClean="0">
                <a:solidFill>
                  <a:prstClr val="black">
                    <a:lumMod val="85000"/>
                    <a:lumOff val="15000"/>
                  </a:prstClr>
                </a:solidFill>
              </a:rPr>
            </a:br>
            <a:r>
              <a:rPr lang="en-US" dirty="0" smtClean="0">
                <a:solidFill>
                  <a:prstClr val="black">
                    <a:lumMod val="85000"/>
                    <a:lumOff val="15000"/>
                  </a:prstClr>
                </a:solidFill>
              </a:rPr>
              <a:t>click </a:t>
            </a:r>
            <a:r>
              <a:rPr lang="en-US" b="1" u="sng" dirty="0">
                <a:solidFill>
                  <a:prstClr val="black">
                    <a:lumMod val="85000"/>
                    <a:lumOff val="15000"/>
                  </a:prstClr>
                </a:solidFill>
              </a:rPr>
              <a:t>people or public group</a:t>
            </a:r>
            <a:r>
              <a:rPr lang="en-US" dirty="0" smtClean="0">
                <a:solidFill>
                  <a:prstClr val="black">
                    <a:lumMod val="85000"/>
                    <a:lumOff val="15000"/>
                  </a:prstClr>
                </a:solidFill>
              </a:rPr>
              <a:t>, </a:t>
            </a:r>
            <a:br>
              <a:rPr lang="en-US" dirty="0" smtClean="0">
                <a:solidFill>
                  <a:prstClr val="black">
                    <a:lumMod val="85000"/>
                    <a:lumOff val="15000"/>
                  </a:prstClr>
                </a:solidFill>
              </a:rPr>
            </a:br>
            <a:r>
              <a:rPr lang="en-US" dirty="0" smtClean="0">
                <a:solidFill>
                  <a:prstClr val="black">
                    <a:lumMod val="85000"/>
                    <a:lumOff val="15000"/>
                  </a:prstClr>
                </a:solidFill>
              </a:rPr>
              <a:t>and select or type in the email </a:t>
            </a:r>
            <a:br>
              <a:rPr lang="en-US" dirty="0" smtClean="0">
                <a:solidFill>
                  <a:prstClr val="black">
                    <a:lumMod val="85000"/>
                    <a:lumOff val="15000"/>
                  </a:prstClr>
                </a:solidFill>
              </a:rPr>
            </a:br>
            <a:r>
              <a:rPr lang="en-US" dirty="0" smtClean="0">
                <a:solidFill>
                  <a:prstClr val="black">
                    <a:lumMod val="85000"/>
                    <a:lumOff val="15000"/>
                  </a:prstClr>
                </a:solidFill>
              </a:rPr>
              <a:t>address of the person</a:t>
            </a:r>
          </a:p>
          <a:p>
            <a:pPr marL="914400" lvl="1" indent="-457200">
              <a:lnSpc>
                <a:spcPct val="200000"/>
              </a:lnSpc>
              <a:buFont typeface="+mj-lt"/>
              <a:buAutoNum type="arabicPeriod" startAt="8"/>
            </a:pPr>
            <a:r>
              <a:rPr lang="en-US" dirty="0" smtClean="0">
                <a:solidFill>
                  <a:prstClr val="black">
                    <a:lumMod val="85000"/>
                    <a:lumOff val="15000"/>
                  </a:prstClr>
                </a:solidFill>
              </a:rPr>
              <a:t>Click </a:t>
            </a:r>
            <a:r>
              <a:rPr lang="en-US" b="1" dirty="0" smtClean="0">
                <a:solidFill>
                  <a:prstClr val="black">
                    <a:lumMod val="85000"/>
                    <a:lumOff val="15000"/>
                  </a:prstClr>
                </a:solidFill>
              </a:rPr>
              <a:t>OK </a:t>
            </a:r>
            <a:r>
              <a:rPr lang="en-US" dirty="0" smtClean="0">
                <a:solidFill>
                  <a:prstClr val="black">
                    <a:lumMod val="85000"/>
                    <a:lumOff val="15000"/>
                  </a:prstClr>
                </a:solidFill>
              </a:rPr>
              <a:t>and </a:t>
            </a:r>
            <a:r>
              <a:rPr lang="en-US" b="1" dirty="0" smtClean="0">
                <a:solidFill>
                  <a:prstClr val="black">
                    <a:lumMod val="85000"/>
                    <a:lumOff val="15000"/>
                  </a:prstClr>
                </a:solidFill>
              </a:rPr>
              <a:t>Finish</a:t>
            </a:r>
            <a:r>
              <a:rPr lang="en-US" dirty="0" smtClean="0">
                <a:solidFill>
                  <a:prstClr val="black">
                    <a:lumMod val="85000"/>
                    <a:lumOff val="15000"/>
                  </a:prstClr>
                </a:solidFill>
              </a:rPr>
              <a:t>  </a:t>
            </a:r>
          </a:p>
          <a:p>
            <a:pPr lvl="1">
              <a:lnSpc>
                <a:spcPct val="114000"/>
              </a:lnSpc>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a:solidFill>
                  <a:prstClr val="black">
                    <a:lumMod val="85000"/>
                    <a:lumOff val="15000"/>
                  </a:prstClr>
                </a:solidFill>
              </a:rPr>
              <a:t>Auto cc: yourself – Scenario 2: </a:t>
            </a:r>
            <a:r>
              <a:rPr lang="en-US" sz="2800" b="1" dirty="0" smtClean="0">
                <a:solidFill>
                  <a:prstClr val="black">
                    <a:lumMod val="85000"/>
                    <a:lumOff val="15000"/>
                  </a:prstClr>
                </a:solidFill>
              </a:rPr>
              <a:t>All emails to a person cc’d to yourself</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25</a:t>
            </a:fld>
            <a:endParaRPr lang="en-US" dirty="0"/>
          </a:p>
        </p:txBody>
      </p:sp>
      <p:pic>
        <p:nvPicPr>
          <p:cNvPr id="1026"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954136" y="1094285"/>
            <a:ext cx="4312693" cy="5240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0962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78256"/>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000" dirty="0" smtClean="0">
                <a:solidFill>
                  <a:prstClr val="black">
                    <a:lumMod val="85000"/>
                    <a:lumOff val="15000"/>
                  </a:prstClr>
                </a:solidFill>
              </a:rPr>
              <a:t>You would do the following:</a:t>
            </a:r>
          </a:p>
          <a:p>
            <a:pPr marL="914400" lvl="1" indent="-457200">
              <a:buFont typeface="+mj-lt"/>
              <a:buAutoNum type="arabicPeriod" startAt="8"/>
            </a:pPr>
            <a:endParaRPr lang="en-US" dirty="0" smtClean="0">
              <a:solidFill>
                <a:prstClr val="black">
                  <a:lumMod val="85000"/>
                  <a:lumOff val="15000"/>
                </a:prstClr>
              </a:solidFill>
            </a:endParaRPr>
          </a:p>
          <a:p>
            <a:pPr marL="914400" lvl="1" indent="-457200">
              <a:buFont typeface="+mj-lt"/>
              <a:buAutoNum type="arabicPeriod" startAt="11"/>
            </a:pPr>
            <a:r>
              <a:rPr lang="en-US" dirty="0" smtClean="0">
                <a:solidFill>
                  <a:prstClr val="black">
                    <a:lumMod val="85000"/>
                    <a:lumOff val="15000"/>
                  </a:prstClr>
                </a:solidFill>
              </a:rPr>
              <a:t>Select checkbox </a:t>
            </a:r>
            <a:r>
              <a:rPr lang="en-US" b="1" dirty="0" smtClean="0">
                <a:solidFill>
                  <a:prstClr val="black">
                    <a:lumMod val="85000"/>
                    <a:lumOff val="15000"/>
                  </a:prstClr>
                </a:solidFill>
              </a:rPr>
              <a:t>move a copy to </a:t>
            </a:r>
            <a:br>
              <a:rPr lang="en-US" b="1" dirty="0" smtClean="0">
                <a:solidFill>
                  <a:prstClr val="black">
                    <a:lumMod val="85000"/>
                    <a:lumOff val="15000"/>
                  </a:prstClr>
                </a:solidFill>
              </a:rPr>
            </a:br>
            <a:r>
              <a:rPr lang="en-US" b="1" dirty="0" smtClean="0">
                <a:solidFill>
                  <a:prstClr val="black">
                    <a:lumMod val="85000"/>
                    <a:lumOff val="15000"/>
                  </a:prstClr>
                </a:solidFill>
              </a:rPr>
              <a:t>the </a:t>
            </a:r>
            <a:r>
              <a:rPr lang="en-US" b="1" u="sng" dirty="0" smtClean="0">
                <a:solidFill>
                  <a:prstClr val="black">
                    <a:lumMod val="85000"/>
                    <a:lumOff val="15000"/>
                  </a:prstClr>
                </a:solidFill>
              </a:rPr>
              <a:t>specified </a:t>
            </a:r>
            <a:r>
              <a:rPr lang="en-US" b="1" dirty="0" smtClean="0">
                <a:solidFill>
                  <a:prstClr val="black">
                    <a:lumMod val="85000"/>
                    <a:lumOff val="15000"/>
                  </a:prstClr>
                </a:solidFill>
              </a:rPr>
              <a:t> folder</a:t>
            </a:r>
            <a:endParaRPr lang="en-US" dirty="0">
              <a:solidFill>
                <a:prstClr val="black">
                  <a:lumMod val="85000"/>
                  <a:lumOff val="15000"/>
                </a:prstClr>
              </a:solidFill>
            </a:endParaRPr>
          </a:p>
          <a:p>
            <a:pPr marL="914400" lvl="1" indent="-457200">
              <a:lnSpc>
                <a:spcPct val="200000"/>
              </a:lnSpc>
              <a:buFont typeface="+mj-lt"/>
              <a:buAutoNum type="arabicPeriod" startAt="11"/>
            </a:pPr>
            <a:r>
              <a:rPr lang="en-US" dirty="0" smtClean="0">
                <a:solidFill>
                  <a:prstClr val="black">
                    <a:lumMod val="85000"/>
                    <a:lumOff val="15000"/>
                  </a:prstClr>
                </a:solidFill>
              </a:rPr>
              <a:t>In </a:t>
            </a:r>
            <a:r>
              <a:rPr lang="en-US" b="1" dirty="0" smtClean="0">
                <a:solidFill>
                  <a:prstClr val="black">
                    <a:lumMod val="85000"/>
                    <a:lumOff val="15000"/>
                  </a:prstClr>
                </a:solidFill>
              </a:rPr>
              <a:t>Step 2</a:t>
            </a:r>
            <a:r>
              <a:rPr lang="en-US" dirty="0" smtClean="0">
                <a:solidFill>
                  <a:prstClr val="black">
                    <a:lumMod val="85000"/>
                    <a:lumOff val="15000"/>
                  </a:prstClr>
                </a:solidFill>
              </a:rPr>
              <a:t> box (bottom), </a:t>
            </a:r>
            <a:br>
              <a:rPr lang="en-US" dirty="0" smtClean="0">
                <a:solidFill>
                  <a:prstClr val="black">
                    <a:lumMod val="85000"/>
                    <a:lumOff val="15000"/>
                  </a:prstClr>
                </a:solidFill>
              </a:rPr>
            </a:br>
            <a:r>
              <a:rPr lang="en-US" dirty="0" smtClean="0">
                <a:solidFill>
                  <a:prstClr val="black">
                    <a:lumMod val="85000"/>
                    <a:lumOff val="15000"/>
                  </a:prstClr>
                </a:solidFill>
              </a:rPr>
              <a:t>click </a:t>
            </a:r>
            <a:r>
              <a:rPr lang="en-US" b="1" u="sng" dirty="0" smtClean="0">
                <a:solidFill>
                  <a:prstClr val="black">
                    <a:lumMod val="85000"/>
                    <a:lumOff val="15000"/>
                  </a:prstClr>
                </a:solidFill>
              </a:rPr>
              <a:t>specified</a:t>
            </a:r>
            <a:r>
              <a:rPr lang="en-US" dirty="0" smtClean="0">
                <a:solidFill>
                  <a:prstClr val="black">
                    <a:lumMod val="85000"/>
                    <a:lumOff val="15000"/>
                  </a:prstClr>
                </a:solidFill>
              </a:rPr>
              <a:t>, and select</a:t>
            </a:r>
            <a:br>
              <a:rPr lang="en-US" dirty="0" smtClean="0">
                <a:solidFill>
                  <a:prstClr val="black">
                    <a:lumMod val="85000"/>
                    <a:lumOff val="15000"/>
                  </a:prstClr>
                </a:solidFill>
              </a:rPr>
            </a:br>
            <a:r>
              <a:rPr lang="en-US" dirty="0" smtClean="0">
                <a:solidFill>
                  <a:prstClr val="black">
                    <a:lumMod val="85000"/>
                    <a:lumOff val="15000"/>
                  </a:prstClr>
                </a:solidFill>
              </a:rPr>
              <a:t> the folder where the emails will</a:t>
            </a:r>
            <a:br>
              <a:rPr lang="en-US" dirty="0" smtClean="0">
                <a:solidFill>
                  <a:prstClr val="black">
                    <a:lumMod val="85000"/>
                    <a:lumOff val="15000"/>
                  </a:prstClr>
                </a:solidFill>
              </a:rPr>
            </a:br>
            <a:r>
              <a:rPr lang="en-US" dirty="0" smtClean="0">
                <a:solidFill>
                  <a:prstClr val="black">
                    <a:lumMod val="85000"/>
                    <a:lumOff val="15000"/>
                  </a:prstClr>
                </a:solidFill>
              </a:rPr>
              <a:t>be copied or click </a:t>
            </a:r>
            <a:r>
              <a:rPr lang="en-US" dirty="0">
                <a:solidFill>
                  <a:prstClr val="black">
                    <a:lumMod val="85000"/>
                    <a:lumOff val="15000"/>
                  </a:prstClr>
                </a:solidFill>
              </a:rPr>
              <a:t>the </a:t>
            </a:r>
            <a:r>
              <a:rPr lang="en-US" b="1" dirty="0">
                <a:solidFill>
                  <a:prstClr val="black">
                    <a:lumMod val="85000"/>
                    <a:lumOff val="15000"/>
                  </a:prstClr>
                </a:solidFill>
              </a:rPr>
              <a:t>New </a:t>
            </a:r>
            <a:r>
              <a:rPr lang="en-US" dirty="0" smtClean="0">
                <a:solidFill>
                  <a:prstClr val="black">
                    <a:lumMod val="85000"/>
                    <a:lumOff val="15000"/>
                  </a:prstClr>
                </a:solidFill>
              </a:rPr>
              <a:t>button</a:t>
            </a:r>
            <a:br>
              <a:rPr lang="en-US" dirty="0" smtClean="0">
                <a:solidFill>
                  <a:prstClr val="black">
                    <a:lumMod val="85000"/>
                    <a:lumOff val="15000"/>
                  </a:prstClr>
                </a:solidFill>
              </a:rPr>
            </a:br>
            <a:r>
              <a:rPr lang="en-US" dirty="0" smtClean="0">
                <a:solidFill>
                  <a:prstClr val="black">
                    <a:lumMod val="85000"/>
                    <a:lumOff val="15000"/>
                  </a:prstClr>
                </a:solidFill>
              </a:rPr>
              <a:t>to create </a:t>
            </a:r>
            <a:r>
              <a:rPr lang="en-US" dirty="0">
                <a:solidFill>
                  <a:prstClr val="black">
                    <a:lumMod val="85000"/>
                    <a:lumOff val="15000"/>
                  </a:prstClr>
                </a:solidFill>
              </a:rPr>
              <a:t>a new </a:t>
            </a:r>
            <a:r>
              <a:rPr lang="en-US" dirty="0" smtClean="0">
                <a:solidFill>
                  <a:prstClr val="black">
                    <a:lumMod val="85000"/>
                    <a:lumOff val="15000"/>
                  </a:prstClr>
                </a:solidFill>
              </a:rPr>
              <a:t>folder where </a:t>
            </a:r>
            <a:br>
              <a:rPr lang="en-US" dirty="0" smtClean="0">
                <a:solidFill>
                  <a:prstClr val="black">
                    <a:lumMod val="85000"/>
                    <a:lumOff val="15000"/>
                  </a:prstClr>
                </a:solidFill>
              </a:rPr>
            </a:br>
            <a:r>
              <a:rPr lang="en-US" dirty="0" smtClean="0">
                <a:solidFill>
                  <a:prstClr val="black">
                    <a:lumMod val="85000"/>
                    <a:lumOff val="15000"/>
                  </a:prstClr>
                </a:solidFill>
              </a:rPr>
              <a:t>the emails are copied</a:t>
            </a:r>
          </a:p>
          <a:p>
            <a:pPr marL="914400" lvl="1" indent="-457200">
              <a:lnSpc>
                <a:spcPct val="200000"/>
              </a:lnSpc>
              <a:buFont typeface="+mj-lt"/>
              <a:buAutoNum type="arabicPeriod" startAt="11"/>
            </a:pPr>
            <a:r>
              <a:rPr lang="en-US" dirty="0" smtClean="0">
                <a:solidFill>
                  <a:prstClr val="black">
                    <a:lumMod val="85000"/>
                    <a:lumOff val="15000"/>
                  </a:prstClr>
                </a:solidFill>
              </a:rPr>
              <a:t>Click </a:t>
            </a:r>
            <a:r>
              <a:rPr lang="en-US" b="1" dirty="0" smtClean="0">
                <a:solidFill>
                  <a:prstClr val="black">
                    <a:lumMod val="85000"/>
                    <a:lumOff val="15000"/>
                  </a:prstClr>
                </a:solidFill>
              </a:rPr>
              <a:t>OK </a:t>
            </a:r>
            <a:r>
              <a:rPr lang="en-US" dirty="0" smtClean="0">
                <a:solidFill>
                  <a:prstClr val="black">
                    <a:lumMod val="85000"/>
                    <a:lumOff val="15000"/>
                  </a:prstClr>
                </a:solidFill>
              </a:rPr>
              <a:t>and </a:t>
            </a:r>
            <a:r>
              <a:rPr lang="en-US" b="1" dirty="0" smtClean="0">
                <a:solidFill>
                  <a:prstClr val="black">
                    <a:lumMod val="85000"/>
                    <a:lumOff val="15000"/>
                  </a:prstClr>
                </a:solidFill>
              </a:rPr>
              <a:t>Finish</a:t>
            </a:r>
            <a:r>
              <a:rPr lang="en-US" dirty="0" smtClean="0">
                <a:solidFill>
                  <a:prstClr val="black">
                    <a:lumMod val="85000"/>
                    <a:lumOff val="15000"/>
                  </a:prstClr>
                </a:solidFill>
              </a:rPr>
              <a:t>  </a:t>
            </a:r>
          </a:p>
          <a:p>
            <a:pPr lvl="1">
              <a:lnSpc>
                <a:spcPct val="114000"/>
              </a:lnSpc>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914400" lvl="1" indent="-457200">
              <a:lnSpc>
                <a:spcPct val="114000"/>
              </a:lnSpc>
              <a:buFont typeface="+mj-lt"/>
              <a:buAutoNum type="arabicPeriod"/>
            </a:pPr>
            <a:endParaRPr lang="en-US" b="1" dirty="0" smtClean="0">
              <a:solidFill>
                <a:prstClr val="black">
                  <a:lumMod val="85000"/>
                  <a:lumOff val="15000"/>
                </a:prstClr>
              </a:solidFill>
            </a:endParaRPr>
          </a:p>
          <a:p>
            <a:pPr marL="342900" indent="-342900">
              <a:lnSpc>
                <a:spcPct val="114000"/>
              </a:lnSpc>
              <a:buFont typeface="Arial" pitchFamily="34" charset="0"/>
              <a:buChar char="•"/>
            </a:pPr>
            <a:endParaRPr lang="en-US" dirty="0" smtClean="0">
              <a:solidFill>
                <a:prstClr val="black">
                  <a:lumMod val="85000"/>
                  <a:lumOff val="15000"/>
                </a:prstClr>
              </a:solidFill>
            </a:endParaRPr>
          </a:p>
          <a:p>
            <a:pPr>
              <a:lnSpc>
                <a:spcPct val="114000"/>
              </a:lnSpc>
            </a:pPr>
            <a:endParaRPr lang="en-US" dirty="0">
              <a:solidFill>
                <a:prstClr val="black">
                  <a:lumMod val="85000"/>
                  <a:lumOff val="15000"/>
                </a:prstClr>
              </a:solidFill>
            </a:endParaRPr>
          </a:p>
        </p:txBody>
      </p:sp>
      <p:sp>
        <p:nvSpPr>
          <p:cNvPr id="9" name="Title 8"/>
          <p:cNvSpPr>
            <a:spLocks noGrp="1"/>
          </p:cNvSpPr>
          <p:nvPr>
            <p:ph type="title"/>
          </p:nvPr>
        </p:nvSpPr>
        <p:spPr/>
        <p:txBody>
          <a:bodyPr>
            <a:normAutofit fontScale="90000"/>
          </a:bodyPr>
          <a:lstStyle/>
          <a:p>
            <a:pPr lvl="0">
              <a:spcBef>
                <a:spcPts val="0"/>
              </a:spcBef>
            </a:pPr>
            <a:r>
              <a:rPr lang="en-US" sz="2800" b="1" dirty="0">
                <a:solidFill>
                  <a:prstClr val="black">
                    <a:lumMod val="85000"/>
                    <a:lumOff val="15000"/>
                  </a:prstClr>
                </a:solidFill>
              </a:rPr>
              <a:t>Auto cc: yourself – Scenario 2: All emails </a:t>
            </a:r>
            <a:r>
              <a:rPr lang="en-US" sz="2800" b="1" dirty="0" smtClean="0">
                <a:solidFill>
                  <a:prstClr val="black">
                    <a:lumMod val="85000"/>
                    <a:lumOff val="15000"/>
                  </a:prstClr>
                </a:solidFill>
              </a:rPr>
              <a:t>to a </a:t>
            </a:r>
            <a:r>
              <a:rPr lang="en-US" sz="2800" b="1" dirty="0">
                <a:solidFill>
                  <a:prstClr val="black">
                    <a:lumMod val="85000"/>
                    <a:lumOff val="15000"/>
                  </a:prstClr>
                </a:solidFill>
              </a:rPr>
              <a:t>person cc’d to </a:t>
            </a:r>
            <a:r>
              <a:rPr lang="en-US" sz="2800" b="1" dirty="0" smtClean="0">
                <a:solidFill>
                  <a:prstClr val="black">
                    <a:lumMod val="85000"/>
                    <a:lumOff val="15000"/>
                  </a:prstClr>
                </a:solidFill>
              </a:rPr>
              <a:t>yourself</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26</a:t>
            </a:fld>
            <a:endParaRPr lang="en-US" dirty="0"/>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804012" y="1323833"/>
            <a:ext cx="4339988" cy="5254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6246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73290" y="3175349"/>
            <a:ext cx="5111496" cy="512064"/>
            <a:chOff x="1870675" y="3137632"/>
            <a:chExt cx="5402650" cy="582737"/>
          </a:xfrm>
        </p:grpSpPr>
        <p:grpSp>
          <p:nvGrpSpPr>
            <p:cNvPr id="11" name="Group 10"/>
            <p:cNvGrpSpPr/>
            <p:nvPr/>
          </p:nvGrpSpPr>
          <p:grpSpPr>
            <a:xfrm>
              <a:off x="2162044" y="3137632"/>
              <a:ext cx="5111281" cy="582737"/>
              <a:chOff x="1433112" y="3784054"/>
              <a:chExt cx="5111281" cy="582737"/>
            </a:xfrm>
            <a:scene3d>
              <a:camera prst="orthographicFront"/>
              <a:lightRig rig="flat" dir="t"/>
            </a:scene3d>
          </p:grpSpPr>
          <p:sp>
            <p:nvSpPr>
              <p:cNvPr id="13" name="Pentagon 12"/>
              <p:cNvSpPr/>
              <p:nvPr/>
            </p:nvSpPr>
            <p:spPr>
              <a:xfrm rot="10800000">
                <a:off x="1433112" y="3784054"/>
                <a:ext cx="5111281" cy="582737"/>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4" name="Pentagon 4"/>
              <p:cNvSpPr/>
              <p:nvPr/>
            </p:nvSpPr>
            <p:spPr>
              <a:xfrm rot="21600000">
                <a:off x="1578796" y="3784054"/>
                <a:ext cx="4965597" cy="58273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Searching email</a:t>
                </a:r>
              </a:p>
            </p:txBody>
          </p:sp>
        </p:grpSp>
        <p:sp>
          <p:nvSpPr>
            <p:cNvPr id="12" name="Oval 11"/>
            <p:cNvSpPr/>
            <p:nvPr/>
          </p:nvSpPr>
          <p:spPr>
            <a:xfrm>
              <a:off x="1870675" y="3137632"/>
              <a:ext cx="582737" cy="582737"/>
            </a:xfrm>
            <a:prstGeom prst="ellipse">
              <a:avLst/>
            </a:prstGeom>
            <a:blipFill>
              <a:blip r:embed="rId3"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2">
                <a:tint val="50000"/>
                <a:hueOff val="0"/>
                <a:satOff val="0"/>
                <a:lumOff val="0"/>
                <a:alphaOff val="0"/>
              </a:schemeClr>
            </a:effectRef>
            <a:fontRef idx="minor">
              <a:schemeClr val="lt1">
                <a:hueOff val="0"/>
                <a:satOff val="0"/>
                <a:lumOff val="0"/>
                <a:alphaOff val="0"/>
              </a:schemeClr>
            </a:fontRef>
          </p:style>
        </p:sp>
      </p:grpSp>
      <p:sp>
        <p:nvSpPr>
          <p:cNvPr id="5" name="Text Placeholder 4"/>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27</a:t>
            </a:fld>
            <a:endParaRPr lang="en-US" dirty="0"/>
          </a:p>
        </p:txBody>
      </p:sp>
    </p:spTree>
    <p:extLst>
      <p:ext uri="{BB962C8B-B14F-4D97-AF65-F5344CB8AC3E}">
        <p14:creationId xmlns:p14="http://schemas.microsoft.com/office/powerpoint/2010/main" val="3135532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014480"/>
            <a:ext cx="8061960" cy="5156770"/>
          </a:xfrm>
          <a:prstGeom prst="rect">
            <a:avLst/>
          </a:prstGeom>
          <a:noFill/>
        </p:spPr>
        <p:txBody>
          <a:bodyPr wrap="square" rtlCol="0">
            <a:normAutofit/>
          </a:bodyPr>
          <a:lstStyle/>
          <a:p>
            <a:pPr marL="342900" indent="-342900">
              <a:lnSpc>
                <a:spcPct val="114000"/>
              </a:lnSpc>
              <a:buFont typeface="Arial" pitchFamily="34" charset="0"/>
              <a:buChar char="•"/>
            </a:pPr>
            <a:r>
              <a:rPr lang="en-US" sz="2100" dirty="0" smtClean="0">
                <a:solidFill>
                  <a:prstClr val="black">
                    <a:lumMod val="85000"/>
                    <a:lumOff val="15000"/>
                  </a:prstClr>
                </a:solidFill>
              </a:rPr>
              <a:t>Search helps you find emails that may be “lost” in your mailbox</a:t>
            </a:r>
          </a:p>
          <a:p>
            <a:pPr marL="342900" indent="-342900">
              <a:lnSpc>
                <a:spcPct val="114000"/>
              </a:lnSpc>
              <a:buFont typeface="Arial" pitchFamily="34" charset="0"/>
              <a:buChar char="•"/>
            </a:pPr>
            <a:r>
              <a:rPr lang="en-US" sz="2100" b="1" dirty="0" smtClean="0">
                <a:solidFill>
                  <a:prstClr val="black">
                    <a:lumMod val="85000"/>
                    <a:lumOff val="15000"/>
                  </a:prstClr>
                </a:solidFill>
              </a:rPr>
              <a:t>Search improves your </a:t>
            </a:r>
            <a:r>
              <a:rPr lang="en-US" sz="2000" b="1" dirty="0" smtClean="0">
                <a:solidFill>
                  <a:prstClr val="black">
                    <a:lumMod val="85000"/>
                    <a:lumOff val="15000"/>
                  </a:prstClr>
                </a:solidFill>
              </a:rPr>
              <a:t>efficiency by letting you more easily find important emails</a:t>
            </a:r>
            <a:endParaRPr lang="en-US" sz="2000" dirty="0" smtClean="0">
              <a:solidFill>
                <a:prstClr val="black">
                  <a:lumMod val="85000"/>
                  <a:lumOff val="15000"/>
                </a:prstClr>
              </a:solidFill>
            </a:endParaRPr>
          </a:p>
          <a:p>
            <a:pPr marL="342900" indent="-342900">
              <a:lnSpc>
                <a:spcPct val="114000"/>
              </a:lnSpc>
              <a:buFont typeface="Arial" pitchFamily="34" charset="0"/>
              <a:buChar char="•"/>
            </a:pPr>
            <a:r>
              <a:rPr lang="en-US" sz="2000" dirty="0" smtClean="0">
                <a:solidFill>
                  <a:prstClr val="black">
                    <a:lumMod val="85000"/>
                    <a:lumOff val="15000"/>
                  </a:prstClr>
                </a:solidFill>
              </a:rPr>
              <a:t>Scenarios</a:t>
            </a:r>
          </a:p>
          <a:p>
            <a:pPr marL="800100" lvl="1" indent="-342900">
              <a:lnSpc>
                <a:spcPct val="114000"/>
              </a:lnSpc>
              <a:buFont typeface="Arial" pitchFamily="34" charset="0"/>
              <a:buChar char="•"/>
            </a:pPr>
            <a:r>
              <a:rPr lang="en-US" sz="2000" dirty="0" smtClean="0">
                <a:solidFill>
                  <a:prstClr val="black">
                    <a:lumMod val="85000"/>
                    <a:lumOff val="15000"/>
                  </a:prstClr>
                </a:solidFill>
              </a:rPr>
              <a:t>Simple search</a:t>
            </a:r>
          </a:p>
          <a:p>
            <a:pPr marL="800100" lvl="1" indent="-342900">
              <a:lnSpc>
                <a:spcPct val="114000"/>
              </a:lnSpc>
              <a:buFont typeface="Arial" pitchFamily="34" charset="0"/>
              <a:buChar char="•"/>
            </a:pPr>
            <a:r>
              <a:rPr lang="en-US" sz="2000" dirty="0" smtClean="0">
                <a:solidFill>
                  <a:prstClr val="black">
                    <a:lumMod val="85000"/>
                    <a:lumOff val="15000"/>
                  </a:prstClr>
                </a:solidFill>
              </a:rPr>
              <a:t>Search for an email sent to someone</a:t>
            </a:r>
          </a:p>
          <a:p>
            <a:pPr marL="800100" lvl="1" indent="-342900">
              <a:lnSpc>
                <a:spcPct val="114000"/>
              </a:lnSpc>
              <a:buFont typeface="Arial" pitchFamily="34" charset="0"/>
              <a:buChar char="•"/>
            </a:pPr>
            <a:r>
              <a:rPr lang="en-US" sz="2000" dirty="0" smtClean="0">
                <a:solidFill>
                  <a:prstClr val="black">
                    <a:lumMod val="85000"/>
                    <a:lumOff val="15000"/>
                  </a:prstClr>
                </a:solidFill>
              </a:rPr>
              <a:t>Search for an email received from someone</a:t>
            </a:r>
          </a:p>
          <a:p>
            <a:pPr marL="800100" lvl="1" indent="-342900">
              <a:lnSpc>
                <a:spcPct val="114000"/>
              </a:lnSpc>
              <a:buFont typeface="Arial" pitchFamily="34" charset="0"/>
              <a:buChar char="•"/>
            </a:pPr>
            <a:r>
              <a:rPr lang="en-US" sz="2000" dirty="0" smtClean="0">
                <a:solidFill>
                  <a:prstClr val="black">
                    <a:lumMod val="85000"/>
                    <a:lumOff val="15000"/>
                  </a:prstClr>
                </a:solidFill>
              </a:rPr>
              <a:t>Search expressions</a:t>
            </a:r>
          </a:p>
          <a:p>
            <a:pPr marL="342900" indent="-342900">
              <a:lnSpc>
                <a:spcPct val="114000"/>
              </a:lnSpc>
              <a:buFont typeface="Arial" pitchFamily="34" charset="0"/>
              <a:buChar char="•"/>
            </a:pPr>
            <a:endParaRPr lang="en-US" sz="2000" dirty="0">
              <a:solidFill>
                <a:prstClr val="black">
                  <a:lumMod val="85000"/>
                  <a:lumOff val="15000"/>
                </a:prstClr>
              </a:solidFill>
            </a:endParaRPr>
          </a:p>
          <a:p>
            <a:pPr marL="342900" indent="-342900">
              <a:lnSpc>
                <a:spcPct val="114000"/>
              </a:lnSpc>
              <a:buFont typeface="Arial" pitchFamily="34" charset="0"/>
              <a:buChar char="•"/>
            </a:pPr>
            <a:endParaRPr lang="en-US" sz="2000" dirty="0" smtClean="0">
              <a:solidFill>
                <a:prstClr val="black">
                  <a:lumMod val="85000"/>
                  <a:lumOff val="15000"/>
                </a:prstClr>
              </a:solidFill>
            </a:endParaRPr>
          </a:p>
          <a:p>
            <a:pPr>
              <a:lnSpc>
                <a:spcPct val="114000"/>
              </a:lnSpc>
            </a:pPr>
            <a:endParaRPr lang="en-US" sz="2000" dirty="0">
              <a:solidFill>
                <a:prstClr val="black">
                  <a:lumMod val="85000"/>
                  <a:lumOff val="15000"/>
                </a:prstClr>
              </a:solidFill>
            </a:endParaRPr>
          </a:p>
        </p:txBody>
      </p:sp>
      <p:sp>
        <p:nvSpPr>
          <p:cNvPr id="9" name="Title 8"/>
          <p:cNvSpPr>
            <a:spLocks noGrp="1"/>
          </p:cNvSpPr>
          <p:nvPr>
            <p:ph type="title"/>
          </p:nvPr>
        </p:nvSpPr>
        <p:spPr/>
        <p:txBody>
          <a:bodyPr/>
          <a:lstStyle/>
          <a:p>
            <a:pPr lvl="0">
              <a:spcBef>
                <a:spcPts val="0"/>
              </a:spcBef>
            </a:pPr>
            <a:r>
              <a:rPr lang="en-US" sz="2800" b="1" dirty="0" smtClean="0">
                <a:solidFill>
                  <a:prstClr val="black">
                    <a:lumMod val="85000"/>
                    <a:lumOff val="15000"/>
                  </a:prstClr>
                </a:solidFill>
                <a:latin typeface="+mn-lt"/>
                <a:ea typeface="+mn-ea"/>
                <a:cs typeface="+mn-cs"/>
              </a:rPr>
              <a:t>Search – Why?</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28</a:t>
            </a:fld>
            <a:endParaRPr lang="en-US" dirty="0"/>
          </a:p>
        </p:txBody>
      </p:sp>
    </p:spTree>
    <p:extLst>
      <p:ext uri="{BB962C8B-B14F-4D97-AF65-F5344CB8AC3E}">
        <p14:creationId xmlns:p14="http://schemas.microsoft.com/office/powerpoint/2010/main" val="1093936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78256"/>
            <a:ext cx="8061960" cy="5156770"/>
          </a:xfrm>
          <a:prstGeom prst="rect">
            <a:avLst/>
          </a:prstGeom>
          <a:noFill/>
        </p:spPr>
        <p:txBody>
          <a:bodyPr wrap="square" rtlCol="0">
            <a:normAutofit/>
          </a:bodyPr>
          <a:lstStyle/>
          <a:p>
            <a:pPr marL="341313" indent="-341313">
              <a:buFont typeface="+mj-lt"/>
              <a:buAutoNum type="arabicPeriod"/>
            </a:pPr>
            <a:r>
              <a:rPr lang="en-US" sz="2100" dirty="0" smtClean="0">
                <a:solidFill>
                  <a:srgbClr val="2F2F2F"/>
                </a:solidFill>
                <a:latin typeface="+mj-lt"/>
              </a:rPr>
              <a:t>In </a:t>
            </a:r>
            <a:r>
              <a:rPr lang="en-US" sz="2100" dirty="0">
                <a:solidFill>
                  <a:srgbClr val="2F2F2F"/>
                </a:solidFill>
                <a:latin typeface="+mj-lt"/>
              </a:rPr>
              <a:t>the Navigation Pane, click the folder that you want to </a:t>
            </a:r>
            <a:r>
              <a:rPr lang="en-US" sz="2100" dirty="0" smtClean="0">
                <a:solidFill>
                  <a:srgbClr val="2F2F2F"/>
                </a:solidFill>
                <a:latin typeface="+mj-lt"/>
              </a:rPr>
              <a:t>search.</a:t>
            </a:r>
          </a:p>
          <a:p>
            <a:pPr marL="341313" indent="-341313">
              <a:buFont typeface="+mj-lt"/>
              <a:buAutoNum type="arabicPeriod"/>
            </a:pPr>
            <a:r>
              <a:rPr lang="en-US" sz="2100" dirty="0" smtClean="0">
                <a:solidFill>
                  <a:srgbClr val="2F2F2F"/>
                </a:solidFill>
                <a:latin typeface="+mj-lt"/>
              </a:rPr>
              <a:t>In </a:t>
            </a:r>
            <a:r>
              <a:rPr lang="en-US" sz="2100" dirty="0">
                <a:solidFill>
                  <a:srgbClr val="2F2F2F"/>
                </a:solidFill>
                <a:latin typeface="+mj-lt"/>
              </a:rPr>
              <a:t>the Instant Search box, type your search text</a:t>
            </a:r>
            <a:r>
              <a:rPr lang="en-US" sz="2100" dirty="0" smtClean="0">
                <a:solidFill>
                  <a:srgbClr val="2F2F2F"/>
                </a:solidFill>
                <a:latin typeface="+mj-lt"/>
              </a:rPr>
              <a:t>.</a:t>
            </a:r>
          </a:p>
          <a:p>
            <a:pPr marL="341313" indent="-341313">
              <a:buFont typeface="+mj-lt"/>
              <a:buAutoNum type="arabicPeriod"/>
            </a:pPr>
            <a:endParaRPr lang="en-US" sz="2100" dirty="0">
              <a:solidFill>
                <a:srgbClr val="2F2F2F"/>
              </a:solidFill>
              <a:latin typeface="+mj-lt"/>
            </a:endParaRPr>
          </a:p>
          <a:p>
            <a:pPr marL="914400" lvl="1" indent="-457200">
              <a:buFont typeface="Arial" panose="020B0604020202020204" pitchFamily="34" charset="0"/>
              <a:buChar char="•"/>
            </a:pPr>
            <a:r>
              <a:rPr lang="en-US" sz="2100" dirty="0">
                <a:solidFill>
                  <a:srgbClr val="2F2F2F"/>
                </a:solidFill>
                <a:latin typeface="+mj-lt"/>
              </a:rPr>
              <a:t>Items that contain the text that you typed appear with the search text </a:t>
            </a:r>
            <a:r>
              <a:rPr lang="en-US" sz="2100" dirty="0" smtClean="0">
                <a:solidFill>
                  <a:srgbClr val="2F2F2F"/>
                </a:solidFill>
                <a:latin typeface="+mj-lt"/>
              </a:rPr>
              <a:t>highlighted.</a:t>
            </a:r>
          </a:p>
          <a:p>
            <a:pPr marL="457200" indent="-457200">
              <a:buFont typeface="+mj-lt"/>
              <a:buAutoNum type="arabicPeriod"/>
            </a:pPr>
            <a:r>
              <a:rPr lang="en-US" sz="2100" dirty="0" smtClean="0">
                <a:solidFill>
                  <a:srgbClr val="2F2F2F"/>
                </a:solidFill>
                <a:latin typeface="+mj-lt"/>
              </a:rPr>
              <a:t>When </a:t>
            </a:r>
            <a:r>
              <a:rPr lang="en-US" sz="2100" dirty="0">
                <a:solidFill>
                  <a:srgbClr val="2F2F2F"/>
                </a:solidFill>
                <a:latin typeface="+mj-lt"/>
              </a:rPr>
              <a:t>you are finished with the search, you can clear the search by clicking </a:t>
            </a:r>
            <a:r>
              <a:rPr lang="en-US" sz="2100" b="1" dirty="0">
                <a:solidFill>
                  <a:srgbClr val="2F2F2F"/>
                </a:solidFill>
                <a:latin typeface="+mj-lt"/>
              </a:rPr>
              <a:t>Close Search</a:t>
            </a:r>
            <a:r>
              <a:rPr lang="en-US" sz="2100" dirty="0">
                <a:solidFill>
                  <a:srgbClr val="2F2F2F"/>
                </a:solidFill>
                <a:latin typeface="+mj-lt"/>
              </a:rPr>
              <a:t>  </a:t>
            </a:r>
            <a:r>
              <a:rPr lang="en-US" sz="2100" dirty="0" smtClean="0">
                <a:solidFill>
                  <a:srgbClr val="2F2F2F"/>
                </a:solidFill>
                <a:latin typeface="+mj-lt"/>
              </a:rPr>
              <a:t>     next </a:t>
            </a:r>
            <a:r>
              <a:rPr lang="en-US" sz="2100" dirty="0">
                <a:solidFill>
                  <a:srgbClr val="2F2F2F"/>
                </a:solidFill>
                <a:latin typeface="+mj-lt"/>
              </a:rPr>
              <a:t>to the Instant Search box.</a:t>
            </a:r>
          </a:p>
          <a:p>
            <a:pPr marL="800100" lvl="1" indent="-342900">
              <a:buFont typeface="Arial" panose="020B0604020202020204" pitchFamily="34" charset="0"/>
              <a:buChar char="•"/>
            </a:pPr>
            <a:r>
              <a:rPr lang="en-US" sz="2100" dirty="0">
                <a:solidFill>
                  <a:srgbClr val="2F2F2F"/>
                </a:solidFill>
                <a:latin typeface="+mj-lt"/>
              </a:rPr>
              <a:t>Attachments are searched, but search results from attachments are not highlighted.</a:t>
            </a:r>
          </a:p>
          <a:p>
            <a:pPr lvl="1">
              <a:lnSpc>
                <a:spcPct val="114000"/>
              </a:lnSpc>
            </a:pPr>
            <a:endParaRPr lang="en-US" sz="2100" dirty="0" smtClean="0">
              <a:solidFill>
                <a:prstClr val="black">
                  <a:lumMod val="85000"/>
                  <a:lumOff val="15000"/>
                </a:prstClr>
              </a:solidFill>
              <a:latin typeface="+mj-lt"/>
            </a:endParaRPr>
          </a:p>
          <a:p>
            <a:pPr marL="914400" lvl="1" indent="-457200">
              <a:lnSpc>
                <a:spcPct val="114000"/>
              </a:lnSpc>
              <a:buFont typeface="+mj-lt"/>
              <a:buAutoNum type="arabicPeriod"/>
            </a:pPr>
            <a:endParaRPr lang="en-US" sz="2100" dirty="0" smtClean="0">
              <a:solidFill>
                <a:prstClr val="black">
                  <a:lumMod val="85000"/>
                  <a:lumOff val="15000"/>
                </a:prstClr>
              </a:solidFill>
              <a:latin typeface="+mj-lt"/>
            </a:endParaRPr>
          </a:p>
          <a:p>
            <a:pPr marL="914400" lvl="1" indent="-457200">
              <a:lnSpc>
                <a:spcPct val="114000"/>
              </a:lnSpc>
              <a:buFont typeface="+mj-lt"/>
              <a:buAutoNum type="arabicPeriod"/>
            </a:pPr>
            <a:endParaRPr lang="en-US" sz="2100" b="1" dirty="0" smtClean="0">
              <a:solidFill>
                <a:prstClr val="black">
                  <a:lumMod val="85000"/>
                  <a:lumOff val="15000"/>
                </a:prstClr>
              </a:solidFill>
              <a:latin typeface="+mj-lt"/>
            </a:endParaRPr>
          </a:p>
          <a:p>
            <a:pPr marL="914400" lvl="1" indent="-457200">
              <a:lnSpc>
                <a:spcPct val="114000"/>
              </a:lnSpc>
              <a:buFont typeface="+mj-lt"/>
              <a:buAutoNum type="arabicPeriod"/>
            </a:pPr>
            <a:endParaRPr lang="en-US" sz="2100" b="1" dirty="0" smtClean="0">
              <a:solidFill>
                <a:prstClr val="black">
                  <a:lumMod val="85000"/>
                  <a:lumOff val="15000"/>
                </a:prstClr>
              </a:solidFill>
              <a:latin typeface="+mj-lt"/>
            </a:endParaRPr>
          </a:p>
          <a:p>
            <a:pPr marL="342900" indent="-342900">
              <a:lnSpc>
                <a:spcPct val="114000"/>
              </a:lnSpc>
              <a:buFont typeface="Arial" pitchFamily="34" charset="0"/>
              <a:buChar char="•"/>
            </a:pPr>
            <a:endParaRPr lang="en-US" sz="2100" dirty="0" smtClean="0">
              <a:solidFill>
                <a:prstClr val="black">
                  <a:lumMod val="85000"/>
                  <a:lumOff val="15000"/>
                </a:prstClr>
              </a:solidFill>
              <a:latin typeface="+mj-lt"/>
            </a:endParaRPr>
          </a:p>
          <a:p>
            <a:pPr>
              <a:lnSpc>
                <a:spcPct val="114000"/>
              </a:lnSpc>
            </a:pPr>
            <a:endParaRPr lang="en-US" sz="2100" dirty="0">
              <a:solidFill>
                <a:prstClr val="black">
                  <a:lumMod val="85000"/>
                  <a:lumOff val="15000"/>
                </a:prstClr>
              </a:solidFill>
              <a:latin typeface="+mj-lt"/>
            </a:endParaRPr>
          </a:p>
        </p:txBody>
      </p:sp>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rPr>
              <a:t>Search </a:t>
            </a:r>
            <a:r>
              <a:rPr lang="en-US" sz="2800" b="1" dirty="0">
                <a:solidFill>
                  <a:prstClr val="black">
                    <a:lumMod val="85000"/>
                    <a:lumOff val="15000"/>
                  </a:prstClr>
                </a:solidFill>
              </a:rPr>
              <a:t>– </a:t>
            </a:r>
            <a:r>
              <a:rPr lang="en-US" sz="2800" b="1" dirty="0" smtClean="0">
                <a:solidFill>
                  <a:prstClr val="black">
                    <a:lumMod val="85000"/>
                    <a:lumOff val="15000"/>
                  </a:prstClr>
                </a:solidFill>
              </a:rPr>
              <a:t>Simple search</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29</a:t>
            </a:fld>
            <a:endParaRPr lang="en-US" dirty="0"/>
          </a:p>
        </p:txBody>
      </p:sp>
      <p:pic>
        <p:nvPicPr>
          <p:cNvPr id="3074" name="Picture 2" descr="Instant Search 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995" y="1815105"/>
            <a:ext cx="4015521" cy="4367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lose Search butt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391" y="3166233"/>
            <a:ext cx="311214" cy="327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585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27545" y="5117905"/>
            <a:ext cx="8598091" cy="1217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48640" y="1178256"/>
            <a:ext cx="8061960" cy="5156770"/>
          </a:xfrm>
          <a:prstGeom prst="rect">
            <a:avLst/>
          </a:prstGeom>
          <a:noFill/>
        </p:spPr>
        <p:txBody>
          <a:bodyPr wrap="square" rtlCol="0">
            <a:normAutofit/>
          </a:bodyPr>
          <a:lstStyle/>
          <a:p>
            <a:r>
              <a:rPr lang="en-US" sz="2100" dirty="0" smtClean="0">
                <a:solidFill>
                  <a:srgbClr val="2F2F2F"/>
                </a:solidFill>
                <a:latin typeface="+mj-lt"/>
              </a:rPr>
              <a:t>Sometimes you want to find an email you sent to you a specific person. </a:t>
            </a:r>
          </a:p>
          <a:p>
            <a:pPr marL="341313" indent="-341313">
              <a:buFont typeface="+mj-lt"/>
              <a:buAutoNum type="arabicPeriod"/>
            </a:pPr>
            <a:r>
              <a:rPr lang="en-US" sz="2100" dirty="0" smtClean="0">
                <a:solidFill>
                  <a:srgbClr val="2F2F2F"/>
                </a:solidFill>
                <a:latin typeface="+mj-lt"/>
              </a:rPr>
              <a:t>In </a:t>
            </a:r>
            <a:r>
              <a:rPr lang="en-US" sz="2100" dirty="0">
                <a:solidFill>
                  <a:srgbClr val="2F2F2F"/>
                </a:solidFill>
                <a:latin typeface="+mj-lt"/>
              </a:rPr>
              <a:t>the Navigation Pane, click the folder that you want to </a:t>
            </a:r>
            <a:r>
              <a:rPr lang="en-US" sz="2100" dirty="0" smtClean="0">
                <a:solidFill>
                  <a:srgbClr val="2F2F2F"/>
                </a:solidFill>
                <a:latin typeface="+mj-lt"/>
              </a:rPr>
              <a:t>search.</a:t>
            </a:r>
          </a:p>
          <a:p>
            <a:pPr marL="341313" indent="-341313">
              <a:buFont typeface="+mj-lt"/>
              <a:buAutoNum type="arabicPeriod"/>
            </a:pPr>
            <a:r>
              <a:rPr lang="en-US" sz="2100" dirty="0" smtClean="0">
                <a:solidFill>
                  <a:srgbClr val="2F2F2F"/>
                </a:solidFill>
                <a:latin typeface="+mj-lt"/>
              </a:rPr>
              <a:t>Select </a:t>
            </a:r>
            <a:r>
              <a:rPr lang="en-US" sz="2100" b="1" dirty="0" smtClean="0">
                <a:solidFill>
                  <a:srgbClr val="2F2F2F"/>
                </a:solidFill>
                <a:latin typeface="+mj-lt"/>
              </a:rPr>
              <a:t>Search </a:t>
            </a:r>
            <a:r>
              <a:rPr lang="en-US" sz="2100" dirty="0" smtClean="0">
                <a:solidFill>
                  <a:srgbClr val="2F2F2F"/>
                </a:solidFill>
                <a:latin typeface="+mj-lt"/>
              </a:rPr>
              <a:t>menu </a:t>
            </a: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endParaRPr lang="en-US" sz="2100" dirty="0" smtClean="0">
              <a:solidFill>
                <a:srgbClr val="2F2F2F"/>
              </a:solidFill>
              <a:latin typeface="+mj-lt"/>
            </a:endParaRP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r>
              <a:rPr lang="en-US" sz="2100" dirty="0" smtClean="0">
                <a:solidFill>
                  <a:srgbClr val="2F2F2F"/>
                </a:solidFill>
                <a:latin typeface="+mj-lt"/>
              </a:rPr>
              <a:t>Select </a:t>
            </a:r>
            <a:r>
              <a:rPr lang="en-US" sz="2100" b="1" dirty="0" smtClean="0">
                <a:solidFill>
                  <a:srgbClr val="2F2F2F"/>
                </a:solidFill>
                <a:latin typeface="+mj-lt"/>
              </a:rPr>
              <a:t>Sent to </a:t>
            </a:r>
            <a:r>
              <a:rPr lang="en-US" sz="2100" dirty="0" smtClean="0">
                <a:solidFill>
                  <a:srgbClr val="2F2F2F"/>
                </a:solidFill>
                <a:latin typeface="+mj-lt"/>
              </a:rPr>
              <a:t>button in ribbon bar</a:t>
            </a: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endParaRPr lang="en-US" sz="2100" dirty="0" smtClean="0">
              <a:solidFill>
                <a:srgbClr val="2F2F2F"/>
              </a:solidFill>
              <a:latin typeface="+mj-lt"/>
            </a:endParaRP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r>
              <a:rPr lang="en-US" sz="2100" dirty="0" smtClean="0">
                <a:solidFill>
                  <a:srgbClr val="2F2F2F"/>
                </a:solidFill>
                <a:latin typeface="+mj-lt"/>
              </a:rPr>
              <a:t>Type in a name (Kevin) in the search box, and you’ll see the emails you sent</a:t>
            </a:r>
            <a:endParaRPr lang="en-US" sz="2100" dirty="0">
              <a:solidFill>
                <a:srgbClr val="2F2F2F"/>
              </a:solidFill>
              <a:latin typeface="+mj-lt"/>
            </a:endParaRPr>
          </a:p>
          <a:p>
            <a:pPr>
              <a:lnSpc>
                <a:spcPct val="114000"/>
              </a:lnSpc>
            </a:pPr>
            <a:endParaRPr lang="en-US" sz="2100" dirty="0">
              <a:solidFill>
                <a:prstClr val="black">
                  <a:lumMod val="85000"/>
                  <a:lumOff val="15000"/>
                </a:prstClr>
              </a:solidFill>
              <a:latin typeface="+mj-lt"/>
            </a:endParaRPr>
          </a:p>
        </p:txBody>
      </p:sp>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rPr>
              <a:t>Search </a:t>
            </a:r>
            <a:r>
              <a:rPr lang="en-US" sz="2800" b="1" dirty="0">
                <a:solidFill>
                  <a:prstClr val="black">
                    <a:lumMod val="85000"/>
                    <a:lumOff val="15000"/>
                  </a:prstClr>
                </a:solidFill>
              </a:rPr>
              <a:t>– </a:t>
            </a:r>
            <a:r>
              <a:rPr lang="en-US" sz="2800" b="1" dirty="0" smtClean="0">
                <a:solidFill>
                  <a:prstClr val="black">
                    <a:lumMod val="85000"/>
                    <a:lumOff val="15000"/>
                  </a:prstClr>
                </a:solidFill>
              </a:rPr>
              <a:t>Email sent to someone</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30</a:t>
            </a:fld>
            <a:endParaRPr lang="en-US" dirty="0"/>
          </a:p>
        </p:txBody>
      </p:sp>
      <p:pic>
        <p:nvPicPr>
          <p:cNvPr id="4098" name="Picture 2"/>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596790" y="2230478"/>
            <a:ext cx="4828032" cy="898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569469" y="3544192"/>
            <a:ext cx="4831308" cy="877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4148919" y="3982906"/>
            <a:ext cx="655093" cy="2069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27545" y="6441743"/>
            <a:ext cx="7970294" cy="369332"/>
          </a:xfrm>
          <a:prstGeom prst="rect">
            <a:avLst/>
          </a:prstGeom>
          <a:solidFill>
            <a:srgbClr val="FFFF00"/>
          </a:solidFill>
        </p:spPr>
        <p:txBody>
          <a:bodyPr wrap="square" rtlCol="0">
            <a:spAutoFit/>
          </a:bodyPr>
          <a:lstStyle/>
          <a:p>
            <a:r>
              <a:rPr lang="en-US" dirty="0" smtClean="0"/>
              <a:t>Even simpler, type </a:t>
            </a:r>
            <a:r>
              <a:rPr lang="en-US" b="1" dirty="0" err="1" smtClean="0"/>
              <a:t>to:kevin</a:t>
            </a:r>
            <a:r>
              <a:rPr lang="en-US" b="1" dirty="0" smtClean="0"/>
              <a:t> </a:t>
            </a:r>
            <a:r>
              <a:rPr lang="en-US" dirty="0" smtClean="0"/>
              <a:t>in the search box, and you will get the same results</a:t>
            </a:r>
            <a:endParaRPr lang="en-US" dirty="0"/>
          </a:p>
        </p:txBody>
      </p:sp>
    </p:spTree>
    <p:extLst>
      <p:ext uri="{BB962C8B-B14F-4D97-AF65-F5344CB8AC3E}">
        <p14:creationId xmlns:p14="http://schemas.microsoft.com/office/powerpoint/2010/main" val="1255149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48640" y="1178256"/>
            <a:ext cx="8061960" cy="5156770"/>
          </a:xfrm>
          <a:prstGeom prst="rect">
            <a:avLst/>
          </a:prstGeom>
          <a:noFill/>
        </p:spPr>
        <p:txBody>
          <a:bodyPr wrap="square" rtlCol="0">
            <a:normAutofit/>
          </a:bodyPr>
          <a:lstStyle/>
          <a:p>
            <a:r>
              <a:rPr lang="en-US" sz="2100" dirty="0" smtClean="0">
                <a:solidFill>
                  <a:srgbClr val="2F2F2F"/>
                </a:solidFill>
                <a:latin typeface="+mj-lt"/>
              </a:rPr>
              <a:t>Sometimes you want to find emails received from a specific person. </a:t>
            </a:r>
          </a:p>
          <a:p>
            <a:pPr marL="341313" indent="-341313">
              <a:buFont typeface="+mj-lt"/>
              <a:buAutoNum type="arabicPeriod"/>
            </a:pPr>
            <a:r>
              <a:rPr lang="en-US" sz="2100" dirty="0" smtClean="0">
                <a:solidFill>
                  <a:srgbClr val="2F2F2F"/>
                </a:solidFill>
                <a:latin typeface="+mj-lt"/>
              </a:rPr>
              <a:t>In </a:t>
            </a:r>
            <a:r>
              <a:rPr lang="en-US" sz="2100" dirty="0">
                <a:solidFill>
                  <a:srgbClr val="2F2F2F"/>
                </a:solidFill>
                <a:latin typeface="+mj-lt"/>
              </a:rPr>
              <a:t>the Navigation Pane, click the folder that you want to </a:t>
            </a:r>
            <a:r>
              <a:rPr lang="en-US" sz="2100" dirty="0" smtClean="0">
                <a:solidFill>
                  <a:srgbClr val="2F2F2F"/>
                </a:solidFill>
                <a:latin typeface="+mj-lt"/>
              </a:rPr>
              <a:t>search.</a:t>
            </a:r>
          </a:p>
          <a:p>
            <a:pPr marL="341313" indent="-341313">
              <a:buFont typeface="+mj-lt"/>
              <a:buAutoNum type="arabicPeriod"/>
            </a:pPr>
            <a:r>
              <a:rPr lang="en-US" sz="2100" dirty="0" smtClean="0">
                <a:solidFill>
                  <a:srgbClr val="2F2F2F"/>
                </a:solidFill>
                <a:latin typeface="+mj-lt"/>
              </a:rPr>
              <a:t>Select </a:t>
            </a:r>
            <a:r>
              <a:rPr lang="en-US" sz="2100" b="1" dirty="0" smtClean="0">
                <a:solidFill>
                  <a:srgbClr val="2F2F2F"/>
                </a:solidFill>
                <a:latin typeface="+mj-lt"/>
              </a:rPr>
              <a:t>Search </a:t>
            </a:r>
            <a:r>
              <a:rPr lang="en-US" sz="2100" dirty="0" smtClean="0">
                <a:solidFill>
                  <a:srgbClr val="2F2F2F"/>
                </a:solidFill>
                <a:latin typeface="+mj-lt"/>
              </a:rPr>
              <a:t>menu </a:t>
            </a: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endParaRPr lang="en-US" sz="2100" dirty="0" smtClean="0">
              <a:solidFill>
                <a:srgbClr val="2F2F2F"/>
              </a:solidFill>
              <a:latin typeface="+mj-lt"/>
            </a:endParaRP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r>
              <a:rPr lang="en-US" sz="2100" dirty="0" smtClean="0">
                <a:solidFill>
                  <a:srgbClr val="2F2F2F"/>
                </a:solidFill>
                <a:latin typeface="+mj-lt"/>
              </a:rPr>
              <a:t>Select </a:t>
            </a:r>
            <a:r>
              <a:rPr lang="en-US" sz="2100" b="1" dirty="0" smtClean="0">
                <a:solidFill>
                  <a:srgbClr val="2F2F2F"/>
                </a:solidFill>
                <a:latin typeface="+mj-lt"/>
              </a:rPr>
              <a:t>From</a:t>
            </a:r>
            <a:r>
              <a:rPr lang="en-US" sz="2100" dirty="0" smtClean="0">
                <a:solidFill>
                  <a:srgbClr val="2F2F2F"/>
                </a:solidFill>
                <a:latin typeface="+mj-lt"/>
              </a:rPr>
              <a:t> button in ribbon bar</a:t>
            </a: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endParaRPr lang="en-US" sz="2100" dirty="0" smtClean="0">
              <a:solidFill>
                <a:srgbClr val="2F2F2F"/>
              </a:solidFill>
              <a:latin typeface="+mj-lt"/>
            </a:endParaRPr>
          </a:p>
          <a:p>
            <a:pPr marL="341313" indent="-341313">
              <a:buFont typeface="+mj-lt"/>
              <a:buAutoNum type="arabicPeriod"/>
            </a:pPr>
            <a:endParaRPr lang="en-US" sz="2100" dirty="0">
              <a:solidFill>
                <a:srgbClr val="2F2F2F"/>
              </a:solidFill>
              <a:latin typeface="+mj-lt"/>
            </a:endParaRPr>
          </a:p>
          <a:p>
            <a:pPr marL="341313" indent="-341313">
              <a:buFont typeface="+mj-lt"/>
              <a:buAutoNum type="arabicPeriod"/>
            </a:pPr>
            <a:endParaRPr lang="en-US" sz="2100" dirty="0" smtClean="0">
              <a:solidFill>
                <a:srgbClr val="2F2F2F"/>
              </a:solidFill>
              <a:latin typeface="+mj-lt"/>
            </a:endParaRPr>
          </a:p>
          <a:p>
            <a:pPr marL="341313" indent="-341313">
              <a:buFont typeface="+mj-lt"/>
              <a:buAutoNum type="arabicPeriod"/>
            </a:pPr>
            <a:r>
              <a:rPr lang="en-US" sz="2100" dirty="0" smtClean="0">
                <a:solidFill>
                  <a:srgbClr val="2F2F2F"/>
                </a:solidFill>
                <a:latin typeface="+mj-lt"/>
              </a:rPr>
              <a:t>Type in a name (Kevin) in the search box, and you’ll what they sent*</a:t>
            </a:r>
            <a:endParaRPr lang="en-US" sz="2100" dirty="0">
              <a:solidFill>
                <a:srgbClr val="2F2F2F"/>
              </a:solidFill>
              <a:latin typeface="+mj-lt"/>
            </a:endParaRPr>
          </a:p>
          <a:p>
            <a:pPr>
              <a:lnSpc>
                <a:spcPct val="114000"/>
              </a:lnSpc>
            </a:pPr>
            <a:endParaRPr lang="en-US" sz="2100" dirty="0">
              <a:solidFill>
                <a:prstClr val="black">
                  <a:lumMod val="85000"/>
                  <a:lumOff val="15000"/>
                </a:prstClr>
              </a:solidFill>
              <a:latin typeface="+mj-lt"/>
            </a:endParaRPr>
          </a:p>
        </p:txBody>
      </p:sp>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rPr>
              <a:t>Search </a:t>
            </a:r>
            <a:r>
              <a:rPr lang="en-US" sz="2800" b="1" dirty="0">
                <a:solidFill>
                  <a:prstClr val="black">
                    <a:lumMod val="85000"/>
                    <a:lumOff val="15000"/>
                  </a:prstClr>
                </a:solidFill>
              </a:rPr>
              <a:t>– </a:t>
            </a:r>
            <a:r>
              <a:rPr lang="en-US" sz="2800" b="1" dirty="0" smtClean="0">
                <a:solidFill>
                  <a:prstClr val="black">
                    <a:lumMod val="85000"/>
                    <a:lumOff val="15000"/>
                  </a:prstClr>
                </a:solidFill>
              </a:rPr>
              <a:t>Email received from someone</a:t>
            </a:r>
            <a:endParaRPr lang="en-US" dirty="0">
              <a:latin typeface="+mn-lt"/>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31</a:t>
            </a:fld>
            <a:endParaRPr lang="en-US" dirty="0"/>
          </a:p>
        </p:txBody>
      </p:sp>
      <p:pic>
        <p:nvPicPr>
          <p:cNvPr id="4098"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596790" y="2230478"/>
            <a:ext cx="4828032" cy="898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569469" y="3544192"/>
            <a:ext cx="4831308" cy="877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327545" y="5202262"/>
            <a:ext cx="8598091" cy="1132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27545" y="6441743"/>
            <a:ext cx="7970294" cy="369332"/>
          </a:xfrm>
          <a:prstGeom prst="rect">
            <a:avLst/>
          </a:prstGeom>
          <a:solidFill>
            <a:srgbClr val="FFFF00"/>
          </a:solidFill>
        </p:spPr>
        <p:txBody>
          <a:bodyPr wrap="square" rtlCol="0">
            <a:spAutoFit/>
          </a:bodyPr>
          <a:lstStyle/>
          <a:p>
            <a:r>
              <a:rPr lang="en-US" dirty="0" smtClean="0"/>
              <a:t>Even simpler, type </a:t>
            </a:r>
            <a:r>
              <a:rPr lang="en-US" b="1" dirty="0" smtClean="0"/>
              <a:t>from:kevin </a:t>
            </a:r>
            <a:r>
              <a:rPr lang="en-US" dirty="0" smtClean="0"/>
              <a:t>in the search box, and you will get the same results</a:t>
            </a:r>
            <a:endParaRPr lang="en-US" dirty="0"/>
          </a:p>
        </p:txBody>
      </p:sp>
    </p:spTree>
    <p:extLst>
      <p:ext uri="{BB962C8B-B14F-4D97-AF65-F5344CB8AC3E}">
        <p14:creationId xmlns:p14="http://schemas.microsoft.com/office/powerpoint/2010/main" val="446665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pPr lvl="0">
              <a:spcBef>
                <a:spcPts val="0"/>
              </a:spcBef>
            </a:pPr>
            <a:r>
              <a:rPr lang="en-US" sz="2800" b="1" dirty="0" smtClean="0">
                <a:solidFill>
                  <a:prstClr val="black">
                    <a:lumMod val="85000"/>
                    <a:lumOff val="15000"/>
                  </a:prstClr>
                </a:solidFill>
              </a:rPr>
              <a:t>Search </a:t>
            </a:r>
            <a:r>
              <a:rPr lang="en-US" sz="2800" b="1" dirty="0">
                <a:solidFill>
                  <a:prstClr val="black">
                    <a:lumMod val="85000"/>
                    <a:lumOff val="15000"/>
                  </a:prstClr>
                </a:solidFill>
              </a:rPr>
              <a:t>– </a:t>
            </a:r>
            <a:r>
              <a:rPr lang="en-US" sz="2800" b="1" dirty="0" smtClean="0">
                <a:solidFill>
                  <a:prstClr val="black">
                    <a:lumMod val="85000"/>
                    <a:lumOff val="15000"/>
                  </a:prstClr>
                </a:solidFill>
              </a:rPr>
              <a:t>Key expressions</a:t>
            </a:r>
            <a:endParaRPr lang="en-US"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4260635320"/>
              </p:ext>
            </p:extLst>
          </p:nvPr>
        </p:nvGraphicFramePr>
        <p:xfrm>
          <a:off x="286602" y="941695"/>
          <a:ext cx="8679976" cy="4879798"/>
        </p:xfrm>
        <a:graphic>
          <a:graphicData uri="http://schemas.openxmlformats.org/drawingml/2006/table">
            <a:tbl>
              <a:tblPr/>
              <a:tblGrid>
                <a:gridCol w="2838735"/>
                <a:gridCol w="5841241"/>
              </a:tblGrid>
              <a:tr h="130566">
                <a:tc>
                  <a:txBody>
                    <a:bodyPr/>
                    <a:lstStyle/>
                    <a:p>
                      <a:pPr fontAlgn="t"/>
                      <a:r>
                        <a:rPr lang="en-US" sz="1200" b="0">
                          <a:solidFill>
                            <a:srgbClr val="2F2F2F"/>
                          </a:solidFill>
                          <a:effectLst/>
                          <a:latin typeface="+mn-lt"/>
                        </a:rPr>
                        <a:t>Type this</a:t>
                      </a:r>
                      <a:endParaRPr lang="en-US" sz="1200">
                        <a:solidFill>
                          <a:srgbClr val="2F2F2F"/>
                        </a:solidFill>
                        <a:effectLst/>
                        <a:latin typeface="+mn-lt"/>
                      </a:endParaRP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tc>
                  <a:txBody>
                    <a:bodyPr/>
                    <a:lstStyle/>
                    <a:p>
                      <a:pPr fontAlgn="t"/>
                      <a:r>
                        <a:rPr lang="en-US" sz="1200" b="0">
                          <a:solidFill>
                            <a:srgbClr val="2F2F2F"/>
                          </a:solidFill>
                          <a:effectLst/>
                          <a:latin typeface="+mn-lt"/>
                        </a:rPr>
                        <a:t>To find this</a:t>
                      </a:r>
                      <a:endParaRPr lang="en-US" sz="1200">
                        <a:solidFill>
                          <a:srgbClr val="2F2F2F"/>
                        </a:solidFill>
                        <a:effectLst/>
                        <a:latin typeface="+mn-lt"/>
                      </a:endParaRP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D8D8D8"/>
                    </a:solidFill>
                  </a:tcPr>
                </a:tc>
              </a:tr>
              <a:tr h="333673">
                <a:tc>
                  <a:txBody>
                    <a:bodyPr/>
                    <a:lstStyle/>
                    <a:p>
                      <a:pPr fontAlgn="t"/>
                      <a:r>
                        <a:rPr lang="en-US" sz="1200">
                          <a:solidFill>
                            <a:srgbClr val="2F2F2F"/>
                          </a:solidFill>
                          <a:effectLst/>
                          <a:latin typeface="+mn-lt"/>
                        </a:rPr>
                        <a:t>bobby</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containing </a:t>
                      </a:r>
                      <a:r>
                        <a:rPr lang="en-US" sz="1200" i="1">
                          <a:solidFill>
                            <a:srgbClr val="2F2F2F"/>
                          </a:solidFill>
                          <a:effectLst/>
                          <a:latin typeface="+mn-lt"/>
                        </a:rPr>
                        <a:t>bobby</a:t>
                      </a:r>
                      <a:r>
                        <a:rPr lang="en-US" sz="1200">
                          <a:solidFill>
                            <a:srgbClr val="2F2F2F"/>
                          </a:solidFill>
                          <a:effectLst/>
                          <a:latin typeface="+mn-lt"/>
                        </a:rPr>
                        <a:t>, </a:t>
                      </a:r>
                      <a:r>
                        <a:rPr lang="en-US" sz="1200" i="1">
                          <a:solidFill>
                            <a:srgbClr val="2F2F2F"/>
                          </a:solidFill>
                          <a:effectLst/>
                          <a:latin typeface="+mn-lt"/>
                        </a:rPr>
                        <a:t>BOBBY</a:t>
                      </a:r>
                      <a:r>
                        <a:rPr lang="en-US" sz="1200">
                          <a:solidFill>
                            <a:srgbClr val="2F2F2F"/>
                          </a:solidFill>
                          <a:effectLst/>
                          <a:latin typeface="+mn-lt"/>
                        </a:rPr>
                        <a:t>, </a:t>
                      </a:r>
                      <a:r>
                        <a:rPr lang="en-US" sz="1200" i="1">
                          <a:solidFill>
                            <a:srgbClr val="2F2F2F"/>
                          </a:solidFill>
                          <a:effectLst/>
                          <a:latin typeface="+mn-lt"/>
                        </a:rPr>
                        <a:t>BoBby</a:t>
                      </a:r>
                      <a:r>
                        <a:rPr lang="en-US" sz="1200">
                          <a:solidFill>
                            <a:srgbClr val="2F2F2F"/>
                          </a:solidFill>
                          <a:effectLst/>
                          <a:latin typeface="+mn-lt"/>
                        </a:rPr>
                        <a:t>, or any other combination of uppercase and lowercase letters. Instant Search is not case sensitive.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233167">
                <a:tc>
                  <a:txBody>
                    <a:bodyPr/>
                    <a:lstStyle/>
                    <a:p>
                      <a:pPr fontAlgn="t"/>
                      <a:r>
                        <a:rPr lang="en-US" sz="1200">
                          <a:solidFill>
                            <a:srgbClr val="2F2F2F"/>
                          </a:solidFill>
                          <a:effectLst/>
                          <a:latin typeface="+mn-lt"/>
                        </a:rPr>
                        <a:t>bobby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containing both </a:t>
                      </a:r>
                      <a:r>
                        <a:rPr lang="en-US" sz="1200" i="1">
                          <a:solidFill>
                            <a:srgbClr val="2F2F2F"/>
                          </a:solidFill>
                          <a:effectLst/>
                          <a:latin typeface="+mn-lt"/>
                        </a:rPr>
                        <a:t>bobby</a:t>
                      </a:r>
                      <a:r>
                        <a:rPr lang="en-US" sz="1200">
                          <a:solidFill>
                            <a:srgbClr val="2F2F2F"/>
                          </a:solidFill>
                          <a:effectLst/>
                          <a:latin typeface="+mn-lt"/>
                        </a:rPr>
                        <a:t> and </a:t>
                      </a:r>
                      <a:r>
                        <a:rPr lang="en-US" sz="1200" i="1">
                          <a:solidFill>
                            <a:srgbClr val="2F2F2F"/>
                          </a:solidFill>
                          <a:effectLst/>
                          <a:latin typeface="+mn-lt"/>
                        </a:rPr>
                        <a:t>moore</a:t>
                      </a:r>
                      <a:r>
                        <a:rPr lang="en-US" sz="1200">
                          <a:solidFill>
                            <a:srgbClr val="2F2F2F"/>
                          </a:solidFill>
                          <a:effectLst/>
                          <a:latin typeface="+mn-lt"/>
                        </a:rPr>
                        <a:t>, but not necessarily in that order.</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358171">
                <a:tc>
                  <a:txBody>
                    <a:bodyPr/>
                    <a:lstStyle/>
                    <a:p>
                      <a:pPr fontAlgn="t"/>
                      <a:r>
                        <a:rPr lang="en-US" sz="1200">
                          <a:solidFill>
                            <a:srgbClr val="2F2F2F"/>
                          </a:solidFill>
                          <a:effectLst/>
                          <a:latin typeface="+mn-lt"/>
                        </a:rPr>
                        <a:t>bobby AND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containing both </a:t>
                      </a:r>
                      <a:r>
                        <a:rPr lang="en-US" sz="1200" i="1">
                          <a:solidFill>
                            <a:srgbClr val="2F2F2F"/>
                          </a:solidFill>
                          <a:effectLst/>
                          <a:latin typeface="+mn-lt"/>
                        </a:rPr>
                        <a:t>bobby</a:t>
                      </a:r>
                      <a:r>
                        <a:rPr lang="en-US" sz="1200">
                          <a:solidFill>
                            <a:srgbClr val="2F2F2F"/>
                          </a:solidFill>
                          <a:effectLst/>
                          <a:latin typeface="+mn-lt"/>
                        </a:rPr>
                        <a:t> and </a:t>
                      </a:r>
                      <a:r>
                        <a:rPr lang="en-US" sz="1200" i="1">
                          <a:solidFill>
                            <a:srgbClr val="2F2F2F"/>
                          </a:solidFill>
                          <a:effectLst/>
                          <a:latin typeface="+mn-lt"/>
                        </a:rPr>
                        <a:t>moore</a:t>
                      </a:r>
                      <a:r>
                        <a:rPr lang="en-US" sz="1200">
                          <a:solidFill>
                            <a:srgbClr val="2F2F2F"/>
                          </a:solidFill>
                          <a:effectLst/>
                          <a:latin typeface="+mn-lt"/>
                        </a:rPr>
                        <a:t>, but not necessarily in that order. Note that logical operators such as AND, NOT, and OR must be in uppercase letters.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130566">
                <a:tc>
                  <a:txBody>
                    <a:bodyPr/>
                    <a:lstStyle/>
                    <a:p>
                      <a:pPr fontAlgn="t"/>
                      <a:r>
                        <a:rPr lang="en-US" sz="1200">
                          <a:solidFill>
                            <a:srgbClr val="2F2F2F"/>
                          </a:solidFill>
                          <a:effectLst/>
                          <a:latin typeface="+mn-lt"/>
                        </a:rPr>
                        <a:t>bobby NOT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containing </a:t>
                      </a:r>
                      <a:r>
                        <a:rPr lang="en-US" sz="1200" i="1">
                          <a:solidFill>
                            <a:srgbClr val="2F2F2F"/>
                          </a:solidFill>
                          <a:effectLst/>
                          <a:latin typeface="+mn-lt"/>
                        </a:rPr>
                        <a:t>bobby</a:t>
                      </a:r>
                      <a:r>
                        <a:rPr lang="en-US" sz="1200">
                          <a:solidFill>
                            <a:srgbClr val="2F2F2F"/>
                          </a:solidFill>
                          <a:effectLst/>
                          <a:latin typeface="+mn-lt"/>
                        </a:rPr>
                        <a:t>, but not </a:t>
                      </a:r>
                      <a:r>
                        <a:rPr lang="en-US" sz="1200" i="1">
                          <a:solidFill>
                            <a:srgbClr val="2F2F2F"/>
                          </a:solidFill>
                          <a:effectLst/>
                          <a:latin typeface="+mn-lt"/>
                        </a:rPr>
                        <a:t>moore</a:t>
                      </a:r>
                      <a:r>
                        <a:rPr lang="en-US" sz="1200">
                          <a:solidFill>
                            <a:srgbClr val="2F2F2F"/>
                          </a:solidFill>
                          <a:effectLst/>
                          <a:latin typeface="+mn-lt"/>
                        </a:rPr>
                        <a:t>.</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130566">
                <a:tc>
                  <a:txBody>
                    <a:bodyPr/>
                    <a:lstStyle/>
                    <a:p>
                      <a:pPr fontAlgn="t"/>
                      <a:r>
                        <a:rPr lang="en-US" sz="1200">
                          <a:solidFill>
                            <a:srgbClr val="2F2F2F"/>
                          </a:solidFill>
                          <a:effectLst/>
                          <a:latin typeface="+mn-lt"/>
                        </a:rPr>
                        <a:t>bobby OR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containing </a:t>
                      </a:r>
                      <a:r>
                        <a:rPr lang="en-US" sz="1200" i="1">
                          <a:solidFill>
                            <a:srgbClr val="2F2F2F"/>
                          </a:solidFill>
                          <a:effectLst/>
                          <a:latin typeface="+mn-lt"/>
                        </a:rPr>
                        <a:t>bobby</a:t>
                      </a:r>
                      <a:r>
                        <a:rPr lang="en-US" sz="1200">
                          <a:solidFill>
                            <a:srgbClr val="2F2F2F"/>
                          </a:solidFill>
                          <a:effectLst/>
                          <a:latin typeface="+mn-lt"/>
                        </a:rPr>
                        <a:t>, </a:t>
                      </a:r>
                      <a:r>
                        <a:rPr lang="en-US" sz="1200" i="1">
                          <a:solidFill>
                            <a:srgbClr val="2F2F2F"/>
                          </a:solidFill>
                          <a:effectLst/>
                          <a:latin typeface="+mn-lt"/>
                        </a:rPr>
                        <a:t>moore</a:t>
                      </a:r>
                      <a:r>
                        <a:rPr lang="en-US" sz="1200">
                          <a:solidFill>
                            <a:srgbClr val="2F2F2F"/>
                          </a:solidFill>
                          <a:effectLst/>
                          <a:latin typeface="+mn-lt"/>
                        </a:rPr>
                        <a:t>, or both.</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438371">
                <a:tc>
                  <a:txBody>
                    <a:bodyPr/>
                    <a:lstStyle/>
                    <a:p>
                      <a:pPr fontAlgn="t"/>
                      <a:r>
                        <a:rPr lang="en-US" sz="1200">
                          <a:solidFill>
                            <a:srgbClr val="2F2F2F"/>
                          </a:solidFill>
                          <a:effectLst/>
                          <a:latin typeface="+mn-lt"/>
                        </a:rPr>
                        <a:t>"bobby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containing the exact phrase </a:t>
                      </a:r>
                      <a:r>
                        <a:rPr lang="en-US" sz="1200" i="1">
                          <a:solidFill>
                            <a:srgbClr val="2F2F2F"/>
                          </a:solidFill>
                          <a:effectLst/>
                          <a:latin typeface="+mn-lt"/>
                        </a:rPr>
                        <a:t>bobby moore</a:t>
                      </a:r>
                      <a:r>
                        <a:rPr lang="en-US" sz="1200">
                          <a:solidFill>
                            <a:srgbClr val="2F2F2F"/>
                          </a:solidFill>
                          <a:effectLst/>
                          <a:latin typeface="+mn-lt"/>
                        </a:rPr>
                        <a:t>. Note the use of double quotes so that the search results match the exact phrase within the quotes.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226850">
                <a:tc>
                  <a:txBody>
                    <a:bodyPr/>
                    <a:lstStyle/>
                    <a:p>
                      <a:pPr fontAlgn="t"/>
                      <a:r>
                        <a:rPr lang="en-US" sz="1200">
                          <a:solidFill>
                            <a:srgbClr val="2F2F2F"/>
                          </a:solidFill>
                          <a:effectLst/>
                          <a:latin typeface="+mn-lt"/>
                        </a:rPr>
                        <a:t>from:"bobby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sent from </a:t>
                      </a:r>
                      <a:r>
                        <a:rPr lang="en-US" sz="1200" i="1">
                          <a:solidFill>
                            <a:srgbClr val="2F2F2F"/>
                          </a:solidFill>
                          <a:effectLst/>
                          <a:latin typeface="+mn-lt"/>
                        </a:rPr>
                        <a:t>bobby moore</a:t>
                      </a:r>
                      <a:r>
                        <a:rPr lang="en-US" sz="1200">
                          <a:solidFill>
                            <a:srgbClr val="2F2F2F"/>
                          </a:solidFill>
                          <a:effectLst/>
                          <a:latin typeface="+mn-lt"/>
                        </a:rPr>
                        <a:t>. Note the use of double quotes so that the search results match the exact phrase within the quotes.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496037">
                <a:tc>
                  <a:txBody>
                    <a:bodyPr/>
                    <a:lstStyle/>
                    <a:p>
                      <a:pPr fontAlgn="t"/>
                      <a:r>
                        <a:rPr lang="en-US" sz="1200">
                          <a:solidFill>
                            <a:srgbClr val="2F2F2F"/>
                          </a:solidFill>
                          <a:effectLst/>
                          <a:latin typeface="+mn-lt"/>
                        </a:rPr>
                        <a:t>from:"bobby moore" about:”status report”</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sent from </a:t>
                      </a:r>
                      <a:r>
                        <a:rPr lang="en-US" sz="1200" i="1">
                          <a:solidFill>
                            <a:srgbClr val="2F2F2F"/>
                          </a:solidFill>
                          <a:effectLst/>
                          <a:latin typeface="+mn-lt"/>
                        </a:rPr>
                        <a:t>bobby moore</a:t>
                      </a:r>
                      <a:r>
                        <a:rPr lang="en-US" sz="1200">
                          <a:solidFill>
                            <a:srgbClr val="2F2F2F"/>
                          </a:solidFill>
                          <a:effectLst/>
                          <a:latin typeface="+mn-lt"/>
                        </a:rPr>
                        <a:t> where </a:t>
                      </a:r>
                      <a:r>
                        <a:rPr lang="en-US" sz="1200" i="1">
                          <a:solidFill>
                            <a:srgbClr val="2F2F2F"/>
                          </a:solidFill>
                          <a:effectLst/>
                          <a:latin typeface="+mn-lt"/>
                        </a:rPr>
                        <a:t>status report</a:t>
                      </a:r>
                      <a:r>
                        <a:rPr lang="en-US" sz="1200">
                          <a:solidFill>
                            <a:srgbClr val="2F2F2F"/>
                          </a:solidFill>
                          <a:effectLst/>
                          <a:latin typeface="+mn-lt"/>
                        </a:rPr>
                        <a:t> appears in the subject line, body, and attachment contents. Note the use of double quotes so that the search results match the exact phrase within the quotes.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335769">
                <a:tc>
                  <a:txBody>
                    <a:bodyPr/>
                    <a:lstStyle/>
                    <a:p>
                      <a:pPr fontAlgn="t"/>
                      <a:r>
                        <a:rPr lang="en-US" sz="1200">
                          <a:solidFill>
                            <a:srgbClr val="2F2F2F"/>
                          </a:solidFill>
                          <a:effectLst/>
                          <a:latin typeface="+mn-lt"/>
                        </a:rPr>
                        <a:t>hasattachment:yes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that have attachments. You can also use hasattachment:true to get the same results.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369424">
                <a:tc>
                  <a:txBody>
                    <a:bodyPr/>
                    <a:lstStyle/>
                    <a:p>
                      <a:pPr fontAlgn="t"/>
                      <a:r>
                        <a:rPr lang="en-US" sz="1200">
                          <a:solidFill>
                            <a:srgbClr val="2F2F2F"/>
                          </a:solidFill>
                          <a:effectLst/>
                          <a:latin typeface="+mn-lt"/>
                        </a:rPr>
                        <a:t>attachments:presentation.pptx</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that have attachments named </a:t>
                      </a:r>
                      <a:r>
                        <a:rPr lang="en-US" sz="1200" i="1">
                          <a:solidFill>
                            <a:srgbClr val="2F2F2F"/>
                          </a:solidFill>
                          <a:effectLst/>
                          <a:latin typeface="+mn-lt"/>
                        </a:rPr>
                        <a:t>presentation.pptx</a:t>
                      </a:r>
                      <a:r>
                        <a:rPr lang="en-US" sz="1200">
                          <a:solidFill>
                            <a:srgbClr val="2F2F2F"/>
                          </a:solidFill>
                          <a:effectLst/>
                          <a:latin typeface="+mn-lt"/>
                        </a:rPr>
                        <a:t> or if the attachment contains</a:t>
                      </a:r>
                      <a:r>
                        <a:rPr lang="en-US" sz="1200" i="1">
                          <a:solidFill>
                            <a:srgbClr val="2F2F2F"/>
                          </a:solidFill>
                          <a:effectLst/>
                          <a:latin typeface="+mn-lt"/>
                        </a:rPr>
                        <a:t>presentation.pptx</a:t>
                      </a:r>
                      <a:r>
                        <a:rPr lang="en-US" sz="1200">
                          <a:solidFill>
                            <a:srgbClr val="2F2F2F"/>
                          </a:solidFill>
                          <a:effectLst/>
                          <a:latin typeface="+mn-lt"/>
                        </a:rPr>
                        <a:t> within its contents.</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233167">
                <a:tc>
                  <a:txBody>
                    <a:bodyPr/>
                    <a:lstStyle/>
                    <a:p>
                      <a:pPr fontAlgn="t"/>
                      <a:r>
                        <a:rPr lang="en-US" sz="1200">
                          <a:solidFill>
                            <a:srgbClr val="2F2F2F"/>
                          </a:solidFill>
                          <a:effectLst/>
                          <a:latin typeface="+mn-lt"/>
                        </a:rPr>
                        <a:t>subject:"bobby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whose subject contains the phrase </a:t>
                      </a:r>
                      <a:r>
                        <a:rPr lang="en-US" sz="1200" i="1">
                          <a:solidFill>
                            <a:srgbClr val="2F2F2F"/>
                          </a:solidFill>
                          <a:effectLst/>
                          <a:latin typeface="+mn-lt"/>
                        </a:rPr>
                        <a:t>bobby moore</a:t>
                      </a:r>
                      <a:r>
                        <a:rPr lang="en-US" sz="1200">
                          <a:solidFill>
                            <a:srgbClr val="2F2F2F"/>
                          </a:solidFill>
                          <a:effectLst/>
                          <a:latin typeface="+mn-lt"/>
                        </a:rPr>
                        <a:t>.</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189914">
                <a:tc>
                  <a:txBody>
                    <a:bodyPr/>
                    <a:lstStyle/>
                    <a:p>
                      <a:pPr fontAlgn="t"/>
                      <a:r>
                        <a:rPr lang="en-US" sz="1200">
                          <a:solidFill>
                            <a:srgbClr val="2F2F2F"/>
                          </a:solidFill>
                          <a:effectLst/>
                          <a:latin typeface="+mn-lt"/>
                        </a:rPr>
                        <a:t>subject:bobby moore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dirty="0">
                          <a:solidFill>
                            <a:srgbClr val="2F2F2F"/>
                          </a:solidFill>
                          <a:effectLst/>
                          <a:latin typeface="+mn-lt"/>
                        </a:rPr>
                        <a:t>Items with </a:t>
                      </a:r>
                      <a:r>
                        <a:rPr lang="en-US" sz="1200" i="1" dirty="0">
                          <a:solidFill>
                            <a:srgbClr val="2F2F2F"/>
                          </a:solidFill>
                          <a:effectLst/>
                          <a:latin typeface="+mn-lt"/>
                        </a:rPr>
                        <a:t>bobby</a:t>
                      </a:r>
                      <a:r>
                        <a:rPr lang="en-US" sz="1200" dirty="0">
                          <a:solidFill>
                            <a:srgbClr val="2F2F2F"/>
                          </a:solidFill>
                          <a:effectLst/>
                          <a:latin typeface="+mn-lt"/>
                        </a:rPr>
                        <a:t> in the subject </a:t>
                      </a:r>
                      <a:r>
                        <a:rPr lang="en-US" sz="1200" dirty="0" smtClean="0">
                          <a:solidFill>
                            <a:srgbClr val="2F2F2F"/>
                          </a:solidFill>
                          <a:effectLst/>
                          <a:latin typeface="+mn-lt"/>
                        </a:rPr>
                        <a:t>and</a:t>
                      </a:r>
                      <a:r>
                        <a:rPr lang="en-US" sz="1200" dirty="0">
                          <a:solidFill>
                            <a:srgbClr val="2F2F2F"/>
                          </a:solidFill>
                          <a:effectLst/>
                          <a:latin typeface="+mn-lt"/>
                        </a:rPr>
                        <a:t> </a:t>
                      </a:r>
                      <a:r>
                        <a:rPr lang="en-US" sz="1200" i="1" dirty="0" err="1">
                          <a:solidFill>
                            <a:srgbClr val="2F2F2F"/>
                          </a:solidFill>
                          <a:effectLst/>
                          <a:latin typeface="+mn-lt"/>
                        </a:rPr>
                        <a:t>moore</a:t>
                      </a:r>
                      <a:r>
                        <a:rPr lang="en-US" sz="1200" dirty="0">
                          <a:solidFill>
                            <a:srgbClr val="2F2F2F"/>
                          </a:solidFill>
                          <a:effectLst/>
                          <a:latin typeface="+mn-lt"/>
                        </a:rPr>
                        <a:t> anywhere else in the document.</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233167">
                <a:tc>
                  <a:txBody>
                    <a:bodyPr/>
                    <a:lstStyle/>
                    <a:p>
                      <a:pPr fontAlgn="t"/>
                      <a:r>
                        <a:rPr lang="en-US" sz="1200">
                          <a:solidFill>
                            <a:srgbClr val="2F2F2F"/>
                          </a:solidFill>
                          <a:effectLst/>
                          <a:latin typeface="+mn-lt"/>
                        </a:rPr>
                        <a:t>cc:"bobby more"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a:solidFill>
                            <a:srgbClr val="2F2F2F"/>
                          </a:solidFill>
                          <a:effectLst/>
                          <a:latin typeface="+mn-lt"/>
                        </a:rPr>
                        <a:t>Items in which the display name </a:t>
                      </a:r>
                      <a:r>
                        <a:rPr lang="en-US" sz="1200" i="1">
                          <a:solidFill>
                            <a:srgbClr val="2F2F2F"/>
                          </a:solidFill>
                          <a:effectLst/>
                          <a:latin typeface="+mn-lt"/>
                        </a:rPr>
                        <a:t>bobby moore</a:t>
                      </a:r>
                      <a:r>
                        <a:rPr lang="en-US" sz="1200">
                          <a:solidFill>
                            <a:srgbClr val="2F2F2F"/>
                          </a:solidFill>
                          <a:effectLst/>
                          <a:latin typeface="+mn-lt"/>
                        </a:rPr>
                        <a:t> is on the Cc line.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r h="230857">
                <a:tc>
                  <a:txBody>
                    <a:bodyPr/>
                    <a:lstStyle/>
                    <a:p>
                      <a:pPr fontAlgn="t"/>
                      <a:r>
                        <a:rPr lang="en-US" sz="1200">
                          <a:solidFill>
                            <a:srgbClr val="2F2F2F"/>
                          </a:solidFill>
                          <a:effectLst/>
                          <a:latin typeface="+mn-lt"/>
                        </a:rPr>
                        <a:t>cc:bobbymoore@contoso.com</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c>
                  <a:txBody>
                    <a:bodyPr/>
                    <a:lstStyle/>
                    <a:p>
                      <a:pPr fontAlgn="t"/>
                      <a:r>
                        <a:rPr lang="en-US" sz="1200">
                          <a:solidFill>
                            <a:srgbClr val="2F2F2F"/>
                          </a:solidFill>
                          <a:effectLst/>
                          <a:latin typeface="+mn-lt"/>
                        </a:rPr>
                        <a:t>Items in which the e-mail address </a:t>
                      </a:r>
                      <a:r>
                        <a:rPr lang="en-US" sz="1200" i="1">
                          <a:solidFill>
                            <a:srgbClr val="2F2F2F"/>
                          </a:solidFill>
                          <a:effectLst/>
                          <a:latin typeface="+mn-lt"/>
                        </a:rPr>
                        <a:t>bobbymoore@contoso.com</a:t>
                      </a:r>
                      <a:r>
                        <a:rPr lang="en-US" sz="1200">
                          <a:solidFill>
                            <a:srgbClr val="2F2F2F"/>
                          </a:solidFill>
                          <a:effectLst/>
                          <a:latin typeface="+mn-lt"/>
                        </a:rPr>
                        <a:t> is on the Cc line.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3F3F3"/>
                    </a:solidFill>
                  </a:tcPr>
                </a:tc>
              </a:tr>
              <a:tr h="130566">
                <a:tc>
                  <a:txBody>
                    <a:bodyPr/>
                    <a:lstStyle/>
                    <a:p>
                      <a:pPr fontAlgn="t"/>
                      <a:r>
                        <a:rPr lang="en-US" sz="1200">
                          <a:solidFill>
                            <a:srgbClr val="2F2F2F"/>
                          </a:solidFill>
                          <a:effectLst/>
                          <a:latin typeface="+mn-lt"/>
                        </a:rPr>
                        <a:t>bcc:bobby</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fontAlgn="t"/>
                      <a:r>
                        <a:rPr lang="en-US" sz="1200" dirty="0">
                          <a:solidFill>
                            <a:srgbClr val="2F2F2F"/>
                          </a:solidFill>
                          <a:effectLst/>
                          <a:latin typeface="+mn-lt"/>
                        </a:rPr>
                        <a:t>Items in which </a:t>
                      </a:r>
                      <a:r>
                        <a:rPr lang="en-US" sz="1200" i="1" dirty="0">
                          <a:solidFill>
                            <a:srgbClr val="2F2F2F"/>
                          </a:solidFill>
                          <a:effectLst/>
                          <a:latin typeface="+mn-lt"/>
                        </a:rPr>
                        <a:t>bobby</a:t>
                      </a:r>
                      <a:r>
                        <a:rPr lang="en-US" sz="1200" dirty="0">
                          <a:solidFill>
                            <a:srgbClr val="2F2F2F"/>
                          </a:solidFill>
                          <a:effectLst/>
                          <a:latin typeface="+mn-lt"/>
                        </a:rPr>
                        <a:t> is on the Bcc line.</a:t>
                      </a:r>
                    </a:p>
                  </a:txBody>
                  <a:tcPr marL="15577" marR="31153" marT="12461" marB="12461">
                    <a:lnL>
                      <a:noFill/>
                    </a:lnL>
                    <a:lnR>
                      <a:noFill/>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r>
            </a:tbl>
          </a:graphicData>
        </a:graphic>
      </p:graphicFrame>
      <p:sp>
        <p:nvSpPr>
          <p:cNvPr id="10" name="TextBox 9"/>
          <p:cNvSpPr txBox="1"/>
          <p:nvPr/>
        </p:nvSpPr>
        <p:spPr>
          <a:xfrm>
            <a:off x="286601" y="5909471"/>
            <a:ext cx="8666330" cy="923330"/>
          </a:xfrm>
          <a:prstGeom prst="rect">
            <a:avLst/>
          </a:prstGeom>
          <a:solidFill>
            <a:srgbClr val="FFFF00"/>
          </a:solidFill>
        </p:spPr>
        <p:txBody>
          <a:bodyPr wrap="square" rtlCol="0">
            <a:spAutoFit/>
          </a:bodyPr>
          <a:lstStyle/>
          <a:p>
            <a:r>
              <a:rPr lang="en-US" dirty="0" smtClean="0"/>
              <a:t>For a full list </a:t>
            </a:r>
            <a:r>
              <a:rPr lang="en-US" dirty="0"/>
              <a:t>of search expressions go to </a:t>
            </a:r>
            <a:r>
              <a:rPr lang="en-US" dirty="0">
                <a:solidFill>
                  <a:srgbClr val="7030A0"/>
                </a:solidFill>
                <a:hlinkClick r:id="rId3"/>
              </a:rPr>
              <a:t>https://</a:t>
            </a:r>
            <a:r>
              <a:rPr lang="en-US" dirty="0" smtClean="0">
                <a:solidFill>
                  <a:srgbClr val="7030A0"/>
                </a:solidFill>
                <a:hlinkClick r:id="rId3"/>
              </a:rPr>
              <a:t>support.office.com/en-us/article/Learn-to-narrow-your-search-criteria-for-better-searches-in-Outlook-d824d1e9-a255-4c8a-8553-276fb895a8da</a:t>
            </a:r>
            <a:r>
              <a:rPr lang="en-US" dirty="0" smtClean="0">
                <a:solidFill>
                  <a:srgbClr val="7030A0"/>
                </a:solidFill>
              </a:rPr>
              <a:t> </a:t>
            </a:r>
            <a:endParaRPr lang="en-US" dirty="0">
              <a:solidFill>
                <a:srgbClr val="7030A0"/>
              </a:solidFill>
            </a:endParaRPr>
          </a:p>
        </p:txBody>
      </p:sp>
    </p:spTree>
    <p:extLst>
      <p:ext uri="{BB962C8B-B14F-4D97-AF65-F5344CB8AC3E}">
        <p14:creationId xmlns:p14="http://schemas.microsoft.com/office/powerpoint/2010/main" val="914269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70675" y="3137632"/>
            <a:ext cx="5111496" cy="512064"/>
            <a:chOff x="1870675" y="3137632"/>
            <a:chExt cx="5402650" cy="582737"/>
          </a:xfrm>
        </p:grpSpPr>
        <p:grpSp>
          <p:nvGrpSpPr>
            <p:cNvPr id="9" name="Group 8"/>
            <p:cNvGrpSpPr/>
            <p:nvPr/>
          </p:nvGrpSpPr>
          <p:grpSpPr>
            <a:xfrm>
              <a:off x="2162044" y="3137632"/>
              <a:ext cx="5111281" cy="582737"/>
              <a:chOff x="1433112" y="4540742"/>
              <a:chExt cx="5111281" cy="582737"/>
            </a:xfrm>
            <a:scene3d>
              <a:camera prst="orthographicFront"/>
              <a:lightRig rig="flat" dir="t"/>
            </a:scene3d>
          </p:grpSpPr>
          <p:sp>
            <p:nvSpPr>
              <p:cNvPr id="15" name="Pentagon 14"/>
              <p:cNvSpPr/>
              <p:nvPr/>
            </p:nvSpPr>
            <p:spPr>
              <a:xfrm rot="10800000">
                <a:off x="1433112" y="4540742"/>
                <a:ext cx="5111281" cy="582737"/>
              </a:xfrm>
              <a:prstGeom prst="homePlate">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6" name="Pentagon 4"/>
              <p:cNvSpPr/>
              <p:nvPr/>
            </p:nvSpPr>
            <p:spPr>
              <a:xfrm rot="21600000">
                <a:off x="1578796" y="4540742"/>
                <a:ext cx="4965597" cy="58273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6971" tIns="91440" rIns="170688" bIns="91440" numCol="1" spcCol="1270" anchor="ctr" anchorCtr="0">
                <a:noAutofit/>
              </a:bodyPr>
              <a:lstStyle/>
              <a:p>
                <a:pPr lvl="0" algn="ctr" defTabSz="1066800">
                  <a:lnSpc>
                    <a:spcPct val="90000"/>
                  </a:lnSpc>
                  <a:spcBef>
                    <a:spcPct val="0"/>
                  </a:spcBef>
                  <a:spcAft>
                    <a:spcPct val="35000"/>
                  </a:spcAft>
                </a:pPr>
                <a:r>
                  <a:rPr lang="en-US" sz="2400" kern="1200" dirty="0" smtClean="0"/>
                  <a:t>Scheduling and booking rooms</a:t>
                </a:r>
              </a:p>
            </p:txBody>
          </p:sp>
        </p:grpSp>
        <p:sp>
          <p:nvSpPr>
            <p:cNvPr id="10" name="Oval 9"/>
            <p:cNvSpPr/>
            <p:nvPr/>
          </p:nvSpPr>
          <p:spPr>
            <a:xfrm>
              <a:off x="1870675" y="3137632"/>
              <a:ext cx="582737" cy="582737"/>
            </a:xfrm>
            <a:prstGeom prst="ellipse">
              <a:avLst/>
            </a:prstGeom>
            <a:blipFill>
              <a:blip r:embed="rId3" cstate="email">
                <a:extLst>
                  <a:ext uri="{28A0092B-C50C-407E-A947-70E740481C1C}">
                    <a14:useLocalDpi xmlns:a14="http://schemas.microsoft.com/office/drawing/2010/main" val="0"/>
                  </a:ext>
                </a:extLst>
              </a:blip>
              <a:srcRect/>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3">
                <a:tint val="50000"/>
                <a:hueOff val="0"/>
                <a:satOff val="0"/>
                <a:lumOff val="0"/>
                <a:alphaOff val="0"/>
              </a:schemeClr>
            </a:effectRef>
            <a:fontRef idx="minor">
              <a:schemeClr val="lt1">
                <a:hueOff val="0"/>
                <a:satOff val="0"/>
                <a:lumOff val="0"/>
                <a:alphaOff val="0"/>
              </a:schemeClr>
            </a:fontRef>
          </p:style>
        </p:sp>
      </p:grpSp>
      <p:sp>
        <p:nvSpPr>
          <p:cNvPr id="5" name="Text Placeholder 4"/>
          <p:cNvSpPr>
            <a:spLocks noGrp="1"/>
          </p:cNvSpPr>
          <p:nvPr>
            <p:ph type="body" idx="1"/>
          </p:nvPr>
        </p:nvSpPr>
        <p:spPr/>
        <p:txBody>
          <a:bodyPr/>
          <a:lstStyle/>
          <a:p>
            <a:pPr lvl="0">
              <a:spcBef>
                <a:spcPts val="0"/>
              </a:spcBef>
            </a:pPr>
            <a:r>
              <a:rPr lang="en-US" sz="1700" b="1" dirty="0" smtClean="0">
                <a:solidFill>
                  <a:prstClr val="black">
                    <a:lumMod val="75000"/>
                    <a:lumOff val="25000"/>
                  </a:prstClr>
                </a:solidFill>
              </a:rPr>
              <a:t>Communicate and work effectively</a:t>
            </a:r>
            <a:endParaRPr lang="en-US" sz="1700" b="1" dirty="0">
              <a:solidFill>
                <a:prstClr val="black">
                  <a:lumMod val="75000"/>
                  <a:lumOff val="25000"/>
                </a:prstClr>
              </a:solidFill>
            </a:endParaRPr>
          </a:p>
        </p:txBody>
      </p:sp>
      <p:sp>
        <p:nvSpPr>
          <p:cNvPr id="2" name="Slide Number Placeholder 1"/>
          <p:cNvSpPr>
            <a:spLocks noGrp="1"/>
          </p:cNvSpPr>
          <p:nvPr>
            <p:ph type="sldNum" sz="quarter" idx="12"/>
          </p:nvPr>
        </p:nvSpPr>
        <p:spPr/>
        <p:txBody>
          <a:bodyPr/>
          <a:lstStyle/>
          <a:p>
            <a:fld id="{240D5ECE-8B49-45CD-BE81-EF81920D1969}" type="slidenum">
              <a:rPr lang="en-US" smtClean="0"/>
              <a:pPr/>
              <a:t>33</a:t>
            </a:fld>
            <a:endParaRPr lang="en-US" dirty="0"/>
          </a:p>
        </p:txBody>
      </p:sp>
    </p:spTree>
    <p:extLst>
      <p:ext uri="{BB962C8B-B14F-4D97-AF65-F5344CB8AC3E}">
        <p14:creationId xmlns:p14="http://schemas.microsoft.com/office/powerpoint/2010/main" val="1425907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Booking a room</a:t>
            </a:r>
            <a:endParaRPr lang="en-US" dirty="0"/>
          </a:p>
        </p:txBody>
      </p:sp>
      <p:sp>
        <p:nvSpPr>
          <p:cNvPr id="3" name="Content Placeholder 2"/>
          <p:cNvSpPr>
            <a:spLocks noGrp="1"/>
          </p:cNvSpPr>
          <p:nvPr>
            <p:ph idx="1"/>
          </p:nvPr>
        </p:nvSpPr>
        <p:spPr>
          <a:xfrm>
            <a:off x="457200" y="931448"/>
            <a:ext cx="8229600" cy="4525963"/>
          </a:xfrm>
        </p:spPr>
        <p:txBody>
          <a:bodyPr>
            <a:normAutofit/>
          </a:bodyPr>
          <a:lstStyle/>
          <a:p>
            <a:pPr fontAlgn="base"/>
            <a:r>
              <a:rPr lang="en-US" sz="2100" dirty="0"/>
              <a:t>Create a meeting invite as normal </a:t>
            </a:r>
            <a:r>
              <a:rPr lang="en-US" sz="2100" dirty="0" smtClean="0"/>
              <a:t>(For </a:t>
            </a:r>
            <a:r>
              <a:rPr lang="en-US" sz="2100" dirty="0"/>
              <a:t>instructions on booking a meeting, click this</a:t>
            </a:r>
            <a:r>
              <a:rPr lang="en-US" sz="2100" b="1" dirty="0"/>
              <a:t> </a:t>
            </a:r>
            <a:r>
              <a:rPr lang="en-US" sz="2100" b="1" dirty="0">
                <a:hlinkClick r:id="rId2"/>
              </a:rPr>
              <a:t>link</a:t>
            </a:r>
            <a:r>
              <a:rPr lang="en-US" sz="2100" b="1" dirty="0"/>
              <a:t> </a:t>
            </a:r>
            <a:r>
              <a:rPr lang="en-US" sz="2100" dirty="0"/>
              <a:t>and start at page 7)</a:t>
            </a:r>
          </a:p>
          <a:p>
            <a:pPr fontAlgn="base"/>
            <a:r>
              <a:rPr lang="en-US" sz="2100" dirty="0"/>
              <a:t>Click </a:t>
            </a:r>
            <a:r>
              <a:rPr lang="en-US" sz="2100" b="1" dirty="0" smtClean="0"/>
              <a:t>Scheduling Assistant </a:t>
            </a:r>
            <a:r>
              <a:rPr lang="en-US" sz="2100" dirty="0" smtClean="0"/>
              <a:t>in the ribbon </a:t>
            </a:r>
            <a:r>
              <a:rPr lang="en-US" sz="2100" dirty="0"/>
              <a:t>bar to invite </a:t>
            </a:r>
            <a:r>
              <a:rPr lang="en-US" sz="2100" dirty="0" smtClean="0"/>
              <a:t>attendees and </a:t>
            </a:r>
            <a:r>
              <a:rPr lang="en-US" sz="2100" dirty="0"/>
              <a:t>add the conference room</a:t>
            </a:r>
            <a:br>
              <a:rPr lang="en-US" sz="2100" dirty="0"/>
            </a:br>
            <a:r>
              <a:rPr lang="en-US" sz="2100" dirty="0">
                <a:hlinkClick r:id="rId3"/>
              </a:rPr>
              <a:t/>
            </a:r>
            <a:br>
              <a:rPr lang="en-US" sz="2100" dirty="0">
                <a:hlinkClick r:id="rId3"/>
              </a:rPr>
            </a:br>
            <a:endParaRPr lang="en-US" sz="2100" dirty="0"/>
          </a:p>
          <a:p>
            <a:endParaRPr lang="en-US" sz="2100"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34</a:t>
            </a:fld>
            <a:endParaRPr lang="en-US" dirty="0"/>
          </a:p>
        </p:txBody>
      </p:sp>
      <p:pic>
        <p:nvPicPr>
          <p:cNvPr id="7170" name="Picture 2" descr="http://cpcs-intranet/wp-content/uploads/2015/06/conference-room-scheduling-assistant.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8656" y="2341567"/>
            <a:ext cx="8005786" cy="43526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06221" y="2647666"/>
            <a:ext cx="368489" cy="464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1217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78656" y="2770495"/>
            <a:ext cx="3133535" cy="3923731"/>
            <a:chOff x="578656" y="2341567"/>
            <a:chExt cx="3133535" cy="4352660"/>
          </a:xfrm>
        </p:grpSpPr>
        <p:pic>
          <p:nvPicPr>
            <p:cNvPr id="7170" name="Picture 2" descr="http://cpcs-intranet/wp-content/uploads/2015/06/conference-room-scheduling-assistant.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578656" y="2341567"/>
              <a:ext cx="3133535" cy="435266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578656" y="6277970"/>
              <a:ext cx="704234" cy="2456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194"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2"/>
          <a:stretch/>
        </p:blipFill>
        <p:spPr bwMode="auto">
          <a:xfrm>
            <a:off x="3862316" y="2770495"/>
            <a:ext cx="4749421" cy="3923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Booking a room</a:t>
            </a:r>
            <a:endParaRPr lang="en-US" dirty="0"/>
          </a:p>
        </p:txBody>
      </p:sp>
      <p:sp>
        <p:nvSpPr>
          <p:cNvPr id="3" name="Content Placeholder 2"/>
          <p:cNvSpPr>
            <a:spLocks noGrp="1"/>
          </p:cNvSpPr>
          <p:nvPr>
            <p:ph idx="1"/>
          </p:nvPr>
        </p:nvSpPr>
        <p:spPr>
          <a:xfrm>
            <a:off x="457200" y="931448"/>
            <a:ext cx="8229600" cy="4525963"/>
          </a:xfrm>
        </p:spPr>
        <p:txBody>
          <a:bodyPr>
            <a:normAutofit/>
          </a:bodyPr>
          <a:lstStyle/>
          <a:p>
            <a:pPr fontAlgn="base"/>
            <a:r>
              <a:rPr lang="en-US" sz="2100" dirty="0"/>
              <a:t>Add </a:t>
            </a:r>
            <a:r>
              <a:rPr lang="en-US" sz="2100" dirty="0" smtClean="0"/>
              <a:t>attendees</a:t>
            </a:r>
            <a:endParaRPr lang="en-US" sz="2100" dirty="0"/>
          </a:p>
          <a:p>
            <a:pPr fontAlgn="base"/>
            <a:r>
              <a:rPr lang="en-US" sz="2100" dirty="0"/>
              <a:t>Click </a:t>
            </a:r>
            <a:r>
              <a:rPr lang="en-US" sz="2100" dirty="0" smtClean="0"/>
              <a:t> </a:t>
            </a:r>
            <a:r>
              <a:rPr lang="en-US" sz="2100" b="1" dirty="0" smtClean="0"/>
              <a:t>Add rooms</a:t>
            </a:r>
            <a:r>
              <a:rPr lang="en-US" sz="2100" dirty="0" smtClean="0"/>
              <a:t> </a:t>
            </a:r>
            <a:r>
              <a:rPr lang="en-US" sz="2100" dirty="0"/>
              <a:t>button at the bottom to add a conference room</a:t>
            </a:r>
          </a:p>
          <a:p>
            <a:pPr fontAlgn="base"/>
            <a:r>
              <a:rPr lang="en-US" sz="2100" dirty="0"/>
              <a:t>Next to </a:t>
            </a:r>
            <a:r>
              <a:rPr lang="en-US" sz="2100" b="1" dirty="0" smtClean="0"/>
              <a:t>Search</a:t>
            </a:r>
            <a:r>
              <a:rPr lang="en-US" sz="2100" dirty="0"/>
              <a:t> click </a:t>
            </a:r>
            <a:r>
              <a:rPr lang="en-US" sz="2100" b="1" dirty="0" smtClean="0"/>
              <a:t>Name only</a:t>
            </a:r>
            <a:r>
              <a:rPr lang="en-US" sz="2100" dirty="0" smtClean="0"/>
              <a:t> </a:t>
            </a:r>
            <a:r>
              <a:rPr lang="en-US" sz="2100" dirty="0"/>
              <a:t>radio button to see all </a:t>
            </a:r>
            <a:r>
              <a:rPr lang="en-US" sz="2100" dirty="0" smtClean="0"/>
              <a:t>rooms</a:t>
            </a:r>
            <a:endParaRPr lang="en-US" sz="2100" dirty="0"/>
          </a:p>
          <a:p>
            <a:pPr fontAlgn="base"/>
            <a:r>
              <a:rPr lang="en-US" sz="2100" dirty="0" smtClean="0"/>
              <a:t>There </a:t>
            </a:r>
            <a:r>
              <a:rPr lang="en-US" sz="2100" dirty="0"/>
              <a:t>is a description of </a:t>
            </a:r>
            <a:r>
              <a:rPr lang="en-US" sz="2100" dirty="0" smtClean="0"/>
              <a:t>each room location</a:t>
            </a:r>
            <a:r>
              <a:rPr lang="en-US" sz="2100" dirty="0"/>
              <a:t>, size, features, etc. Select the </a:t>
            </a:r>
            <a:r>
              <a:rPr lang="en-US" sz="2100" dirty="0" smtClean="0"/>
              <a:t>room </a:t>
            </a:r>
            <a:r>
              <a:rPr lang="en-US" sz="2100" dirty="0"/>
              <a:t>you </a:t>
            </a:r>
            <a:r>
              <a:rPr lang="en-US" sz="2100" dirty="0" smtClean="0"/>
              <a:t>want</a:t>
            </a:r>
            <a:r>
              <a:rPr lang="en-US" sz="2100" dirty="0">
                <a:hlinkClick r:id="rId4"/>
              </a:rPr>
              <a:t/>
            </a:r>
            <a:br>
              <a:rPr lang="en-US" sz="2100" dirty="0">
                <a:hlinkClick r:id="rId4"/>
              </a:rPr>
            </a:br>
            <a:endParaRPr lang="en-US" sz="2100" dirty="0"/>
          </a:p>
          <a:p>
            <a:endParaRPr lang="en-US" sz="2100"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35</a:t>
            </a:fld>
            <a:endParaRPr lang="en-US" dirty="0"/>
          </a:p>
        </p:txBody>
      </p:sp>
      <p:sp>
        <p:nvSpPr>
          <p:cNvPr id="7" name="Oval 6"/>
          <p:cNvSpPr/>
          <p:nvPr/>
        </p:nvSpPr>
        <p:spPr>
          <a:xfrm>
            <a:off x="4435522" y="3029803"/>
            <a:ext cx="818866" cy="3002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5926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Booking a room</a:t>
            </a:r>
            <a:endParaRPr lang="en-US" dirty="0"/>
          </a:p>
        </p:txBody>
      </p:sp>
      <p:sp>
        <p:nvSpPr>
          <p:cNvPr id="3" name="Content Placeholder 2"/>
          <p:cNvSpPr>
            <a:spLocks noGrp="1"/>
          </p:cNvSpPr>
          <p:nvPr>
            <p:ph idx="1"/>
          </p:nvPr>
        </p:nvSpPr>
        <p:spPr>
          <a:xfrm>
            <a:off x="457200" y="931448"/>
            <a:ext cx="8229600" cy="4525963"/>
          </a:xfrm>
        </p:spPr>
        <p:txBody>
          <a:bodyPr>
            <a:normAutofit/>
          </a:bodyPr>
          <a:lstStyle/>
          <a:p>
            <a:pPr fontAlgn="base"/>
            <a:r>
              <a:rPr lang="en-US" sz="2100" dirty="0" smtClean="0"/>
              <a:t>Double-click the room, and select </a:t>
            </a:r>
            <a:r>
              <a:rPr lang="en-US" sz="2100" b="1" dirty="0" smtClean="0"/>
              <a:t>OK</a:t>
            </a:r>
            <a:r>
              <a:rPr lang="en-US" sz="2100" dirty="0" smtClean="0"/>
              <a:t> at the bottom to select</a:t>
            </a:r>
          </a:p>
          <a:p>
            <a:pPr fontAlgn="base"/>
            <a:r>
              <a:rPr lang="en-US" sz="2100" dirty="0" smtClean="0"/>
              <a:t>You can see if the room is available for that time (if unavailable, it will show as a solid blue bar). If everything looks good (people and room are available), send your invitation.</a:t>
            </a:r>
          </a:p>
          <a:p>
            <a:endParaRPr lang="en-US" sz="2100"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36</a:t>
            </a:fld>
            <a:endParaRPr lang="en-US" dirty="0"/>
          </a:p>
        </p:txBody>
      </p:sp>
      <p:grpSp>
        <p:nvGrpSpPr>
          <p:cNvPr id="8" name="Group 7"/>
          <p:cNvGrpSpPr/>
          <p:nvPr/>
        </p:nvGrpSpPr>
        <p:grpSpPr>
          <a:xfrm>
            <a:off x="341194" y="2811437"/>
            <a:ext cx="4599296" cy="3916909"/>
            <a:chOff x="341194" y="2811437"/>
            <a:chExt cx="6196084" cy="5276785"/>
          </a:xfrm>
        </p:grpSpPr>
        <p:pic>
          <p:nvPicPr>
            <p:cNvPr id="9218"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341194" y="2811437"/>
              <a:ext cx="6196084" cy="3193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41194" y="6005014"/>
              <a:ext cx="6196084" cy="2083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Oval 6"/>
          <p:cNvSpPr/>
          <p:nvPr/>
        </p:nvSpPr>
        <p:spPr>
          <a:xfrm>
            <a:off x="436729" y="6428095"/>
            <a:ext cx="1924334" cy="42990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9"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940491" y="2811437"/>
            <a:ext cx="3998794" cy="2456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8570794" y="4039735"/>
            <a:ext cx="477672" cy="12282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537278" y="5581934"/>
            <a:ext cx="1652184" cy="369332"/>
          </a:xfrm>
          <a:prstGeom prst="rect">
            <a:avLst/>
          </a:prstGeom>
          <a:noFill/>
        </p:spPr>
        <p:txBody>
          <a:bodyPr wrap="none" rtlCol="0">
            <a:spAutoFit/>
          </a:bodyPr>
          <a:lstStyle/>
          <a:p>
            <a:r>
              <a:rPr lang="en-US" dirty="0" smtClean="0"/>
              <a:t>Already booked</a:t>
            </a:r>
            <a:endParaRPr lang="en-US" dirty="0"/>
          </a:p>
        </p:txBody>
      </p:sp>
      <p:cxnSp>
        <p:nvCxnSpPr>
          <p:cNvPr id="14" name="Straight Arrow Connector 13"/>
          <p:cNvCxnSpPr>
            <a:stCxn id="12" idx="3"/>
          </p:cNvCxnSpPr>
          <p:nvPr/>
        </p:nvCxnSpPr>
        <p:spPr>
          <a:xfrm flipV="1">
            <a:off x="8189462" y="5268034"/>
            <a:ext cx="565577" cy="49856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657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Booking a room</a:t>
            </a:r>
            <a:endParaRPr lang="en-US" dirty="0"/>
          </a:p>
        </p:txBody>
      </p:sp>
      <p:sp>
        <p:nvSpPr>
          <p:cNvPr id="3" name="Content Placeholder 2"/>
          <p:cNvSpPr>
            <a:spLocks noGrp="1"/>
          </p:cNvSpPr>
          <p:nvPr>
            <p:ph idx="1"/>
          </p:nvPr>
        </p:nvSpPr>
        <p:spPr>
          <a:xfrm>
            <a:off x="457200" y="931448"/>
            <a:ext cx="8229600" cy="4525963"/>
          </a:xfrm>
        </p:spPr>
        <p:txBody>
          <a:bodyPr>
            <a:normAutofit/>
          </a:bodyPr>
          <a:lstStyle/>
          <a:p>
            <a:pPr fontAlgn="base"/>
            <a:r>
              <a:rPr lang="en-US" sz="2100" dirty="0" smtClean="0"/>
              <a:t>If a </a:t>
            </a:r>
            <a:r>
              <a:rPr lang="en-US" sz="2100" dirty="0"/>
              <a:t>room </a:t>
            </a:r>
            <a:r>
              <a:rPr lang="en-US" sz="2100" dirty="0" smtClean="0"/>
              <a:t>is </a:t>
            </a:r>
            <a:r>
              <a:rPr lang="en-US" sz="2100" dirty="0"/>
              <a:t>already booked, you will receive an </a:t>
            </a:r>
            <a:r>
              <a:rPr lang="en-US" sz="2100" dirty="0" smtClean="0"/>
              <a:t>email </a:t>
            </a:r>
            <a:r>
              <a:rPr lang="en-US" sz="2100" dirty="0"/>
              <a:t>from the room declining the event</a:t>
            </a:r>
          </a:p>
          <a:p>
            <a:pPr fontAlgn="base"/>
            <a:r>
              <a:rPr lang="en-US" sz="2100" dirty="0"/>
              <a:t>If you are setting up a repeating event, and the room is booked for </a:t>
            </a:r>
            <a:r>
              <a:rPr lang="en-US" sz="2100" u="sng" dirty="0" smtClean="0"/>
              <a:t>one </a:t>
            </a:r>
            <a:r>
              <a:rPr lang="en-US" sz="2100" dirty="0" smtClean="0"/>
              <a:t>(or more)</a:t>
            </a:r>
            <a:r>
              <a:rPr lang="en-US" sz="2100" b="1" dirty="0"/>
              <a:t> </a:t>
            </a:r>
            <a:r>
              <a:rPr lang="en-US" sz="2100" dirty="0"/>
              <a:t>of the times, you will receive an email from the room </a:t>
            </a:r>
            <a:r>
              <a:rPr lang="en-US" sz="2100" b="1" dirty="0"/>
              <a:t>declining</a:t>
            </a:r>
            <a:r>
              <a:rPr lang="en-US" sz="2100" dirty="0"/>
              <a:t> that </a:t>
            </a:r>
            <a:r>
              <a:rPr lang="en-US" sz="2100" dirty="0" smtClean="0"/>
              <a:t>specific date(s)</a:t>
            </a:r>
          </a:p>
          <a:p>
            <a:pPr fontAlgn="base"/>
            <a:r>
              <a:rPr lang="en-US" sz="2100" dirty="0" smtClean="0"/>
              <a:t>Some rooms (like 7</a:t>
            </a:r>
            <a:r>
              <a:rPr lang="en-US" sz="2100" baseline="30000" dirty="0" smtClean="0"/>
              <a:t>th</a:t>
            </a:r>
            <a:r>
              <a:rPr lang="en-US" sz="2100" dirty="0" smtClean="0"/>
              <a:t> floor middle Bromfield) require AA approval. In those cases, you will receive a tentative acceptance from the room, until the AA accepts the invite</a:t>
            </a:r>
          </a:p>
          <a:p>
            <a:pPr fontAlgn="base"/>
            <a:r>
              <a:rPr lang="en-US" sz="2100" i="1" u="sng" dirty="0"/>
              <a:t>If you do not get an email from the room</a:t>
            </a:r>
            <a:r>
              <a:rPr lang="en-US" sz="2100" dirty="0"/>
              <a:t> indicating </a:t>
            </a:r>
            <a:r>
              <a:rPr lang="en-US" sz="2100" dirty="0" smtClean="0"/>
              <a:t>accept, </a:t>
            </a:r>
            <a:r>
              <a:rPr lang="en-US" sz="2100" dirty="0"/>
              <a:t>decline or tentative within a few minutes of the booking, it means you didn’t book the room correctly. You should check your meeting to determine the error</a:t>
            </a:r>
            <a:r>
              <a:rPr lang="en-US" sz="2100" dirty="0">
                <a:hlinkClick r:id="rId2"/>
              </a:rPr>
              <a:t/>
            </a:r>
            <a:br>
              <a:rPr lang="en-US" sz="2100" dirty="0">
                <a:hlinkClick r:id="rId2"/>
              </a:rPr>
            </a:br>
            <a:endParaRPr lang="en-US" sz="2100" dirty="0"/>
          </a:p>
          <a:p>
            <a:endParaRPr lang="en-US" sz="2100" dirty="0"/>
          </a:p>
        </p:txBody>
      </p:sp>
    </p:spTree>
    <p:extLst>
      <p:ext uri="{BB962C8B-B14F-4D97-AF65-F5344CB8AC3E}">
        <p14:creationId xmlns:p14="http://schemas.microsoft.com/office/powerpoint/2010/main" val="2237882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
</p:tagLst>
</file>

<file path=ppt/theme/theme1.xml><?xml version="1.0" encoding="utf-8"?>
<a:theme xmlns:a="http://schemas.openxmlformats.org/drawingml/2006/main" name="Introducing PowerPoint 2010">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IntroducingPowerPoint2010</Template>
  <TotalTime>0</TotalTime>
  <Words>2070</Words>
  <Application>Microsoft Office PowerPoint</Application>
  <PresentationFormat>On-screen Show (4:3)</PresentationFormat>
  <Paragraphs>404</Paragraphs>
  <Slides>37</Slides>
  <Notes>33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Introducing PowerPoint 2010</vt:lpstr>
      <vt:lpstr>Time management with  OUTLOOK 2010</vt:lpstr>
      <vt:lpstr>PowerPoint Presentation</vt:lpstr>
      <vt:lpstr>PowerPoint Presentation</vt:lpstr>
      <vt:lpstr>Rules – What are they?</vt:lpstr>
      <vt:lpstr>Rules – Scenario 1: Copy a received email</vt:lpstr>
      <vt:lpstr>Rules – Scenario 1: Copy a received email</vt:lpstr>
      <vt:lpstr>Rules – Scenario 2: Copy a sent email</vt:lpstr>
      <vt:lpstr>Rules</vt:lpstr>
      <vt:lpstr>PowerPoint Presentation</vt:lpstr>
      <vt:lpstr>Flags for reply/review – What are they?</vt:lpstr>
      <vt:lpstr>Flags – Scenario 1: Flag an email for review</vt:lpstr>
      <vt:lpstr>Flags – Scenario 2: Flag an email with alarm</vt:lpstr>
      <vt:lpstr>PowerPoint Presentation</vt:lpstr>
      <vt:lpstr>Reminders – What are they?</vt:lpstr>
      <vt:lpstr>Reminders – Scenario 1: Assign a task</vt:lpstr>
      <vt:lpstr>Reminders – Scenario 2: Email someone with a reminder</vt:lpstr>
      <vt:lpstr>PowerPoint Presentation</vt:lpstr>
      <vt:lpstr>Shortcuts – What are they?</vt:lpstr>
      <vt:lpstr>Shortcuts – Most common</vt:lpstr>
      <vt:lpstr>PowerPoint Presentation</vt:lpstr>
      <vt:lpstr>Auto cc: yourself – Why?</vt:lpstr>
      <vt:lpstr>Auto cc: yourself – Scenario 1: All new emails or responses copied to your inbox</vt:lpstr>
      <vt:lpstr>Auto cc: yourself – All new emails or responses copied to your inbox</vt:lpstr>
      <vt:lpstr>Auto cc: yourself – Scenario 2: All emails sent to a person cc’d to a specific folder</vt:lpstr>
      <vt:lpstr>Auto cc: yourself – Scenario 2: All emails to a person cc’d to yourself</vt:lpstr>
      <vt:lpstr>Auto cc: yourself – Scenario 2: All emails to a person cc’d to yourself</vt:lpstr>
      <vt:lpstr>PowerPoint Presentation</vt:lpstr>
      <vt:lpstr>Search – Why?</vt:lpstr>
      <vt:lpstr>Search – Simple search</vt:lpstr>
      <vt:lpstr>Search – Email sent to someone</vt:lpstr>
      <vt:lpstr>Search – Email received from someone</vt:lpstr>
      <vt:lpstr>Search – Key expressions</vt:lpstr>
      <vt:lpstr>PowerPoint Presentation</vt:lpstr>
      <vt:lpstr>Booking a room</vt:lpstr>
      <vt:lpstr>Booking a room</vt:lpstr>
      <vt:lpstr>Booking a room</vt:lpstr>
      <vt:lpstr>Booking a room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2014-09-23T12:38:28Z</dcterms:created>
  <dcterms:modified xsi:type="dcterms:W3CDTF">2018-05-09T12:23:33Z</dcterms:modified>
</cp:coreProperties>
</file>