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9" r:id="rId4"/>
    <p:sldId id="260" r:id="rId5"/>
    <p:sldId id="262" r:id="rId6"/>
    <p:sldId id="258" r:id="rId7"/>
    <p:sldId id="257" r:id="rId8"/>
    <p:sldId id="265" r:id="rId9"/>
    <p:sldId id="266" r:id="rId10"/>
    <p:sldId id="264"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988D413-34AF-42A0-ACDC-F66D0965D89E}">
          <p14:sldIdLst>
            <p14:sldId id="256"/>
            <p14:sldId id="261"/>
            <p14:sldId id="259"/>
            <p14:sldId id="260"/>
          </p14:sldIdLst>
        </p14:section>
        <p14:section name="Untitled Section" id="{5987CB2F-2FD5-4560-89C8-C22B072C3A35}">
          <p14:sldIdLst>
            <p14:sldId id="262"/>
            <p14:sldId id="258"/>
            <p14:sldId id="257"/>
            <p14:sldId id="265"/>
            <p14:sldId id="266"/>
            <p14:sldId id="264"/>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varScale="1">
        <p:scale>
          <a:sx n="77" d="100"/>
          <a:sy n="77" d="100"/>
        </p:scale>
        <p:origin x="59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7184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3182949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355791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B88C95-8374-4B88-9019-1337B6091C17}" type="datetimeFigureOut">
              <a:rPr lang="en-US" smtClean="0"/>
              <a:t>6/23/2021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2411660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B88C95-8374-4B88-9019-1337B6091C17}" type="datetimeFigureOut">
              <a:rPr lang="en-US" smtClean="0"/>
              <a:t>6/23/2021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1296000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B88C95-8374-4B88-9019-1337B6091C17}" type="datetimeFigureOut">
              <a:rPr lang="en-US" smtClean="0"/>
              <a:t>6/23/2021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2751727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B88C95-8374-4B88-9019-1337B6091C17}" type="datetimeFigureOut">
              <a:rPr lang="en-US" smtClean="0"/>
              <a:t>6/23/2021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3420191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1B88C95-8374-4B88-9019-1337B6091C17}" type="datetimeFigureOut">
              <a:rPr lang="en-US" smtClean="0"/>
              <a:t>6/23/2021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49586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1B88C95-8374-4B88-9019-1337B6091C17}" type="datetimeFigureOut">
              <a:rPr lang="en-US" smtClean="0"/>
              <a:t>6/23/2021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1394122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41B88C95-8374-4B88-9019-1337B6091C17}" type="datetimeFigureOut">
              <a:rPr lang="en-US" smtClean="0"/>
              <a:t>6/23/2021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427351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218745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819217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430722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658532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3426662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2691606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B88C95-8374-4B88-9019-1337B6091C17}" type="datetimeFigureOut">
              <a:rPr lang="en-US" smtClean="0"/>
              <a:t>6/23/2021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2BFF1-D3F1-46BA-9ED5-F74DD6FF58C5}" type="slidenum">
              <a:rPr lang="en-US" smtClean="0"/>
              <a:t>‹#›</a:t>
            </a:fld>
            <a:endParaRPr lang="en-US"/>
          </a:p>
        </p:txBody>
      </p:sp>
    </p:spTree>
    <p:extLst>
      <p:ext uri="{BB962C8B-B14F-4D97-AF65-F5344CB8AC3E}">
        <p14:creationId xmlns:p14="http://schemas.microsoft.com/office/powerpoint/2010/main" val="217649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1B88C95-8374-4B88-9019-1337B6091C17}" type="datetimeFigureOut">
              <a:rPr lang="en-US" smtClean="0"/>
              <a:t>6/23/2021</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2B2BFF1-D3F1-46BA-9ED5-F74DD6FF58C5}" type="slidenum">
              <a:rPr lang="en-US" smtClean="0"/>
              <a:t>‹#›</a:t>
            </a:fld>
            <a:endParaRPr lang="en-US"/>
          </a:p>
        </p:txBody>
      </p:sp>
    </p:spTree>
    <p:extLst>
      <p:ext uri="{BB962C8B-B14F-4D97-AF65-F5344CB8AC3E}">
        <p14:creationId xmlns:p14="http://schemas.microsoft.com/office/powerpoint/2010/main" val="13902637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MassHREmployeeServiceCenter@Mass.gov"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hyperlink" Target="https://www.irs.gov/newsroom/faqs-on-the-2020-form-w-4" TargetMode="External"/><Relationship Id="rId4" Type="http://schemas.openxmlformats.org/officeDocument/2006/relationships/hyperlink" Target="https://www.irs.gov/individuals/tax-withholding-estimato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99236" y="710851"/>
            <a:ext cx="8001000" cy="2971801"/>
          </a:xfrm>
        </p:spPr>
        <p:txBody>
          <a:bodyPr/>
          <a:lstStyle/>
          <a:p>
            <a:r>
              <a:rPr lang="en-US" dirty="0"/>
              <a:t>HR/CMS Upgrade Review</a:t>
            </a:r>
          </a:p>
        </p:txBody>
      </p:sp>
      <p:sp>
        <p:nvSpPr>
          <p:cNvPr id="3" name="Subtitle 2"/>
          <p:cNvSpPr>
            <a:spLocks noGrp="1"/>
          </p:cNvSpPr>
          <p:nvPr>
            <p:ph type="subTitle" idx="1"/>
          </p:nvPr>
        </p:nvSpPr>
        <p:spPr>
          <a:xfrm>
            <a:off x="674254" y="4306785"/>
            <a:ext cx="11065163" cy="662379"/>
          </a:xfrm>
          <a:noFill/>
          <a:ln>
            <a:noFill/>
          </a:ln>
        </p:spPr>
        <p:style>
          <a:lnRef idx="0">
            <a:scrgbClr r="0" g="0" b="0"/>
          </a:lnRef>
          <a:fillRef idx="0">
            <a:scrgbClr r="0" g="0" b="0"/>
          </a:fillRef>
          <a:effectRef idx="0">
            <a:scrgbClr r="0" g="0" b="0"/>
          </a:effectRef>
          <a:fontRef idx="minor">
            <a:schemeClr val="dk1"/>
          </a:fontRef>
        </p:style>
        <p:txBody>
          <a:bodyPr>
            <a:noAutofit/>
          </a:bodyPr>
          <a:lstStyle/>
          <a:p>
            <a:r>
              <a:rPr lang="en-US" sz="2400" b="1" dirty="0">
                <a:solidFill>
                  <a:schemeClr val="bg1"/>
                </a:solidFill>
              </a:rPr>
              <a:t>Updated Link - https://hrcms-prod.mass.gov/psp/H92PRD/?cmd=login</a:t>
            </a:r>
          </a:p>
        </p:txBody>
      </p:sp>
    </p:spTree>
    <p:extLst>
      <p:ext uri="{BB962C8B-B14F-4D97-AF65-F5344CB8AC3E}">
        <p14:creationId xmlns:p14="http://schemas.microsoft.com/office/powerpoint/2010/main" val="2040508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9935" y="563763"/>
            <a:ext cx="7008986" cy="830997"/>
          </a:xfrm>
          <a:prstGeom prst="rect">
            <a:avLst/>
          </a:prstGeom>
        </p:spPr>
        <p:txBody>
          <a:bodyPr wrap="square">
            <a:spAutoFit/>
          </a:bodyPr>
          <a:lstStyle/>
          <a:p>
            <a:r>
              <a:rPr lang="en-US" sz="4800" dirty="0"/>
              <a:t>Trouble Shooting</a:t>
            </a:r>
          </a:p>
        </p:txBody>
      </p:sp>
      <p:sp>
        <p:nvSpPr>
          <p:cNvPr id="3" name="TextBox 2"/>
          <p:cNvSpPr txBox="1"/>
          <p:nvPr/>
        </p:nvSpPr>
        <p:spPr>
          <a:xfrm>
            <a:off x="613775" y="1515649"/>
            <a:ext cx="10985326" cy="513986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 typeface="Arial" panose="020B0604020202020204" pitchFamily="34" charset="0"/>
              <a:buChar char="•"/>
            </a:pPr>
            <a:r>
              <a:rPr lang="en-US" b="1" u="sng" dirty="0"/>
              <a:t>Clear Your Browser Cache - https://www.mass.gov/guides/clear-your-browser-cache</a:t>
            </a:r>
          </a:p>
          <a:p>
            <a:endParaRPr lang="en-US" b="1" u="sng" dirty="0"/>
          </a:p>
          <a:p>
            <a:r>
              <a:rPr lang="en-US" sz="1600" b="1" dirty="0"/>
              <a:t>Internet Explorer </a:t>
            </a:r>
            <a:endParaRPr lang="en-US" sz="1600" dirty="0"/>
          </a:p>
          <a:p>
            <a:pPr lvl="0"/>
            <a:endParaRPr lang="en-US" sz="1600" dirty="0"/>
          </a:p>
          <a:p>
            <a:r>
              <a:rPr lang="en-US" sz="1600" b="1" dirty="0"/>
              <a:t>Microsoft Edge </a:t>
            </a:r>
          </a:p>
          <a:p>
            <a:endParaRPr lang="en-US" sz="1600" b="1" dirty="0"/>
          </a:p>
          <a:p>
            <a:r>
              <a:rPr lang="en-US" sz="1600" b="1" dirty="0"/>
              <a:t>Firefox</a:t>
            </a:r>
          </a:p>
          <a:p>
            <a:endParaRPr lang="en-US" sz="1600" b="1" dirty="0"/>
          </a:p>
          <a:p>
            <a:r>
              <a:rPr lang="en-US" sz="1600" b="1" dirty="0"/>
              <a:t>Safari</a:t>
            </a:r>
          </a:p>
          <a:p>
            <a:endParaRPr lang="en-US" sz="1600" b="1" dirty="0"/>
          </a:p>
          <a:p>
            <a:r>
              <a:rPr lang="en-US" sz="1600" b="1" dirty="0"/>
              <a:t>Chrome</a:t>
            </a:r>
          </a:p>
          <a:p>
            <a:endParaRPr lang="en-US" sz="1600" b="1" u="sng" dirty="0"/>
          </a:p>
          <a:p>
            <a:pPr marL="285750" indent="-285750">
              <a:buFont typeface="Arial" panose="020B0604020202020204" pitchFamily="34" charset="0"/>
              <a:buChar char="•"/>
            </a:pPr>
            <a:r>
              <a:rPr lang="en-US" sz="1600" b="1" u="sng" dirty="0"/>
              <a:t>Try using a different web browser (i.e. use Chrome instead of Firefox)</a:t>
            </a:r>
          </a:p>
          <a:p>
            <a:endParaRPr lang="en-US" sz="1600" b="1" u="sng" dirty="0">
              <a:solidFill>
                <a:schemeClr val="bg1"/>
              </a:solidFill>
            </a:endParaRPr>
          </a:p>
          <a:p>
            <a:pPr marL="285750" indent="-285750">
              <a:buFont typeface="Arial" panose="020B0604020202020204" pitchFamily="34" charset="0"/>
              <a:buChar char="•"/>
            </a:pPr>
            <a:r>
              <a:rPr lang="en-US" sz="1600" b="1" u="sng" dirty="0">
                <a:solidFill>
                  <a:schemeClr val="bg1"/>
                </a:solidFill>
              </a:rPr>
              <a:t>Contact the Employee Self Service Center if you need to reset your password or if continue to have technical issues while accessing the site.</a:t>
            </a:r>
          </a:p>
          <a:p>
            <a:r>
              <a:rPr lang="en-US" sz="1600" b="1" dirty="0">
                <a:solidFill>
                  <a:schemeClr val="bg1"/>
                </a:solidFill>
              </a:rPr>
              <a:t>	</a:t>
            </a:r>
          </a:p>
          <a:p>
            <a:r>
              <a:rPr lang="en-US" sz="1600" b="1" dirty="0">
                <a:solidFill>
                  <a:schemeClr val="bg1"/>
                </a:solidFill>
              </a:rPr>
              <a:t>Tel: 617-979-8500</a:t>
            </a:r>
          </a:p>
          <a:p>
            <a:r>
              <a:rPr lang="en-US" sz="1600" b="1" dirty="0">
                <a:solidFill>
                  <a:schemeClr val="bg1"/>
                </a:solidFill>
              </a:rPr>
              <a:t>Email: </a:t>
            </a:r>
            <a:r>
              <a:rPr lang="en-US" b="1" dirty="0">
                <a:solidFill>
                  <a:schemeClr val="bg1"/>
                </a:solidFill>
                <a:hlinkClick r:id="rId2"/>
              </a:rPr>
              <a:t>MassHREmployeeServiceCenter@Mass.gov</a:t>
            </a:r>
            <a:endParaRPr lang="en-US" sz="1600" b="1" dirty="0">
              <a:solidFill>
                <a:schemeClr val="bg1"/>
              </a:solidFill>
            </a:endParaRPr>
          </a:p>
          <a:p>
            <a:endParaRPr lang="en-US" b="1" u="sng" dirty="0"/>
          </a:p>
        </p:txBody>
      </p:sp>
    </p:spTree>
    <p:extLst>
      <p:ext uri="{BB962C8B-B14F-4D97-AF65-F5344CB8AC3E}">
        <p14:creationId xmlns:p14="http://schemas.microsoft.com/office/powerpoint/2010/main" val="421638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202" y="0"/>
            <a:ext cx="12150798" cy="6858000"/>
          </a:xfrm>
          <a:prstGeom prst="rect">
            <a:avLst/>
          </a:prstGeom>
        </p:spPr>
      </p:pic>
    </p:spTree>
    <p:extLst>
      <p:ext uri="{BB962C8B-B14F-4D97-AF65-F5344CB8AC3E}">
        <p14:creationId xmlns:p14="http://schemas.microsoft.com/office/powerpoint/2010/main" val="946003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1684" y="2116899"/>
            <a:ext cx="3311522" cy="2618135"/>
          </a:xfrm>
          <a:prstGeom prst="rect">
            <a:avLst/>
          </a:prstGeom>
        </p:spPr>
      </p:pic>
      <p:pic>
        <p:nvPicPr>
          <p:cNvPr id="4" name="Picture 3"/>
          <p:cNvPicPr>
            <a:picLocks noChangeAspect="1"/>
          </p:cNvPicPr>
          <p:nvPr/>
        </p:nvPicPr>
        <p:blipFill>
          <a:blip r:embed="rId3"/>
          <a:stretch>
            <a:fillRect/>
          </a:stretch>
        </p:blipFill>
        <p:spPr>
          <a:xfrm>
            <a:off x="4438232" y="2078799"/>
            <a:ext cx="3311360" cy="2656235"/>
          </a:xfrm>
          <a:prstGeom prst="rect">
            <a:avLst/>
          </a:prstGeom>
        </p:spPr>
      </p:pic>
      <p:pic>
        <p:nvPicPr>
          <p:cNvPr id="5" name="Picture 4"/>
          <p:cNvPicPr>
            <a:picLocks noChangeAspect="1"/>
          </p:cNvPicPr>
          <p:nvPr/>
        </p:nvPicPr>
        <p:blipFill>
          <a:blip r:embed="rId4"/>
          <a:stretch>
            <a:fillRect/>
          </a:stretch>
        </p:blipFill>
        <p:spPr>
          <a:xfrm>
            <a:off x="8664618" y="2116899"/>
            <a:ext cx="3317289" cy="2656235"/>
          </a:xfrm>
          <a:prstGeom prst="rect">
            <a:avLst/>
          </a:prstGeom>
        </p:spPr>
      </p:pic>
    </p:spTree>
    <p:extLst>
      <p:ext uri="{BB962C8B-B14F-4D97-AF65-F5344CB8AC3E}">
        <p14:creationId xmlns:p14="http://schemas.microsoft.com/office/powerpoint/2010/main" val="2004546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5146" y="0"/>
            <a:ext cx="10409128" cy="707886"/>
          </a:xfrm>
          <a:prstGeom prst="rect">
            <a:avLst/>
          </a:prstGeom>
          <a:noFill/>
        </p:spPr>
        <p:txBody>
          <a:bodyPr wrap="square" rtlCol="0">
            <a:spAutoFit/>
          </a:bodyPr>
          <a:lstStyle/>
          <a:p>
            <a:r>
              <a:rPr lang="en-US" sz="4000" dirty="0"/>
              <a:t>Timesheet</a:t>
            </a:r>
          </a:p>
        </p:txBody>
      </p:sp>
      <p:pic>
        <p:nvPicPr>
          <p:cNvPr id="6" name="Picture 5"/>
          <p:cNvPicPr>
            <a:picLocks noChangeAspect="1"/>
          </p:cNvPicPr>
          <p:nvPr/>
        </p:nvPicPr>
        <p:blipFill>
          <a:blip r:embed="rId2"/>
          <a:stretch>
            <a:fillRect/>
          </a:stretch>
        </p:blipFill>
        <p:spPr>
          <a:xfrm>
            <a:off x="120735" y="829099"/>
            <a:ext cx="7419933" cy="5147709"/>
          </a:xfrm>
          <a:prstGeom prst="rect">
            <a:avLst/>
          </a:prstGeom>
        </p:spPr>
      </p:pic>
      <p:sp>
        <p:nvSpPr>
          <p:cNvPr id="9" name="Text Placeholder 8"/>
          <p:cNvSpPr>
            <a:spLocks noGrp="1"/>
          </p:cNvSpPr>
          <p:nvPr>
            <p:ph type="body" sz="half" idx="2"/>
          </p:nvPr>
        </p:nvSpPr>
        <p:spPr>
          <a:xfrm>
            <a:off x="8001772" y="964504"/>
            <a:ext cx="3657600" cy="5699343"/>
          </a:xfrm>
        </p:spPr>
        <p:txBody>
          <a:bodyPr>
            <a:normAutofit/>
          </a:bodyPr>
          <a:lstStyle/>
          <a:p>
            <a:pPr marL="285750" indent="-285750">
              <a:buFont typeface="Arial" panose="020B0604020202020204" pitchFamily="34" charset="0"/>
              <a:buChar char="•"/>
            </a:pPr>
            <a:r>
              <a:rPr lang="en-US" sz="2150" b="1" dirty="0">
                <a:solidFill>
                  <a:schemeClr val="tx1"/>
                </a:solidFill>
              </a:rPr>
              <a:t>Submit your timesheet.</a:t>
            </a:r>
          </a:p>
          <a:p>
            <a:pPr marL="285750" indent="-285750">
              <a:buFont typeface="Arial" panose="020B0604020202020204" pitchFamily="34" charset="0"/>
              <a:buChar char="•"/>
            </a:pPr>
            <a:r>
              <a:rPr lang="en-US" sz="2150" b="1" dirty="0">
                <a:solidFill>
                  <a:schemeClr val="tx1"/>
                </a:solidFill>
              </a:rPr>
              <a:t>View your current sick, vacation, personal, and comp time leave balance by clicking the “Leave/Compensatory Time” tab.</a:t>
            </a:r>
          </a:p>
          <a:p>
            <a:pPr marL="285750" indent="-285750">
              <a:buFont typeface="Arial" panose="020B0604020202020204" pitchFamily="34" charset="0"/>
              <a:buChar char="•"/>
            </a:pPr>
            <a:r>
              <a:rPr lang="en-US" sz="2150" b="1" dirty="0">
                <a:solidFill>
                  <a:schemeClr val="tx1"/>
                </a:solidFill>
              </a:rPr>
              <a:t>View your timesheet from a previous week.</a:t>
            </a:r>
          </a:p>
          <a:p>
            <a:pPr marL="285750" indent="-285750">
              <a:buFont typeface="Arial" panose="020B0604020202020204" pitchFamily="34" charset="0"/>
              <a:buChar char="•"/>
            </a:pPr>
            <a:r>
              <a:rPr lang="en-US" sz="2150" b="1" dirty="0">
                <a:solidFill>
                  <a:schemeClr val="tx1"/>
                </a:solidFill>
              </a:rPr>
              <a:t>Submit your timesheet for a future week.</a:t>
            </a:r>
          </a:p>
          <a:p>
            <a:pPr marL="285750" indent="-285750">
              <a:buFont typeface="Arial" panose="020B0604020202020204" pitchFamily="34" charset="0"/>
              <a:buChar char="•"/>
            </a:pPr>
            <a:r>
              <a:rPr lang="en-US" sz="2150" b="1" dirty="0">
                <a:solidFill>
                  <a:schemeClr val="tx1"/>
                </a:solidFill>
              </a:rPr>
              <a:t>Can see when your time has been approved or still needs approval.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0973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6702" y="1377471"/>
            <a:ext cx="8648700" cy="4629150"/>
          </a:xfrm>
          <a:prstGeom prst="rect">
            <a:avLst/>
          </a:prstGeom>
        </p:spPr>
      </p:pic>
      <p:sp>
        <p:nvSpPr>
          <p:cNvPr id="3" name="TextBox 2"/>
          <p:cNvSpPr txBox="1"/>
          <p:nvPr/>
        </p:nvSpPr>
        <p:spPr>
          <a:xfrm>
            <a:off x="527137" y="447115"/>
            <a:ext cx="9634601" cy="769441"/>
          </a:xfrm>
          <a:prstGeom prst="rect">
            <a:avLst/>
          </a:prstGeom>
          <a:noFill/>
        </p:spPr>
        <p:txBody>
          <a:bodyPr wrap="square" rtlCol="0">
            <a:spAutoFit/>
          </a:bodyPr>
          <a:lstStyle/>
          <a:p>
            <a:r>
              <a:rPr lang="en-US" sz="4400" dirty="0"/>
              <a:t>Payroll</a:t>
            </a:r>
          </a:p>
        </p:txBody>
      </p:sp>
      <p:sp>
        <p:nvSpPr>
          <p:cNvPr id="4" name="Oval 3"/>
          <p:cNvSpPr/>
          <p:nvPr/>
        </p:nvSpPr>
        <p:spPr>
          <a:xfrm>
            <a:off x="2832148" y="4316165"/>
            <a:ext cx="676406" cy="576197"/>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1092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219" y="341964"/>
            <a:ext cx="3932237" cy="654485"/>
          </a:xfrm>
        </p:spPr>
        <p:txBody>
          <a:bodyPr>
            <a:normAutofit/>
          </a:bodyPr>
          <a:lstStyle/>
          <a:p>
            <a:r>
              <a:rPr lang="en-US" dirty="0"/>
              <a:t>Direct Deposit </a:t>
            </a:r>
          </a:p>
        </p:txBody>
      </p:sp>
      <p:pic>
        <p:nvPicPr>
          <p:cNvPr id="6" name="Picture 5"/>
          <p:cNvPicPr>
            <a:picLocks noChangeAspect="1"/>
          </p:cNvPicPr>
          <p:nvPr/>
        </p:nvPicPr>
        <p:blipFill>
          <a:blip r:embed="rId2"/>
          <a:stretch>
            <a:fillRect/>
          </a:stretch>
        </p:blipFill>
        <p:spPr>
          <a:xfrm>
            <a:off x="586447" y="1318994"/>
            <a:ext cx="5953712" cy="1676400"/>
          </a:xfrm>
          <a:prstGeom prst="rect">
            <a:avLst/>
          </a:prstGeom>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t="19661" b="24142"/>
          <a:stretch>
            <a:fillRect/>
          </a:stretch>
        </p:blipFill>
        <p:spPr bwMode="auto">
          <a:xfrm>
            <a:off x="375780" y="3752175"/>
            <a:ext cx="6825980" cy="2932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V="1">
            <a:off x="3383876" y="4615522"/>
            <a:ext cx="3629259" cy="21022"/>
          </a:xfrm>
          <a:prstGeom prst="straightConnector1">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11" name="Straight Arrow Connector 10"/>
          <p:cNvCxnSpPr/>
          <p:nvPr/>
        </p:nvCxnSpPr>
        <p:spPr>
          <a:xfrm flipH="1" flipV="1">
            <a:off x="713984" y="5393325"/>
            <a:ext cx="3326952" cy="1"/>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5" name="Rectangle 14"/>
          <p:cNvSpPr/>
          <p:nvPr/>
        </p:nvSpPr>
        <p:spPr>
          <a:xfrm>
            <a:off x="7539964" y="488514"/>
            <a:ext cx="4442565" cy="5632311"/>
          </a:xfrm>
          <a:prstGeom prst="rect">
            <a:avLst/>
          </a:prstGeom>
        </p:spPr>
        <p:txBody>
          <a:bodyPr wrap="square">
            <a:spAutoFit/>
          </a:bodyPr>
          <a:lstStyle/>
          <a:p>
            <a:pPr algn="ctr"/>
            <a:r>
              <a:rPr lang="en-US" b="1" dirty="0"/>
              <a:t>DIRECT DEPOSIT CHANGE WINDOW IS IN GREEN. </a:t>
            </a:r>
          </a:p>
          <a:p>
            <a:pPr marL="285750" indent="-285750">
              <a:buFontTx/>
              <a:buChar char="-"/>
            </a:pPr>
            <a:r>
              <a:rPr lang="en-US" altLang="en-US" b="1" dirty="0"/>
              <a:t>All changes must be made between the Wednesday before Pay Day and the Wednesday before the end of the current pay period to prevent a paper check from being generated, all changes will reflect in the next pay advice. </a:t>
            </a:r>
          </a:p>
          <a:p>
            <a:pPr marL="285750" indent="-285750">
              <a:buFontTx/>
              <a:buChar char="-"/>
            </a:pPr>
            <a:r>
              <a:rPr lang="en-US" altLang="en-US" b="1" dirty="0"/>
              <a:t>Any changes done outside of this timeframe will result in a physical check being mailed to your home address on file. </a:t>
            </a:r>
          </a:p>
          <a:p>
            <a:pPr marL="285750" indent="-285750">
              <a:buFontTx/>
              <a:buChar char="-"/>
            </a:pPr>
            <a:r>
              <a:rPr lang="en-US" altLang="en-US" b="1" dirty="0"/>
              <a:t>To make a direct deposit change ensure your cell number is listed in the personal summary section as a code will be sent to your phone to enter before you can proceed.</a:t>
            </a:r>
          </a:p>
          <a:p>
            <a:pPr marL="285750" indent="-285750">
              <a:buFontTx/>
              <a:buChar char="-"/>
            </a:pPr>
            <a:r>
              <a:rPr lang="en-US" altLang="en-US" b="1" u="sng" dirty="0">
                <a:solidFill>
                  <a:schemeClr val="bg1"/>
                </a:solidFill>
              </a:rPr>
              <a:t>You can now make changes multiple times a day</a:t>
            </a:r>
          </a:p>
        </p:txBody>
      </p:sp>
    </p:spTree>
    <p:extLst>
      <p:ext uri="{BB962C8B-B14F-4D97-AF65-F5344CB8AC3E}">
        <p14:creationId xmlns:p14="http://schemas.microsoft.com/office/powerpoint/2010/main" val="296589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3298" y="4915452"/>
            <a:ext cx="4349449" cy="1942548"/>
          </a:xfrm>
          <a:prstGeom prst="rect">
            <a:avLst/>
          </a:prstGeom>
        </p:spPr>
      </p:pic>
      <p:pic>
        <p:nvPicPr>
          <p:cNvPr id="4" name="Picture 3"/>
          <p:cNvPicPr>
            <a:picLocks noChangeAspect="1"/>
          </p:cNvPicPr>
          <p:nvPr/>
        </p:nvPicPr>
        <p:blipFill>
          <a:blip r:embed="rId3"/>
          <a:stretch>
            <a:fillRect/>
          </a:stretch>
        </p:blipFill>
        <p:spPr>
          <a:xfrm>
            <a:off x="618837" y="0"/>
            <a:ext cx="4487166" cy="4802909"/>
          </a:xfrm>
          <a:prstGeom prst="rect">
            <a:avLst/>
          </a:prstGeom>
        </p:spPr>
      </p:pic>
      <p:sp>
        <p:nvSpPr>
          <p:cNvPr id="5" name="Rectangle 4"/>
          <p:cNvSpPr/>
          <p:nvPr/>
        </p:nvSpPr>
        <p:spPr>
          <a:xfrm>
            <a:off x="5818909" y="843386"/>
            <a:ext cx="6096000" cy="4801314"/>
          </a:xfrm>
          <a:prstGeom prst="rect">
            <a:avLst/>
          </a:prstGeom>
        </p:spPr>
        <p:txBody>
          <a:bodyPr>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rPr>
              <a:t>You will see that the new W-4 form will look different, the IRS removed the allowance section. The IRS changed the form due to changes in the tax law, to increase simplicity and accuracy of the form, as well as to ensure employee are having the correct amount of taxes withheld. The information you provide on the form is what will be used to calculate your taxes that will be withheld. Unfortunately, HR is unable to advise employees on what amount to withhold and it is recommended that you speak with your tax preparer or financial adviser. You may also use the IRS tax calculator to ensure you are having the right amount withheld </a:t>
            </a:r>
            <a:r>
              <a:rPr lang="en-US" u="sng" dirty="0">
                <a:solidFill>
                  <a:srgbClr val="0000FF"/>
                </a:solidFill>
                <a:latin typeface="Calibri" panose="020F0502020204030204" pitchFamily="34" charset="0"/>
                <a:ea typeface="Calibri" panose="020F0502020204030204" pitchFamily="34" charset="0"/>
                <a:hlinkClick r:id="rId4"/>
              </a:rPr>
              <a:t>https://www.irs.gov/individuals/tax-withholding-estimator</a:t>
            </a:r>
            <a:r>
              <a:rPr lang="en-US" dirty="0">
                <a:latin typeface="Calibri" panose="020F0502020204030204" pitchFamily="34" charset="0"/>
                <a:ea typeface="Calibri" panose="020F0502020204030204" pitchFamily="34" charset="0"/>
              </a:rPr>
              <a:t>. </a:t>
            </a:r>
          </a:p>
          <a:p>
            <a:pPr marL="285750" indent="-285750">
              <a:buFont typeface="Arial" panose="020B0604020202020204" pitchFamily="34" charset="0"/>
              <a:buChar char="•"/>
            </a:pPr>
            <a:endParaRPr lang="en-US" dirty="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rPr>
              <a:t>For additional information on the new W-4 form you may also visit the IRS website. </a:t>
            </a:r>
            <a:r>
              <a:rPr lang="en-US" dirty="0">
                <a:latin typeface="Calibri" panose="020F0502020204030204" pitchFamily="34" charset="0"/>
                <a:ea typeface="Calibri" panose="020F0502020204030204" pitchFamily="34" charset="0"/>
                <a:hlinkClick r:id="rId5"/>
              </a:rPr>
              <a:t>https://www.irs.gov/newsroom/faqs-on-the-2020-form-w-4</a:t>
            </a:r>
            <a:r>
              <a:rPr lang="en-US"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81348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181" y="332509"/>
            <a:ext cx="5566165" cy="4058228"/>
          </a:xfrm>
          <a:prstGeom prst="rect">
            <a:avLst/>
          </a:prstGeom>
        </p:spPr>
      </p:pic>
      <p:pic>
        <p:nvPicPr>
          <p:cNvPr id="3" name="Picture 2"/>
          <p:cNvPicPr>
            <a:picLocks noChangeAspect="1"/>
          </p:cNvPicPr>
          <p:nvPr/>
        </p:nvPicPr>
        <p:blipFill>
          <a:blip r:embed="rId3"/>
          <a:stretch>
            <a:fillRect/>
          </a:stretch>
        </p:blipFill>
        <p:spPr>
          <a:xfrm>
            <a:off x="6400800" y="3795287"/>
            <a:ext cx="5354253" cy="2490065"/>
          </a:xfrm>
          <a:prstGeom prst="rect">
            <a:avLst/>
          </a:prstGeom>
        </p:spPr>
      </p:pic>
      <p:sp>
        <p:nvSpPr>
          <p:cNvPr id="4" name="TextBox 3"/>
          <p:cNvSpPr txBox="1"/>
          <p:nvPr/>
        </p:nvSpPr>
        <p:spPr>
          <a:xfrm>
            <a:off x="6400800" y="1209964"/>
            <a:ext cx="5153891" cy="2585323"/>
          </a:xfrm>
          <a:prstGeom prst="rect">
            <a:avLst/>
          </a:prstGeom>
          <a:noFill/>
        </p:spPr>
        <p:txBody>
          <a:bodyPr wrap="square" rtlCol="0">
            <a:spAutoFit/>
          </a:bodyPr>
          <a:lstStyle/>
          <a:p>
            <a:pPr marL="285750" indent="-285750">
              <a:buFont typeface="Arial" panose="020B0604020202020204" pitchFamily="34" charset="0"/>
              <a:buChar char="•"/>
            </a:pPr>
            <a:r>
              <a:rPr lang="en-US" dirty="0"/>
              <a:t>You may view/print your W-2 forms. Prior to accessing the forms you will be required to answer a security question. If you do not remember the security question you can reset it.</a:t>
            </a:r>
          </a:p>
          <a:p>
            <a:pPr marL="285750" indent="-285750">
              <a:buFont typeface="Arial" panose="020B0604020202020204" pitchFamily="34" charset="0"/>
              <a:buChar char="•"/>
            </a:pPr>
            <a:r>
              <a:rPr lang="en-US" dirty="0"/>
              <a:t>Select the System Security tile – General Profile Information. Follow the prompts and enter the requested information. </a:t>
            </a:r>
          </a:p>
          <a:p>
            <a:endParaRPr lang="en-US" dirty="0"/>
          </a:p>
        </p:txBody>
      </p:sp>
    </p:spTree>
    <p:extLst>
      <p:ext uri="{BB962C8B-B14F-4D97-AF65-F5344CB8AC3E}">
        <p14:creationId xmlns:p14="http://schemas.microsoft.com/office/powerpoint/2010/main" val="3455309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436" y="406400"/>
            <a:ext cx="8007928" cy="646331"/>
          </a:xfrm>
          <a:prstGeom prst="rect">
            <a:avLst/>
          </a:prstGeom>
          <a:noFill/>
        </p:spPr>
        <p:txBody>
          <a:bodyPr wrap="square" rtlCol="0">
            <a:spAutoFit/>
          </a:bodyPr>
          <a:lstStyle/>
          <a:p>
            <a:r>
              <a:rPr lang="en-US" sz="3600" dirty="0"/>
              <a:t>Personal Details</a:t>
            </a:r>
          </a:p>
        </p:txBody>
      </p:sp>
      <p:pic>
        <p:nvPicPr>
          <p:cNvPr id="3" name="Picture 2"/>
          <p:cNvPicPr>
            <a:picLocks noChangeAspect="1"/>
          </p:cNvPicPr>
          <p:nvPr/>
        </p:nvPicPr>
        <p:blipFill>
          <a:blip r:embed="rId2"/>
          <a:stretch>
            <a:fillRect/>
          </a:stretch>
        </p:blipFill>
        <p:spPr>
          <a:xfrm>
            <a:off x="144751" y="1499465"/>
            <a:ext cx="5794231" cy="4210050"/>
          </a:xfrm>
          <a:prstGeom prst="rect">
            <a:avLst/>
          </a:prstGeom>
        </p:spPr>
      </p:pic>
      <p:sp>
        <p:nvSpPr>
          <p:cNvPr id="4" name="Rectangle 3"/>
          <p:cNvSpPr/>
          <p:nvPr/>
        </p:nvSpPr>
        <p:spPr>
          <a:xfrm>
            <a:off x="6031345" y="729565"/>
            <a:ext cx="6096000" cy="5262979"/>
          </a:xfrm>
          <a:prstGeom prst="rect">
            <a:avLst/>
          </a:prstGeom>
        </p:spPr>
        <p:txBody>
          <a:bodyPr>
            <a:spAutoFit/>
          </a:bodyPr>
          <a:lstStyle/>
          <a:p>
            <a:pPr marL="342900" indent="-342900">
              <a:buFont typeface="Arial" panose="020B0604020202020204" pitchFamily="34" charset="0"/>
              <a:buChar char="•"/>
            </a:pPr>
            <a:r>
              <a:rPr lang="en-US" sz="1600" dirty="0">
                <a:solidFill>
                  <a:schemeClr val="bg1"/>
                </a:solidFill>
                <a:latin typeface="+mj-lt"/>
              </a:rPr>
              <a:t>Active Employees can review, add or edit a Home or Mailing Address. The Home Address is printed on an employee’s pay advice and year end form W-2. The Home address is used when the annual W-2 mailings are sent out. Note: Home Address cannot be outside of the United States. Please avoid using a PO Box as the Home Address.</a:t>
            </a:r>
          </a:p>
          <a:p>
            <a:pPr marL="342900" indent="-342900">
              <a:buFont typeface="Arial" panose="020B0604020202020204" pitchFamily="34" charset="0"/>
              <a:buChar char="•"/>
            </a:pPr>
            <a:r>
              <a:rPr lang="en-US" sz="1600" dirty="0">
                <a:solidFill>
                  <a:schemeClr val="bg1"/>
                </a:solidFill>
                <a:latin typeface="+mj-lt"/>
              </a:rPr>
              <a:t>The Contact Details tile contains employee Phone and Email. Instant Message is not currently used.</a:t>
            </a:r>
          </a:p>
          <a:p>
            <a:pPr marL="342900" indent="-342900">
              <a:buFont typeface="Arial" panose="020B0604020202020204" pitchFamily="34" charset="0"/>
              <a:buChar char="•"/>
            </a:pPr>
            <a:r>
              <a:rPr lang="en-US" sz="1600" dirty="0">
                <a:solidFill>
                  <a:schemeClr val="bg1"/>
                </a:solidFill>
                <a:latin typeface="+mj-lt"/>
              </a:rPr>
              <a:t>Employees can review, add, edit, and delete emergency contact information. Employees can designate a primary emergency contact.</a:t>
            </a:r>
          </a:p>
          <a:p>
            <a:pPr marL="342900" indent="-342900">
              <a:buFont typeface="Arial" panose="020B0604020202020204" pitchFamily="34" charset="0"/>
              <a:buChar char="•"/>
            </a:pPr>
            <a:r>
              <a:rPr lang="en-US" sz="1600" dirty="0">
                <a:solidFill>
                  <a:schemeClr val="bg1"/>
                </a:solidFill>
                <a:latin typeface="+mj-lt"/>
              </a:rPr>
              <a:t>Employees will have access within Employee Self-Service to view, add, or update a Race or Ethnic Group. Submission of this information is voluntary and refusal to provide it will not subject you to any adverse treatment.</a:t>
            </a:r>
          </a:p>
          <a:p>
            <a:pPr marL="342900" indent="-342900">
              <a:buFont typeface="Arial" panose="020B0604020202020204" pitchFamily="34" charset="0"/>
              <a:buChar char="•"/>
            </a:pPr>
            <a:r>
              <a:rPr lang="en-US" sz="1600" dirty="0">
                <a:solidFill>
                  <a:schemeClr val="bg1"/>
                </a:solidFill>
                <a:latin typeface="+mj-lt"/>
              </a:rPr>
              <a:t>The Additional Information tile will display additional information in tables that are available for review only. You will be unable to update this information with Employee Self Service (</a:t>
            </a:r>
            <a:r>
              <a:rPr lang="en-US" sz="1600" dirty="0" err="1">
                <a:solidFill>
                  <a:schemeClr val="bg1"/>
                </a:solidFill>
                <a:latin typeface="+mj-lt"/>
              </a:rPr>
              <a:t>i.e</a:t>
            </a:r>
            <a:r>
              <a:rPr lang="en-US" sz="1600" dirty="0">
                <a:solidFill>
                  <a:schemeClr val="bg1"/>
                </a:solidFill>
                <a:latin typeface="+mj-lt"/>
              </a:rPr>
              <a:t> gender, date of birth, birth country, name change).</a:t>
            </a:r>
          </a:p>
        </p:txBody>
      </p:sp>
    </p:spTree>
    <p:extLst>
      <p:ext uri="{BB962C8B-B14F-4D97-AF65-F5344CB8AC3E}">
        <p14:creationId xmlns:p14="http://schemas.microsoft.com/office/powerpoint/2010/main" val="3806349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287854" y="210045"/>
            <a:ext cx="5765592" cy="3273683"/>
          </a:xfrm>
          <a:prstGeom prst="rect">
            <a:avLst/>
          </a:prstGeom>
        </p:spPr>
      </p:pic>
      <p:pic>
        <p:nvPicPr>
          <p:cNvPr id="7" name="Picture 6"/>
          <p:cNvPicPr>
            <a:picLocks noChangeAspect="1"/>
          </p:cNvPicPr>
          <p:nvPr/>
        </p:nvPicPr>
        <p:blipFill>
          <a:blip r:embed="rId3"/>
          <a:stretch>
            <a:fillRect/>
          </a:stretch>
        </p:blipFill>
        <p:spPr>
          <a:xfrm>
            <a:off x="184728" y="3288145"/>
            <a:ext cx="3657816" cy="3482110"/>
          </a:xfrm>
          <a:prstGeom prst="rect">
            <a:avLst/>
          </a:prstGeom>
        </p:spPr>
      </p:pic>
      <p:pic>
        <p:nvPicPr>
          <p:cNvPr id="2" name="Picture 1"/>
          <p:cNvPicPr>
            <a:picLocks noChangeAspect="1"/>
          </p:cNvPicPr>
          <p:nvPr/>
        </p:nvPicPr>
        <p:blipFill>
          <a:blip r:embed="rId4"/>
          <a:stretch>
            <a:fillRect/>
          </a:stretch>
        </p:blipFill>
        <p:spPr>
          <a:xfrm>
            <a:off x="0" y="794820"/>
            <a:ext cx="5854756" cy="1731965"/>
          </a:xfrm>
          <a:prstGeom prst="rect">
            <a:avLst/>
          </a:prstGeom>
        </p:spPr>
      </p:pic>
      <p:sp>
        <p:nvSpPr>
          <p:cNvPr id="5" name="TextBox 4"/>
          <p:cNvSpPr txBox="1"/>
          <p:nvPr/>
        </p:nvSpPr>
        <p:spPr>
          <a:xfrm>
            <a:off x="433098" y="210045"/>
            <a:ext cx="10898909" cy="584775"/>
          </a:xfrm>
          <a:prstGeom prst="rect">
            <a:avLst/>
          </a:prstGeom>
          <a:noFill/>
        </p:spPr>
        <p:txBody>
          <a:bodyPr wrap="square" rtlCol="0">
            <a:spAutoFit/>
          </a:bodyPr>
          <a:lstStyle/>
          <a:p>
            <a:r>
              <a:rPr lang="en-US" sz="3200" dirty="0"/>
              <a:t>Manager Self Service</a:t>
            </a:r>
          </a:p>
        </p:txBody>
      </p:sp>
      <p:pic>
        <p:nvPicPr>
          <p:cNvPr id="8" name="Picture 7"/>
          <p:cNvPicPr>
            <a:picLocks noChangeAspect="1"/>
          </p:cNvPicPr>
          <p:nvPr/>
        </p:nvPicPr>
        <p:blipFill>
          <a:blip r:embed="rId5"/>
          <a:stretch>
            <a:fillRect/>
          </a:stretch>
        </p:blipFill>
        <p:spPr>
          <a:xfrm>
            <a:off x="4860926" y="3684732"/>
            <a:ext cx="5206494" cy="2951595"/>
          </a:xfrm>
          <a:prstGeom prst="rect">
            <a:avLst/>
          </a:prstGeom>
        </p:spPr>
      </p:pic>
    </p:spTree>
    <p:extLst>
      <p:ext uri="{BB962C8B-B14F-4D97-AF65-F5344CB8AC3E}">
        <p14:creationId xmlns:p14="http://schemas.microsoft.com/office/powerpoint/2010/main" val="219211168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5423</TotalTime>
  <Words>641</Words>
  <Application>Microsoft Office PowerPoint</Application>
  <PresentationFormat>Widescreen</PresentationFormat>
  <Paragraphs>46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Slice</vt:lpstr>
      <vt:lpstr>HR/CMS Upgrade Review</vt:lpstr>
      <vt:lpstr>PowerPoint Presentation</vt:lpstr>
      <vt:lpstr>PowerPoint Presentation</vt:lpstr>
      <vt:lpstr>PowerPoint Presentation</vt:lpstr>
      <vt:lpstr>PowerPoint Presentation</vt:lpstr>
      <vt:lpstr>PowerPoint Presentation</vt:lpstr>
      <vt:lpstr>Direct Deposit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HR/CMS Upgrade Review</dc:title>
  <dc:creator>Crystal Gray</dc:creator>
  <cp:lastModifiedBy>India Jackson</cp:lastModifiedBy>
  <cp:revision>25</cp:revision>
  <dcterms:created xsi:type="dcterms:W3CDTF">2021-06-04T17:54:02Z</dcterms:created>
  <dcterms:modified xsi:type="dcterms:W3CDTF">2021-06-23T12:29:29Z</dcterms:modified>
</cp:coreProperties>
</file>