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8" r:id="rId3"/>
    <p:sldId id="257" r:id="rId4"/>
    <p:sldId id="259" r:id="rId5"/>
    <p:sldId id="262" r:id="rId6"/>
    <p:sldId id="260" r:id="rId7"/>
    <p:sldId id="261"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77" d="100"/>
          <a:sy n="77" d="100"/>
        </p:scale>
        <p:origin x="684"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6/23/2021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6/23/2021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6/23/2021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6/23/2021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6/23/2021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word/media/image2.svg"/></Relationships>
</file>

<file path=ppt/slides/_rels/slide2.xml.rels><?xml version="1.0" encoding="UTF-8" standalone="yes"?>
<Relationships xmlns="http://schemas.openxmlformats.org/package/2006/relationships"><Relationship Id="rId2" Type="http://schemas.openxmlformats.org/officeDocument/2006/relationships/hyperlink" Target="https://studentaid.gov/manage-loans/forgiveness-cancellation/public-service/temporary-expanded-public-service-loan-forgivenes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studentaid.gov/fsa-id/sign-in/landin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studentaid.gov/fsa-id/sign-in/land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yfedloan.org/borrowers/special-programs/pslf" TargetMode="External"/><Relationship Id="rId2" Type="http://schemas.openxmlformats.org/officeDocument/2006/relationships/hyperlink" Target="https://studentaid.gov/manage-loans/forgiveness-cancellation/public-service"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intranet.publiccounsel.net/h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06442" y="4083021"/>
            <a:ext cx="7766936" cy="1646302"/>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smtClean="0"/>
              <a:t>Public Service Loan Forgiveness (PSLF),Tuition Remission, and HR Intranet Overview</a:t>
            </a:r>
            <a:endParaRPr lang="en-US" dirty="0"/>
          </a:p>
        </p:txBody>
      </p:sp>
      <p:pic>
        <p:nvPicPr>
          <p:cNvPr id="4" name="Graphic 1"/>
          <p:cNvPicPr/>
          <p:nvPr/>
        </p:nvPicPr>
        <p:blipFill>
          <a:blip r:embed="rId2" cstate="print">
            <a:extLst>
              <a:ext uri="{28A0092B-C50C-407E-A947-70E740481C1C}">
                <a14:useLocalDpi xmlns:a14="http://schemas.microsoft.com/office/drawing/2010/main" val="0"/>
              </a:ext>
              <a:ext uri="{96DAC541-7B7A-43D3-8B79-37D633B846F1}">
                <asvg:svgBlip xmlns:lc="http://schemas.openxmlformats.org/drawingml/2006/lockedCanvas" xmlns="" xmlns:cx2="http://schemas.microsoft.com/office/drawing/2015/10/21/chartex" xmlns:cx3="http://schemas.microsoft.com/office/drawing/2016/5/9/chartex" xmlns:cx4="http://schemas.microsoft.com/office/drawing/2016/5/10/chartex" xmlns:cx5="http://schemas.microsoft.com/office/drawing/2016/5/11/chartex" xmlns:cx6="http://schemas.microsoft.com/office/drawing/2016/5/12/chartex" xmlns:cx7="http://schemas.microsoft.com/office/drawing/2016/5/13/chartex" xmlns:cx8="http://schemas.microsoft.com/office/drawing/2016/5/14/chartex" xmlns:aink="http://schemas.microsoft.com/office/drawing/2016/ink" xmlns:am3d="http://schemas.microsoft.com/office/drawing/2017/model3d" xmlns:o="urn:schemas-microsoft-com:office:office" xmlns:v="urn:schemas-microsoft-com:vml" xmlns:w10="urn:schemas-microsoft-com:office:word" xmlns:w="http://schemas.openxmlformats.org/wordprocessingml/2006/main" xmlns:w16cex="http://schemas.microsoft.com/office/word/2018/wordml/cex" xmlns:w16cid="http://schemas.microsoft.com/office/word/2016/wordml/cid" xmlns:w16="http://schemas.microsoft.com/office/word/2018/wordml" xmlns:asvg="http://schemas.microsoft.com/office/drawing/2016/SVG/main" xmlns:arto="http://schemas.microsoft.com/office/word/2006/arto" xmlns:pic="http://schemas.openxmlformats.org/drawingml/2006/picture"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mc="http://schemas.openxmlformats.org/markup-compatibility/2006" xmlns:cx1="http://schemas.microsoft.com/office/drawing/2015/9/8/chartex" xmlns:cx="http://schemas.microsoft.com/office/drawing/2014/chartex" xmlns:wpc="http://schemas.microsoft.com/office/word/2010/wordprocessingCanvas" r:embed="rId6"/>
              </a:ext>
            </a:extLst>
          </a:blip>
          <a:stretch>
            <a:fillRect/>
          </a:stretch>
        </p:blipFill>
        <p:spPr>
          <a:xfrm>
            <a:off x="740497" y="142888"/>
            <a:ext cx="2468880" cy="1016000"/>
          </a:xfrm>
          <a:prstGeom prst="rect">
            <a:avLst/>
          </a:prstGeom>
        </p:spPr>
      </p:pic>
    </p:spTree>
    <p:extLst>
      <p:ext uri="{BB962C8B-B14F-4D97-AF65-F5344CB8AC3E}">
        <p14:creationId xmlns:p14="http://schemas.microsoft.com/office/powerpoint/2010/main" val="28539745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PSLF Overview</a:t>
            </a:r>
            <a:endParaRPr lang="en-US" dirty="0"/>
          </a:p>
        </p:txBody>
      </p:sp>
      <p:sp>
        <p:nvSpPr>
          <p:cNvPr id="3" name="Content Placeholder 2"/>
          <p:cNvSpPr>
            <a:spLocks noGrp="1"/>
          </p:cNvSpPr>
          <p:nvPr>
            <p:ph idx="1"/>
          </p:nvPr>
        </p:nvSpPr>
        <p:spPr/>
        <p:txBody>
          <a:bodyPr>
            <a:normAutofit fontScale="92500" lnSpcReduction="20000"/>
          </a:bodyPr>
          <a:lstStyle/>
          <a:p>
            <a:pPr fontAlgn="base"/>
            <a:r>
              <a:rPr lang="en-US" dirty="0"/>
              <a:t>The Public Service Loan Forgiveness (PSLF) Program allows you to receive forgiveness of the remaining balance of your Direct Loans after you have made 120 qualifying monthly payments while working full time for a qualifying employer</a:t>
            </a:r>
            <a:r>
              <a:rPr lang="en-US" dirty="0" smtClean="0"/>
              <a:t>. </a:t>
            </a:r>
            <a:r>
              <a:rPr lang="en-US" u="sng" dirty="0" smtClean="0"/>
              <a:t>For the purpose of the PSLF program, CPCS considers 30 hours and over to be full-time.</a:t>
            </a:r>
            <a:endParaRPr lang="en-US" u="sng" dirty="0"/>
          </a:p>
          <a:p>
            <a:pPr fontAlgn="base"/>
            <a:r>
              <a:rPr lang="en-US" dirty="0"/>
              <a:t>There is also the potential for forgiveness under the Temporary Expanded Public Service Loan Forgiveness (TEPSLF) opportunity. If some or all of the payments you made on your Direct Loans were under a non-qualifying repayment plan for PSLF, you may qualify for TEPSLF if you meet the other requirements. For more information, visit the </a:t>
            </a:r>
            <a:r>
              <a:rPr lang="en-US" u="sng" dirty="0">
                <a:hlinkClick r:id="rId2"/>
              </a:rPr>
              <a:t>TEPSLF information page</a:t>
            </a:r>
            <a:r>
              <a:rPr lang="en-US" dirty="0" smtClean="0"/>
              <a:t>.</a:t>
            </a:r>
            <a:endParaRPr lang="en-US" dirty="0">
              <a:solidFill>
                <a:schemeClr val="accent1"/>
              </a:solidFill>
            </a:endParaRPr>
          </a:p>
          <a:p>
            <a:pPr fontAlgn="base"/>
            <a:r>
              <a:rPr lang="en-US" dirty="0"/>
              <a:t>To receive forgiveness, you must remain employed with a qualifying employer at the time you submit your Public Service Loan Forgiveness (PSLF) &amp; Temporary Expanded PSLF (TEPSLF) Certification &amp; Application AND receive forgiveness for your loans.</a:t>
            </a:r>
          </a:p>
          <a:p>
            <a:pPr fontAlgn="base"/>
            <a:r>
              <a:rPr lang="en-US" dirty="0"/>
              <a:t>Moving forward, all PSLF forms will be reviewed for eligibility under the PSLF and TEPSLF programs</a:t>
            </a:r>
          </a:p>
          <a:p>
            <a:endParaRPr lang="en-US" dirty="0"/>
          </a:p>
        </p:txBody>
      </p:sp>
    </p:spTree>
    <p:extLst>
      <p:ext uri="{BB962C8B-B14F-4D97-AF65-F5344CB8AC3E}">
        <p14:creationId xmlns:p14="http://schemas.microsoft.com/office/powerpoint/2010/main" val="178225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PSLF Overview…</a:t>
            </a:r>
            <a:endParaRPr lang="en-US" dirty="0"/>
          </a:p>
        </p:txBody>
      </p:sp>
      <p:sp>
        <p:nvSpPr>
          <p:cNvPr id="3" name="Content Placeholder 2"/>
          <p:cNvSpPr>
            <a:spLocks noGrp="1"/>
          </p:cNvSpPr>
          <p:nvPr>
            <p:ph idx="1"/>
          </p:nvPr>
        </p:nvSpPr>
        <p:spPr/>
        <p:txBody>
          <a:bodyPr>
            <a:normAutofit/>
          </a:bodyPr>
          <a:lstStyle/>
          <a:p>
            <a:pPr fontAlgn="base"/>
            <a:r>
              <a:rPr lang="en-US" b="1" dirty="0"/>
              <a:t>Only certain loans qualify for PSLF/TEPSLF. If your loans don't qualify, consolidation may make them eligible.</a:t>
            </a:r>
            <a:endParaRPr lang="en-US" dirty="0"/>
          </a:p>
          <a:p>
            <a:pPr fontAlgn="base"/>
            <a:r>
              <a:rPr lang="en-US" b="1" dirty="0"/>
              <a:t>Eligible Loan </a:t>
            </a:r>
            <a:r>
              <a:rPr lang="en-US" b="1" dirty="0" smtClean="0"/>
              <a:t>Types:</a:t>
            </a:r>
            <a:endParaRPr lang="en-US" dirty="0"/>
          </a:p>
          <a:p>
            <a:pPr fontAlgn="base">
              <a:buFont typeface="Wingdings" panose="05000000000000000000" pitchFamily="2" charset="2"/>
              <a:buChar char="§"/>
            </a:pPr>
            <a:r>
              <a:rPr lang="en-US" dirty="0" smtClean="0"/>
              <a:t>Direct </a:t>
            </a:r>
            <a:r>
              <a:rPr lang="en-US" dirty="0"/>
              <a:t>Subsidized Loans</a:t>
            </a:r>
          </a:p>
          <a:p>
            <a:pPr fontAlgn="base">
              <a:buFont typeface="Wingdings" panose="05000000000000000000" pitchFamily="2" charset="2"/>
              <a:buChar char="§"/>
            </a:pPr>
            <a:r>
              <a:rPr lang="en-US" dirty="0"/>
              <a:t>Direct Unsubsidized Loans (including TEACH Grants that were converted to Direct Unsubsidized Loans)</a:t>
            </a:r>
          </a:p>
          <a:p>
            <a:pPr fontAlgn="base">
              <a:buFont typeface="Wingdings" panose="05000000000000000000" pitchFamily="2" charset="2"/>
              <a:buChar char="§"/>
            </a:pPr>
            <a:r>
              <a:rPr lang="en-US" dirty="0"/>
              <a:t>Direct PLUS Loans for graduate or professional students</a:t>
            </a:r>
          </a:p>
          <a:p>
            <a:pPr fontAlgn="base">
              <a:buFont typeface="Wingdings" panose="05000000000000000000" pitchFamily="2" charset="2"/>
              <a:buChar char="§"/>
            </a:pPr>
            <a:r>
              <a:rPr lang="en-US" dirty="0"/>
              <a:t>Direct Consolidation Loans (including Special Direct Consolidation Loans)</a:t>
            </a:r>
          </a:p>
          <a:p>
            <a:pPr marL="0" indent="0" fontAlgn="base">
              <a:buNone/>
            </a:pPr>
            <a:r>
              <a:rPr lang="en-US" dirty="0"/>
              <a:t>If you do not know what type of federal loans you have, visit </a:t>
            </a:r>
            <a:r>
              <a:rPr lang="en-US" u="sng" dirty="0">
                <a:hlinkClick r:id="rId2"/>
              </a:rPr>
              <a:t>StudentAid.gov</a:t>
            </a:r>
            <a:r>
              <a:rPr lang="en-US" dirty="0"/>
              <a:t> and find out.</a:t>
            </a:r>
          </a:p>
          <a:p>
            <a:endParaRPr lang="en-US" dirty="0"/>
          </a:p>
        </p:txBody>
      </p:sp>
    </p:spTree>
    <p:extLst>
      <p:ext uri="{BB962C8B-B14F-4D97-AF65-F5344CB8AC3E}">
        <p14:creationId xmlns:p14="http://schemas.microsoft.com/office/powerpoint/2010/main" val="298955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PSLF Overview Continued…</a:t>
            </a:r>
            <a:endParaRPr lang="en-US" dirty="0"/>
          </a:p>
        </p:txBody>
      </p:sp>
      <p:sp>
        <p:nvSpPr>
          <p:cNvPr id="3" name="Content Placeholder 2"/>
          <p:cNvSpPr>
            <a:spLocks noGrp="1"/>
          </p:cNvSpPr>
          <p:nvPr>
            <p:ph idx="1"/>
          </p:nvPr>
        </p:nvSpPr>
        <p:spPr>
          <a:xfrm>
            <a:off x="677334" y="1590805"/>
            <a:ext cx="8596668" cy="4776233"/>
          </a:xfrm>
        </p:spPr>
        <p:txBody>
          <a:bodyPr>
            <a:normAutofit fontScale="85000" lnSpcReduction="10000"/>
          </a:bodyPr>
          <a:lstStyle/>
          <a:p>
            <a:pPr fontAlgn="base"/>
            <a:r>
              <a:rPr lang="en-US" b="1" dirty="0"/>
              <a:t>Only certain repayment plans qualify for PSLF. To get the most benefit from the program, you should switch to an Income-Driven Repayment (IDR) plan if you're not already on one.</a:t>
            </a:r>
            <a:endParaRPr lang="en-US" dirty="0"/>
          </a:p>
          <a:p>
            <a:pPr fontAlgn="base"/>
            <a:r>
              <a:rPr lang="en-US" dirty="0"/>
              <a:t>To benefit from PSLF, you should consider one of the following IDR plans, which generally base your loan payments on your income, family size, and loan debt.</a:t>
            </a:r>
          </a:p>
          <a:p>
            <a:pPr fontAlgn="base"/>
            <a:r>
              <a:rPr lang="en-US" dirty="0"/>
              <a:t>The IDR plans are:</a:t>
            </a:r>
          </a:p>
          <a:p>
            <a:pPr fontAlgn="base">
              <a:buFont typeface="Wingdings" panose="05000000000000000000" pitchFamily="2" charset="2"/>
              <a:buChar char="§"/>
            </a:pPr>
            <a:r>
              <a:rPr lang="en-US" dirty="0"/>
              <a:t>Revised Pay As You Earn (REPAYE)</a:t>
            </a:r>
          </a:p>
          <a:p>
            <a:pPr fontAlgn="base">
              <a:buFont typeface="Wingdings" panose="05000000000000000000" pitchFamily="2" charset="2"/>
              <a:buChar char="§"/>
            </a:pPr>
            <a:r>
              <a:rPr lang="en-US" dirty="0"/>
              <a:t>Pay As You Earn (PAYE)</a:t>
            </a:r>
          </a:p>
          <a:p>
            <a:pPr fontAlgn="base">
              <a:buFont typeface="Wingdings" panose="05000000000000000000" pitchFamily="2" charset="2"/>
              <a:buChar char="§"/>
            </a:pPr>
            <a:r>
              <a:rPr lang="en-US" dirty="0"/>
              <a:t>Income-Based Repayment (IBR)</a:t>
            </a:r>
          </a:p>
          <a:p>
            <a:pPr fontAlgn="base">
              <a:buFont typeface="Wingdings" panose="05000000000000000000" pitchFamily="2" charset="2"/>
              <a:buChar char="§"/>
            </a:pPr>
            <a:r>
              <a:rPr lang="en-US" dirty="0"/>
              <a:t>Income-Contingent Repayment (ICR)</a:t>
            </a:r>
          </a:p>
          <a:p>
            <a:pPr marL="0" indent="0" fontAlgn="base">
              <a:buNone/>
            </a:pPr>
            <a:r>
              <a:rPr lang="en-US" dirty="0"/>
              <a:t>If you do not know what repayment plan you are on for your Direct Loans, visit </a:t>
            </a:r>
            <a:r>
              <a:rPr lang="en-US" u="sng" dirty="0">
                <a:hlinkClick r:id="rId2"/>
              </a:rPr>
              <a:t>StudentAid.gov</a:t>
            </a:r>
            <a:r>
              <a:rPr lang="en-US" dirty="0"/>
              <a:t> and find out</a:t>
            </a:r>
            <a:r>
              <a:rPr lang="en-US" dirty="0" smtClean="0"/>
              <a:t>.</a:t>
            </a:r>
          </a:p>
          <a:p>
            <a:pPr fontAlgn="base"/>
            <a:r>
              <a:rPr lang="en-US" dirty="0"/>
              <a:t>If some or all of the payments you made on your Direct Loans were under a non-qualifying repayment plan for PSLF, you may qualify for TEPSLF instead.</a:t>
            </a:r>
          </a:p>
          <a:p>
            <a:pPr fontAlgn="base"/>
            <a:r>
              <a:rPr lang="en-US" b="1" dirty="0"/>
              <a:t>Qualifying repayment plans for TEPSLF</a:t>
            </a:r>
            <a:r>
              <a:rPr lang="en-US" dirty="0"/>
              <a:t> include the qualifying repayment plans for PSLF, as well as the Graduated Repayment Plan, Extended Repayment Plan, Standard Repayment Plan for Direct Consolidation Loans, and Graduated Repayment Plan for Direct Consolidation Loans.</a:t>
            </a:r>
          </a:p>
          <a:p>
            <a:pPr marL="0" indent="0" fontAlgn="base">
              <a:buNone/>
            </a:pPr>
            <a:endParaRPr lang="en-US" dirty="0"/>
          </a:p>
          <a:p>
            <a:endParaRPr lang="en-US" dirty="0"/>
          </a:p>
        </p:txBody>
      </p:sp>
    </p:spTree>
    <p:extLst>
      <p:ext uri="{BB962C8B-B14F-4D97-AF65-F5344CB8AC3E}">
        <p14:creationId xmlns:p14="http://schemas.microsoft.com/office/powerpoint/2010/main" val="3394914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You </a:t>
            </a:r>
            <a:r>
              <a:rPr lang="en-US" dirty="0"/>
              <a:t>N</a:t>
            </a:r>
            <a:r>
              <a:rPr lang="en-US" dirty="0" smtClean="0"/>
              <a:t>eed </a:t>
            </a:r>
            <a:r>
              <a:rPr lang="en-US" dirty="0"/>
              <a:t>F</a:t>
            </a:r>
            <a:r>
              <a:rPr lang="en-US" dirty="0" smtClean="0"/>
              <a:t>rom HR…</a:t>
            </a:r>
            <a:endParaRPr lang="en-US" dirty="0"/>
          </a:p>
        </p:txBody>
      </p:sp>
      <p:sp>
        <p:nvSpPr>
          <p:cNvPr id="3" name="Content Placeholder 2"/>
          <p:cNvSpPr>
            <a:spLocks noGrp="1"/>
          </p:cNvSpPr>
          <p:nvPr>
            <p:ph idx="1"/>
          </p:nvPr>
        </p:nvSpPr>
        <p:spPr/>
        <p:txBody>
          <a:bodyPr/>
          <a:lstStyle/>
          <a:p>
            <a:r>
              <a:rPr lang="en-US" dirty="0" smtClean="0"/>
              <a:t>You will need to submit page 2 of the PSLF application for HR to complete</a:t>
            </a:r>
          </a:p>
          <a:p>
            <a:r>
              <a:rPr lang="en-US" dirty="0" smtClean="0"/>
              <a:t>Once completed, HR will resend the form back to you to submit to the Department of Education for their review.</a:t>
            </a:r>
          </a:p>
          <a:p>
            <a:pPr marL="0" indent="0">
              <a:buNone/>
            </a:pPr>
            <a:r>
              <a:rPr lang="en-US" b="1" dirty="0" smtClean="0"/>
              <a:t>*</a:t>
            </a:r>
            <a:r>
              <a:rPr lang="en-US" b="1" u="sng" dirty="0" smtClean="0"/>
              <a:t>For </a:t>
            </a:r>
            <a:r>
              <a:rPr lang="en-US" b="1" u="sng" dirty="0"/>
              <a:t>More Information and PSLF </a:t>
            </a:r>
            <a:r>
              <a:rPr lang="en-US" b="1" u="sng" dirty="0" smtClean="0"/>
              <a:t>Resources</a:t>
            </a:r>
            <a:r>
              <a:rPr lang="en-US" b="1" dirty="0" smtClean="0"/>
              <a:t>*</a:t>
            </a:r>
          </a:p>
          <a:p>
            <a:r>
              <a:rPr lang="en-US" dirty="0">
                <a:hlinkClick r:id="rId2"/>
              </a:rPr>
              <a:t>https://studentaid.gov/manage-loans/forgiveness-cancellation/public-service</a:t>
            </a:r>
            <a:endParaRPr lang="en-US" dirty="0"/>
          </a:p>
          <a:p>
            <a:r>
              <a:rPr lang="en-US" dirty="0">
                <a:hlinkClick r:id="rId3"/>
              </a:rPr>
              <a:t>https://myfedloan.org/borrowers/special-programs/pslf</a:t>
            </a:r>
            <a:endParaRPr lang="en-US" dirty="0"/>
          </a:p>
          <a:p>
            <a:pPr marL="0" indent="0">
              <a:buNone/>
            </a:pPr>
            <a:endParaRPr lang="en-US" b="1" u="sng" dirty="0" smtClean="0"/>
          </a:p>
          <a:p>
            <a:pPr marL="0" indent="0">
              <a:buNone/>
            </a:pPr>
            <a:endParaRPr lang="en-US" b="1" u="sng" dirty="0"/>
          </a:p>
        </p:txBody>
      </p:sp>
    </p:spTree>
    <p:extLst>
      <p:ext uri="{BB962C8B-B14F-4D97-AF65-F5344CB8AC3E}">
        <p14:creationId xmlns:p14="http://schemas.microsoft.com/office/powerpoint/2010/main" val="1209166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Tuition Remission Overview</a:t>
            </a:r>
            <a:endParaRPr lang="en-US" dirty="0"/>
          </a:p>
        </p:txBody>
      </p:sp>
      <p:sp>
        <p:nvSpPr>
          <p:cNvPr id="3" name="Content Placeholder 2"/>
          <p:cNvSpPr>
            <a:spLocks noGrp="1"/>
          </p:cNvSpPr>
          <p:nvPr>
            <p:ph idx="1"/>
          </p:nvPr>
        </p:nvSpPr>
        <p:spPr/>
        <p:txBody>
          <a:bodyPr/>
          <a:lstStyle/>
          <a:p>
            <a:r>
              <a:rPr lang="en-US" dirty="0" smtClean="0"/>
              <a:t>The </a:t>
            </a:r>
            <a:r>
              <a:rPr lang="en-US" dirty="0"/>
              <a:t>Commonwealth's primary educational offering is a tuition remission program available to eligible state employees and their spouses. It provides partial to full remission of tuition for programs and courses taken on the employee's own time at public community colleges, state colleges, and state university campuses.</a:t>
            </a:r>
          </a:p>
          <a:p>
            <a:r>
              <a:rPr lang="en-US" dirty="0" smtClean="0"/>
              <a:t>Employees will complete sections I-III on the </a:t>
            </a:r>
            <a:r>
              <a:rPr lang="en-US" dirty="0"/>
              <a:t>form </a:t>
            </a:r>
            <a:r>
              <a:rPr lang="en-US" dirty="0" smtClean="0"/>
              <a:t>and submit </a:t>
            </a:r>
            <a:r>
              <a:rPr lang="en-US" dirty="0"/>
              <a:t>it to </a:t>
            </a:r>
            <a:r>
              <a:rPr lang="en-US" dirty="0" smtClean="0"/>
              <a:t>HR</a:t>
            </a:r>
            <a:r>
              <a:rPr lang="en-US" dirty="0"/>
              <a:t> </a:t>
            </a:r>
            <a:r>
              <a:rPr lang="en-US" dirty="0" smtClean="0"/>
              <a:t>to complete the remaining sections.</a:t>
            </a:r>
          </a:p>
          <a:p>
            <a:r>
              <a:rPr lang="en-US" dirty="0" smtClean="0"/>
              <a:t>HR will verify eligibility and return the form to the employee to submit to their school at the time of registration.</a:t>
            </a:r>
            <a:endParaRPr lang="en-US" dirty="0"/>
          </a:p>
          <a:p>
            <a:pPr marL="0" indent="0">
              <a:buNone/>
            </a:pPr>
            <a:endParaRPr lang="en-US" dirty="0"/>
          </a:p>
        </p:txBody>
      </p:sp>
    </p:spTree>
    <p:extLst>
      <p:ext uri="{BB962C8B-B14F-4D97-AF65-F5344CB8AC3E}">
        <p14:creationId xmlns:p14="http://schemas.microsoft.com/office/powerpoint/2010/main" val="4071183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Tuition Remission Eligibility and Requirements</a:t>
            </a:r>
            <a:endParaRPr lang="en-US" dirty="0"/>
          </a:p>
        </p:txBody>
      </p:sp>
      <p:sp>
        <p:nvSpPr>
          <p:cNvPr id="3" name="Content Placeholder 2"/>
          <p:cNvSpPr>
            <a:spLocks noGrp="1"/>
          </p:cNvSpPr>
          <p:nvPr>
            <p:ph idx="1"/>
          </p:nvPr>
        </p:nvSpPr>
        <p:spPr/>
        <p:txBody>
          <a:bodyPr/>
          <a:lstStyle/>
          <a:p>
            <a:r>
              <a:rPr lang="en-US" dirty="0"/>
              <a:t>You must be a full-time state employee</a:t>
            </a:r>
            <a:r>
              <a:rPr lang="en-US" dirty="0" smtClean="0"/>
              <a:t>, </a:t>
            </a:r>
            <a:r>
              <a:rPr lang="en-US" dirty="0"/>
              <a:t>with at least six (6) months of full-time service, or equivalent part-time service, at the time you submit this certificate</a:t>
            </a:r>
            <a:r>
              <a:rPr lang="en-US" dirty="0" smtClean="0"/>
              <a:t>.</a:t>
            </a:r>
          </a:p>
          <a:p>
            <a:r>
              <a:rPr lang="en-US" dirty="0"/>
              <a:t>Proof of Marriage, like a Marriage Certificate, is needed if the Tuition Remission benefit is being used by your spouse. </a:t>
            </a:r>
            <a:r>
              <a:rPr lang="en-US" dirty="0" smtClean="0"/>
              <a:t>HR </a:t>
            </a:r>
            <a:r>
              <a:rPr lang="en-US" dirty="0"/>
              <a:t>will verify the proof of marriage and write a description of the proof on the line provided</a:t>
            </a:r>
            <a:r>
              <a:rPr lang="en-US" dirty="0" smtClean="0"/>
              <a:t>.</a:t>
            </a:r>
          </a:p>
          <a:p>
            <a:r>
              <a:rPr lang="en-US" dirty="0" smtClean="0"/>
              <a:t>The </a:t>
            </a:r>
            <a:r>
              <a:rPr lang="en-US" dirty="0"/>
              <a:t>Certificate is valid for 120 days from the date of issue by your Agency Head/designee. A new certificate is required for each academic semester</a:t>
            </a:r>
            <a:r>
              <a:rPr lang="en-US" dirty="0" smtClean="0"/>
              <a:t>.</a:t>
            </a:r>
          </a:p>
          <a:p>
            <a:r>
              <a:rPr lang="en-US" dirty="0" smtClean="0"/>
              <a:t>The tuition remission form can be found on the HR intranet or mass.gov website.</a:t>
            </a:r>
          </a:p>
          <a:p>
            <a:pPr marL="0" indent="0">
              <a:buNone/>
            </a:pPr>
            <a:endParaRPr lang="en-US" dirty="0"/>
          </a:p>
        </p:txBody>
      </p:sp>
    </p:spTree>
    <p:extLst>
      <p:ext uri="{BB962C8B-B14F-4D97-AF65-F5344CB8AC3E}">
        <p14:creationId xmlns:p14="http://schemas.microsoft.com/office/powerpoint/2010/main" val="1105029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HR </a:t>
            </a:r>
            <a:r>
              <a:rPr lang="en-US" dirty="0"/>
              <a:t>Intranet Overview</a:t>
            </a:r>
            <a:br>
              <a:rPr lang="en-US" dirty="0"/>
            </a:br>
            <a:r>
              <a:rPr lang="en-US" sz="1800" dirty="0">
                <a:hlinkClick r:id="rId2"/>
              </a:rPr>
              <a:t>https://intranet.publiccounsel.net/hr</a:t>
            </a:r>
            <a:r>
              <a:rPr lang="en-US" sz="1800" dirty="0" smtClean="0">
                <a:hlinkClick r:id="rId2"/>
              </a:rPr>
              <a:t>/</a:t>
            </a:r>
            <a:r>
              <a:rPr lang="en-US" sz="1800" dirty="0" smtClean="0"/>
              <a:t> </a:t>
            </a:r>
            <a:endParaRPr lang="en-US" sz="1800" dirty="0"/>
          </a:p>
        </p:txBody>
      </p:sp>
      <p:pic>
        <p:nvPicPr>
          <p:cNvPr id="4" name="Content Placeholder 3"/>
          <p:cNvPicPr>
            <a:picLocks noGrp="1" noChangeAspect="1"/>
          </p:cNvPicPr>
          <p:nvPr>
            <p:ph idx="1"/>
          </p:nvPr>
        </p:nvPicPr>
        <p:blipFill>
          <a:blip r:embed="rId3"/>
          <a:stretch>
            <a:fillRect/>
          </a:stretch>
        </p:blipFill>
        <p:spPr>
          <a:xfrm>
            <a:off x="450937" y="1516063"/>
            <a:ext cx="8718115" cy="5010150"/>
          </a:xfrm>
          <a:prstGeom prst="rect">
            <a:avLst/>
          </a:prstGeom>
        </p:spPr>
      </p:pic>
    </p:spTree>
    <p:extLst>
      <p:ext uri="{BB962C8B-B14F-4D97-AF65-F5344CB8AC3E}">
        <p14:creationId xmlns:p14="http://schemas.microsoft.com/office/powerpoint/2010/main" val="303630211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145</TotalTime>
  <Words>766</Words>
  <Application>Microsoft Office PowerPoint</Application>
  <PresentationFormat>Widescreen</PresentationFormat>
  <Paragraphs>41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Trebuchet MS</vt:lpstr>
      <vt:lpstr>Wingdings</vt:lpstr>
      <vt:lpstr>Wingdings 3</vt:lpstr>
      <vt:lpstr>Facet</vt:lpstr>
      <vt:lpstr>   Public Service Loan Forgiveness (PSLF),Tuition Remission, and HR Intranet Overview</vt:lpstr>
      <vt:lpstr>PSLF Overview</vt:lpstr>
      <vt:lpstr>PSLF Overview…</vt:lpstr>
      <vt:lpstr>PSLF Overview Continued…</vt:lpstr>
      <vt:lpstr>What You Need From HR…</vt:lpstr>
      <vt:lpstr>Tuition Remission Overview</vt:lpstr>
      <vt:lpstr>Tuition Remission Eligibility and Requirements</vt:lpstr>
      <vt:lpstr>HR Intranet Overview https://intranet.publiccounsel.net/hr/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Service Loan Forgiveness (PSLF) and Tuition Remission Benefit</dc:title>
  <dc:creator>India Jackson</dc:creator>
  <cp:lastModifiedBy>India Jackson</cp:lastModifiedBy>
  <cp:revision>25</cp:revision>
  <dcterms:created xsi:type="dcterms:W3CDTF">2021-06-07T21:06:32Z</dcterms:created>
  <dcterms:modified xsi:type="dcterms:W3CDTF">2021-06-23T15:50:09Z</dcterms:modified>
</cp:coreProperties>
</file>