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autoCompressPictures="0">
  <p:sldMasterIdLst>
    <p:sldMasterId id="2147483659" r:id="rId4"/>
  </p:sldMasterIdLst>
  <p:notesMasterIdLst>
    <p:notesMasterId r:id="rId36"/>
  </p:notesMasterIdLst>
  <p:sldIdLst>
    <p:sldId id="256" r:id="rId5"/>
    <p:sldId id="411" r:id="rId6"/>
    <p:sldId id="423" r:id="rId7"/>
    <p:sldId id="435" r:id="rId8"/>
    <p:sldId id="425" r:id="rId9"/>
    <p:sldId id="443" r:id="rId10"/>
    <p:sldId id="431" r:id="rId11"/>
    <p:sldId id="445" r:id="rId12"/>
    <p:sldId id="433" r:id="rId13"/>
    <p:sldId id="442" r:id="rId14"/>
    <p:sldId id="447" r:id="rId15"/>
    <p:sldId id="446" r:id="rId16"/>
    <p:sldId id="449" r:id="rId17"/>
    <p:sldId id="450" r:id="rId18"/>
    <p:sldId id="453" r:id="rId19"/>
    <p:sldId id="451" r:id="rId20"/>
    <p:sldId id="452" r:id="rId21"/>
    <p:sldId id="448" r:id="rId22"/>
    <p:sldId id="454" r:id="rId23"/>
    <p:sldId id="457" r:id="rId24"/>
    <p:sldId id="458" r:id="rId25"/>
    <p:sldId id="464" r:id="rId26"/>
    <p:sldId id="459" r:id="rId27"/>
    <p:sldId id="460" r:id="rId28"/>
    <p:sldId id="461" r:id="rId29"/>
    <p:sldId id="462" r:id="rId30"/>
    <p:sldId id="463" r:id="rId31"/>
    <p:sldId id="419" r:id="rId32"/>
    <p:sldId id="422" r:id="rId33"/>
    <p:sldId id="410" r:id="rId34"/>
    <p:sldId id="416" r:id="rId35"/>
  </p:sldIdLst>
  <p:sldSz cx="9144000" cy="5143500" type="screen16x9"/>
  <p:notesSz cx="7010400" cy="9296400"/>
  <p:embeddedFontLst>
    <p:embeddedFont>
      <p:font typeface="Bitter" pitchFamily="2" charset="77"/>
      <p:regular r:id="rId37"/>
      <p:bold r:id="rId38"/>
      <p:italic r:id="rId39"/>
      <p:boldItalic r:id="rId40"/>
    </p:embeddedFont>
    <p:embeddedFont>
      <p:font typeface="Open Sans" panose="020B0606030504020204" pitchFamily="34" charset="0"/>
      <p:regular r:id="rId41"/>
      <p:bold r:id="rId42"/>
      <p:italic r:id="rId43"/>
      <p:boldItalic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58F5AE-C9FE-3887-62CF-FC7E8FF5C363}" v="7" dt="2024-09-23T19:19:45.9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69"/>
    <p:restoredTop sz="94694"/>
  </p:normalViewPr>
  <p:slideViewPr>
    <p:cSldViewPr snapToGrid="0">
      <p:cViewPr varScale="1">
        <p:scale>
          <a:sx n="161" d="100"/>
          <a:sy n="161" d="100"/>
        </p:scale>
        <p:origin x="1144" y="20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6.fntdata"/><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5.fntdata"/><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p: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r>
              <a:rPr lang="en-US" dirty="0"/>
              <a:t>Michele</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Michele</a:t>
            </a:r>
          </a:p>
        </p:txBody>
      </p:sp>
    </p:spTree>
    <p:extLst>
      <p:ext uri="{BB962C8B-B14F-4D97-AF65-F5344CB8AC3E}">
        <p14:creationId xmlns:p14="http://schemas.microsoft.com/office/powerpoint/2010/main" val="2163265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Marianne</a:t>
            </a:r>
          </a:p>
        </p:txBody>
      </p:sp>
    </p:spTree>
    <p:extLst>
      <p:ext uri="{BB962C8B-B14F-4D97-AF65-F5344CB8AC3E}">
        <p14:creationId xmlns:p14="http://schemas.microsoft.com/office/powerpoint/2010/main" val="272179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 out a blank IEP form and get your pencil out. You will want to fill portions out, and make notes, before the meeting”</a:t>
            </a:r>
          </a:p>
        </p:txBody>
      </p:sp>
    </p:spTree>
    <p:extLst>
      <p:ext uri="{BB962C8B-B14F-4D97-AF65-F5344CB8AC3E}">
        <p14:creationId xmlns:p14="http://schemas.microsoft.com/office/powerpoint/2010/main" val="3568217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Marianne</a:t>
            </a:r>
          </a:p>
        </p:txBody>
      </p:sp>
    </p:spTree>
    <p:extLst>
      <p:ext uri="{BB962C8B-B14F-4D97-AF65-F5344CB8AC3E}">
        <p14:creationId xmlns:p14="http://schemas.microsoft.com/office/powerpoint/2010/main" val="3901260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records will include grades, attendance, behavior reports, any prior educational or psychological assessment; any prior IEP, and progress reports on that IEP’s implementation. Review it all and build your understanding of your student’s profile and current situation.’</a:t>
            </a:r>
          </a:p>
        </p:txBody>
      </p:sp>
    </p:spTree>
    <p:extLst>
      <p:ext uri="{BB962C8B-B14F-4D97-AF65-F5344CB8AC3E}">
        <p14:creationId xmlns:p14="http://schemas.microsoft.com/office/powerpoint/2010/main" val="3570568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Marianne</a:t>
            </a:r>
          </a:p>
        </p:txBody>
      </p:sp>
    </p:spTree>
    <p:extLst>
      <p:ext uri="{BB962C8B-B14F-4D97-AF65-F5344CB8AC3E}">
        <p14:creationId xmlns:p14="http://schemas.microsoft.com/office/powerpoint/2010/main" val="2108177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what your client wants is so important. How is your client experiencing school? If school is not working for him or her, why? Meet with your client before the IEP meeting”</a:t>
            </a:r>
          </a:p>
        </p:txBody>
      </p:sp>
    </p:spTree>
    <p:extLst>
      <p:ext uri="{BB962C8B-B14F-4D97-AF65-F5344CB8AC3E}">
        <p14:creationId xmlns:p14="http://schemas.microsoft.com/office/powerpoint/2010/main" val="519813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your student’s ideas and your ideas into your own blank IEP form and bring it with you to the meeting. </a:t>
            </a:r>
          </a:p>
        </p:txBody>
      </p:sp>
    </p:spTree>
    <p:extLst>
      <p:ext uri="{BB962C8B-B14F-4D97-AF65-F5344CB8AC3E}">
        <p14:creationId xmlns:p14="http://schemas.microsoft.com/office/powerpoint/2010/main" val="3294495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Marianne</a:t>
            </a:r>
          </a:p>
        </p:txBody>
      </p:sp>
    </p:spTree>
    <p:extLst>
      <p:ext uri="{BB962C8B-B14F-4D97-AF65-F5344CB8AC3E}">
        <p14:creationId xmlns:p14="http://schemas.microsoft.com/office/powerpoint/2010/main" val="396906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Marianne</a:t>
            </a:r>
          </a:p>
        </p:txBody>
      </p:sp>
    </p:spTree>
    <p:extLst>
      <p:ext uri="{BB962C8B-B14F-4D97-AF65-F5344CB8AC3E}">
        <p14:creationId xmlns:p14="http://schemas.microsoft.com/office/powerpoint/2010/main" val="580868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Marianne</a:t>
            </a:r>
          </a:p>
        </p:txBody>
      </p:sp>
    </p:spTree>
    <p:extLst>
      <p:ext uri="{BB962C8B-B14F-4D97-AF65-F5344CB8AC3E}">
        <p14:creationId xmlns:p14="http://schemas.microsoft.com/office/powerpoint/2010/main" val="30034789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w="76200" cap="flat" cmpd="sng">
            <a:solidFill>
              <a:srgbClr val="4F64C6"/>
            </a:solidFill>
            <a:prstDash val="solid"/>
            <a:round/>
            <a:headEnd type="none" w="sm" len="sm"/>
            <a:tailEnd type="none" w="sm" len="sm"/>
          </a:ln>
        </p:spPr>
      </p:cxnSp>
      <p:cxnSp>
        <p:nvCxnSpPr>
          <p:cNvPr id="11" name="Google Shape;11;p2"/>
          <p:cNvCxnSpPr/>
          <p:nvPr/>
        </p:nvCxnSpPr>
        <p:spPr>
          <a:xfrm>
            <a:off x="1575035" y="3158252"/>
            <a:ext cx="562200" cy="0"/>
          </a:xfrm>
          <a:prstGeom prst="straightConnector1">
            <a:avLst/>
          </a:prstGeom>
          <a:noFill/>
          <a:ln w="76200" cap="flat" cmpd="sng">
            <a:solidFill>
              <a:srgbClr val="4F64C6"/>
            </a:solidFill>
            <a:prstDash val="solid"/>
            <a:round/>
            <a:headEnd type="none" w="sm" len="sm"/>
            <a:tailEnd type="none" w="sm" len="sm"/>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w="76200" cap="flat" cmpd="sng">
              <a:solidFill>
                <a:srgbClr val="93C47D"/>
              </a:solidFill>
              <a:prstDash val="solid"/>
              <a:round/>
              <a:headEnd type="none" w="sm" len="sm"/>
              <a:tailEnd type="none" w="sm" len="sm"/>
            </a:ln>
          </p:spPr>
        </p:cxnSp>
        <p:cxnSp>
          <p:nvCxnSpPr>
            <p:cNvPr id="14" name="Google Shape;14;p2"/>
            <p:cNvCxnSpPr/>
            <p:nvPr/>
          </p:nvCxnSpPr>
          <p:spPr>
            <a:xfrm rot="10800000">
              <a:off x="1346429" y="1163700"/>
              <a:ext cx="6452100" cy="0"/>
            </a:xfrm>
            <a:prstGeom prst="straightConnector1">
              <a:avLst/>
            </a:prstGeom>
            <a:noFill/>
            <a:ln w="9525" cap="flat" cmpd="sng">
              <a:solidFill>
                <a:srgbClr val="93C47D"/>
              </a:solidFill>
              <a:prstDash val="solid"/>
              <a:round/>
              <a:headEnd type="none" w="sm" len="sm"/>
              <a:tailEnd type="none" w="sm" len="sm"/>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w="76200" cap="flat" cmpd="sng">
              <a:solidFill>
                <a:srgbClr val="93C47D"/>
              </a:solidFill>
              <a:prstDash val="solid"/>
              <a:round/>
              <a:headEnd type="none" w="sm" len="sm"/>
              <a:tailEnd type="none" w="sm" len="sm"/>
            </a:ln>
          </p:spPr>
        </p:cxnSp>
        <p:cxnSp>
          <p:nvCxnSpPr>
            <p:cNvPr id="17" name="Google Shape;17;p2"/>
            <p:cNvCxnSpPr/>
            <p:nvPr/>
          </p:nvCxnSpPr>
          <p:spPr>
            <a:xfrm>
              <a:off x="1346435" y="3969088"/>
              <a:ext cx="6452100" cy="0"/>
            </a:xfrm>
            <a:prstGeom prst="straightConnector1">
              <a:avLst/>
            </a:prstGeom>
            <a:noFill/>
            <a:ln w="9525" cap="flat" cmpd="sng">
              <a:solidFill>
                <a:srgbClr val="93C47D"/>
              </a:solidFill>
              <a:prstDash val="solid"/>
              <a:round/>
              <a:headEnd type="none" w="sm" len="sm"/>
              <a:tailEnd type="none" w="sm" len="sm"/>
            </a:ln>
          </p:spPr>
        </p:cxnSp>
      </p:grpSp>
      <p:sp>
        <p:nvSpPr>
          <p:cNvPr id="18" name="Google Shape;18;p2"/>
          <p:cNvSpPr txBox="1">
            <a:spLocks noGrp="1"/>
          </p:cNvSpPr>
          <p:nvPr>
            <p:ph type="ctrTitle"/>
          </p:nvPr>
        </p:nvSpPr>
        <p:spPr>
          <a:xfrm>
            <a:off x="1004150" y="1751764"/>
            <a:ext cx="7136700" cy="10224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4F64C6"/>
              </a:buClr>
              <a:buSzPts val="5400"/>
              <a:buNone/>
              <a:defRPr sz="5400">
                <a:solidFill>
                  <a:srgbClr val="4F64C6"/>
                </a:solidFill>
              </a:defRPr>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19" name="Google Shape;19;p2"/>
          <p:cNvSpPr txBox="1">
            <a:spLocks noGrp="1"/>
          </p:cNvSpPr>
          <p:nvPr>
            <p:ph type="subTitle" idx="1"/>
          </p:nvPr>
        </p:nvSpPr>
        <p:spPr>
          <a:xfrm>
            <a:off x="2137225" y="2850039"/>
            <a:ext cx="48705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2400"/>
              <a:buNone/>
              <a:defRPr sz="2400">
                <a:solidFill>
                  <a:srgbClr val="000000"/>
                </a:solidFill>
              </a:defRPr>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a:endParaRPr/>
          </a:p>
        </p:txBody>
      </p:sp>
      <p:sp>
        <p:nvSpPr>
          <p:cNvPr id="20" name="Google Shape;20;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4"/>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lvl1pPr lvl="0">
              <a:spcBef>
                <a:spcPts val="0"/>
              </a:spcBef>
              <a:spcAft>
                <a:spcPts val="0"/>
              </a:spcAft>
              <a:buClr>
                <a:srgbClr val="4F64C6"/>
              </a:buClr>
              <a:buSzPts val="3600"/>
              <a:buNone/>
              <a:defRPr>
                <a:solidFill>
                  <a:srgbClr val="4F64C6"/>
                </a:solidFill>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311700" y="1266325"/>
            <a:ext cx="8520600" cy="3302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rgbClr val="000000"/>
              </a:buClr>
              <a:buSzPts val="1800"/>
              <a:buChar char="●"/>
              <a:defRPr>
                <a:solidFill>
                  <a:srgbClr val="000000"/>
                </a:solidFill>
              </a:defRPr>
            </a:lvl1pPr>
            <a:lvl2pPr marL="914400" lvl="1" indent="-317500">
              <a:spcBef>
                <a:spcPts val="1600"/>
              </a:spcBef>
              <a:spcAft>
                <a:spcPts val="0"/>
              </a:spcAft>
              <a:buClr>
                <a:srgbClr val="000000"/>
              </a:buClr>
              <a:buSzPts val="1400"/>
              <a:buChar char="○"/>
              <a:defRPr>
                <a:solidFill>
                  <a:srgbClr val="000000"/>
                </a:solidFill>
              </a:defRPr>
            </a:lvl2pPr>
            <a:lvl3pPr marL="1371600" lvl="2" indent="-317500">
              <a:spcBef>
                <a:spcPts val="1600"/>
              </a:spcBef>
              <a:spcAft>
                <a:spcPts val="0"/>
              </a:spcAft>
              <a:buClr>
                <a:srgbClr val="000000"/>
              </a:buClr>
              <a:buSzPts val="1400"/>
              <a:buChar char="■"/>
              <a:defRPr>
                <a:solidFill>
                  <a:srgbClr val="000000"/>
                </a:solidFill>
              </a:defRPr>
            </a:lvl3pPr>
            <a:lvl4pPr marL="1828800" lvl="3" indent="-317500">
              <a:spcBef>
                <a:spcPts val="1600"/>
              </a:spcBef>
              <a:spcAft>
                <a:spcPts val="0"/>
              </a:spcAft>
              <a:buClr>
                <a:srgbClr val="000000"/>
              </a:buClr>
              <a:buSzPts val="1400"/>
              <a:buChar char="●"/>
              <a:defRPr>
                <a:solidFill>
                  <a:srgbClr val="000000"/>
                </a:solidFill>
              </a:defRPr>
            </a:lvl4pPr>
            <a:lvl5pPr marL="2286000" lvl="4" indent="-317500">
              <a:spcBef>
                <a:spcPts val="1600"/>
              </a:spcBef>
              <a:spcAft>
                <a:spcPts val="0"/>
              </a:spcAft>
              <a:buClr>
                <a:srgbClr val="000000"/>
              </a:buClr>
              <a:buSzPts val="1400"/>
              <a:buChar char="○"/>
              <a:defRPr>
                <a:solidFill>
                  <a:srgbClr val="000000"/>
                </a:solidFill>
              </a:defRPr>
            </a:lvl5pPr>
            <a:lvl6pPr marL="2743200" lvl="5" indent="-317500">
              <a:spcBef>
                <a:spcPts val="1600"/>
              </a:spcBef>
              <a:spcAft>
                <a:spcPts val="0"/>
              </a:spcAft>
              <a:buClr>
                <a:srgbClr val="000000"/>
              </a:buClr>
              <a:buSzPts val="1400"/>
              <a:buChar char="■"/>
              <a:defRPr>
                <a:solidFill>
                  <a:srgbClr val="000000"/>
                </a:solidFill>
              </a:defRPr>
            </a:lvl6pPr>
            <a:lvl7pPr marL="3200400" lvl="6" indent="-317500">
              <a:spcBef>
                <a:spcPts val="1600"/>
              </a:spcBef>
              <a:spcAft>
                <a:spcPts val="0"/>
              </a:spcAft>
              <a:buClr>
                <a:srgbClr val="000000"/>
              </a:buClr>
              <a:buSzPts val="1400"/>
              <a:buChar char="●"/>
              <a:defRPr>
                <a:solidFill>
                  <a:srgbClr val="000000"/>
                </a:solidFill>
              </a:defRPr>
            </a:lvl7pPr>
            <a:lvl8pPr marL="3657600" lvl="7" indent="-317500">
              <a:spcBef>
                <a:spcPts val="1600"/>
              </a:spcBef>
              <a:spcAft>
                <a:spcPts val="0"/>
              </a:spcAft>
              <a:buClr>
                <a:srgbClr val="000000"/>
              </a:buClr>
              <a:buSzPts val="1400"/>
              <a:buChar char="○"/>
              <a:defRPr>
                <a:solidFill>
                  <a:srgbClr val="000000"/>
                </a:solidFill>
              </a:defRPr>
            </a:lvl8pPr>
            <a:lvl9pPr marL="4114800" lvl="8" indent="-317500">
              <a:spcBef>
                <a:spcPts val="1600"/>
              </a:spcBef>
              <a:spcAft>
                <a:spcPts val="1600"/>
              </a:spcAft>
              <a:buClr>
                <a:srgbClr val="000000"/>
              </a:buClr>
              <a:buSzPts val="1400"/>
              <a:buChar char="■"/>
              <a:defRPr>
                <a:solidFill>
                  <a:srgbClr val="000000"/>
                </a:solidFill>
              </a:defRPr>
            </a:lvl9pPr>
          </a:lstStyle>
          <a:p>
            <a:endParaRPr/>
          </a:p>
        </p:txBody>
      </p:sp>
      <p:sp>
        <p:nvSpPr>
          <p:cNvPr id="29" name="Google Shape;2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311700" y="445025"/>
            <a:ext cx="8520600" cy="707400"/>
          </a:xfrm>
          <a:prstGeom prst="rect">
            <a:avLst/>
          </a:prstGeom>
        </p:spPr>
        <p:txBody>
          <a:bodyPr spcFirstLastPara="1" wrap="square" lIns="91425" tIns="91425" rIns="91425" bIns="91425" anchor="t" anchorCtr="0">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32" name="Google Shape;32;p5"/>
          <p:cNvSpPr txBox="1">
            <a:spLocks noGrp="1"/>
          </p:cNvSpPr>
          <p:nvPr>
            <p:ph type="body" idx="1"/>
          </p:nvPr>
        </p:nvSpPr>
        <p:spPr>
          <a:xfrm>
            <a:off x="311700" y="1266175"/>
            <a:ext cx="3999900" cy="3302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5"/>
          <p:cNvSpPr txBox="1">
            <a:spLocks noGrp="1"/>
          </p:cNvSpPr>
          <p:nvPr>
            <p:ph type="body" idx="2"/>
          </p:nvPr>
        </p:nvSpPr>
        <p:spPr>
          <a:xfrm>
            <a:off x="4832400" y="1266175"/>
            <a:ext cx="3999900" cy="3302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40" name="Google Shape;4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41" name="Google Shape;4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6"/>
        </a:solidFill>
        <a:effectLst/>
      </p:bgPr>
    </p:bg>
    <p:spTree>
      <p:nvGrpSpPr>
        <p:cNvPr id="1" name="Shape 42"/>
        <p:cNvGrpSpPr/>
        <p:nvPr/>
      </p:nvGrpSpPr>
      <p:grpSpPr>
        <a:xfrm>
          <a:off x="0" y="0"/>
          <a:ext cx="0" cy="0"/>
          <a:chOff x="0" y="0"/>
          <a:chExt cx="0" cy="0"/>
        </a:xfrm>
      </p:grpSpPr>
      <p:sp>
        <p:nvSpPr>
          <p:cNvPr id="43" name="Google Shape;43;p8"/>
          <p:cNvSpPr txBox="1">
            <a:spLocks noGrp="1"/>
          </p:cNvSpPr>
          <p:nvPr>
            <p:ph type="title"/>
          </p:nvPr>
        </p:nvSpPr>
        <p:spPr>
          <a:xfrm>
            <a:off x="490250" y="526350"/>
            <a:ext cx="56136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dk2"/>
              </a:buClr>
              <a:buSzPts val="5400"/>
              <a:buNone/>
              <a:defRPr sz="5400" b="0">
                <a:solidFill>
                  <a:schemeClr val="dk2"/>
                </a:solidFill>
              </a:defRPr>
            </a:lvl1pPr>
            <a:lvl2pPr lvl="1">
              <a:spcBef>
                <a:spcPts val="0"/>
              </a:spcBef>
              <a:spcAft>
                <a:spcPts val="0"/>
              </a:spcAft>
              <a:buClr>
                <a:schemeClr val="dk2"/>
              </a:buClr>
              <a:buSzPts val="5400"/>
              <a:buNone/>
              <a:defRPr sz="5400" b="0">
                <a:solidFill>
                  <a:schemeClr val="dk2"/>
                </a:solidFill>
              </a:defRPr>
            </a:lvl2pPr>
            <a:lvl3pPr lvl="2">
              <a:spcBef>
                <a:spcPts val="0"/>
              </a:spcBef>
              <a:spcAft>
                <a:spcPts val="0"/>
              </a:spcAft>
              <a:buClr>
                <a:schemeClr val="dk2"/>
              </a:buClr>
              <a:buSzPts val="5400"/>
              <a:buNone/>
              <a:defRPr sz="5400" b="0">
                <a:solidFill>
                  <a:schemeClr val="dk2"/>
                </a:solidFill>
              </a:defRPr>
            </a:lvl3pPr>
            <a:lvl4pPr lvl="3">
              <a:spcBef>
                <a:spcPts val="0"/>
              </a:spcBef>
              <a:spcAft>
                <a:spcPts val="0"/>
              </a:spcAft>
              <a:buClr>
                <a:schemeClr val="dk2"/>
              </a:buClr>
              <a:buSzPts val="5400"/>
              <a:buNone/>
              <a:defRPr sz="5400" b="0">
                <a:solidFill>
                  <a:schemeClr val="dk2"/>
                </a:solidFill>
              </a:defRPr>
            </a:lvl4pPr>
            <a:lvl5pPr lvl="4">
              <a:spcBef>
                <a:spcPts val="0"/>
              </a:spcBef>
              <a:spcAft>
                <a:spcPts val="0"/>
              </a:spcAft>
              <a:buClr>
                <a:schemeClr val="dk2"/>
              </a:buClr>
              <a:buSzPts val="5400"/>
              <a:buNone/>
              <a:defRPr sz="5400" b="0">
                <a:solidFill>
                  <a:schemeClr val="dk2"/>
                </a:solidFill>
              </a:defRPr>
            </a:lvl5pPr>
            <a:lvl6pPr lvl="5">
              <a:spcBef>
                <a:spcPts val="0"/>
              </a:spcBef>
              <a:spcAft>
                <a:spcPts val="0"/>
              </a:spcAft>
              <a:buClr>
                <a:schemeClr val="dk2"/>
              </a:buClr>
              <a:buSzPts val="5400"/>
              <a:buNone/>
              <a:defRPr sz="5400" b="0">
                <a:solidFill>
                  <a:schemeClr val="dk2"/>
                </a:solidFill>
              </a:defRPr>
            </a:lvl6pPr>
            <a:lvl7pPr lvl="6">
              <a:spcBef>
                <a:spcPts val="0"/>
              </a:spcBef>
              <a:spcAft>
                <a:spcPts val="0"/>
              </a:spcAft>
              <a:buClr>
                <a:schemeClr val="dk2"/>
              </a:buClr>
              <a:buSzPts val="5400"/>
              <a:buNone/>
              <a:defRPr sz="5400" b="0">
                <a:solidFill>
                  <a:schemeClr val="dk2"/>
                </a:solidFill>
              </a:defRPr>
            </a:lvl7pPr>
            <a:lvl8pPr lvl="7">
              <a:spcBef>
                <a:spcPts val="0"/>
              </a:spcBef>
              <a:spcAft>
                <a:spcPts val="0"/>
              </a:spcAft>
              <a:buClr>
                <a:schemeClr val="dk2"/>
              </a:buClr>
              <a:buSzPts val="5400"/>
              <a:buNone/>
              <a:defRPr sz="5400" b="0">
                <a:solidFill>
                  <a:schemeClr val="dk2"/>
                </a:solidFill>
              </a:defRPr>
            </a:lvl8pPr>
            <a:lvl9pPr lvl="8">
              <a:spcBef>
                <a:spcPts val="0"/>
              </a:spcBef>
              <a:spcAft>
                <a:spcPts val="0"/>
              </a:spcAft>
              <a:buClr>
                <a:schemeClr val="dk2"/>
              </a:buClr>
              <a:buSzPts val="5400"/>
              <a:buNone/>
              <a:defRPr sz="5400" b="0">
                <a:solidFill>
                  <a:schemeClr val="dk2"/>
                </a:solidFill>
              </a:defRPr>
            </a:lvl9pPr>
          </a:lstStyle>
          <a:p>
            <a:endParaRPr/>
          </a:p>
        </p:txBody>
      </p:sp>
      <p:sp>
        <p:nvSpPr>
          <p:cNvPr id="44" name="Google Shape;4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rgbClr val="93C4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7" name="Google Shape;47;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8" name="Google Shape;48;p9"/>
          <p:cNvSpPr txBox="1">
            <a:spLocks noGrp="1"/>
          </p:cNvSpPr>
          <p:nvPr>
            <p:ph type="title"/>
          </p:nvPr>
        </p:nvSpPr>
        <p:spPr>
          <a:xfrm>
            <a:off x="265500" y="1039675"/>
            <a:ext cx="4045200" cy="16758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4F64C6"/>
              </a:buClr>
              <a:buSzPts val="4200"/>
              <a:buNone/>
              <a:defRPr sz="4200">
                <a:solidFill>
                  <a:srgbClr val="4F64C6"/>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9" name="Google Shape;49;p9"/>
          <p:cNvSpPr txBox="1">
            <a:spLocks noGrp="1"/>
          </p:cNvSpPr>
          <p:nvPr>
            <p:ph type="subTitle" idx="1"/>
          </p:nvPr>
        </p:nvSpPr>
        <p:spPr>
          <a:xfrm>
            <a:off x="265500" y="27268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rgbClr val="000000"/>
              </a:buClr>
              <a:buSzPts val="2100"/>
              <a:buNone/>
              <a:defRPr sz="2100">
                <a:solidFill>
                  <a:srgbClr val="000000"/>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0" name="Google Shape;50;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51" name="Google Shape;51;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2"/>
        <p:cNvGrpSpPr/>
        <p:nvPr/>
      </p:nvGrpSpPr>
      <p:grpSpPr>
        <a:xfrm>
          <a:off x="0" y="0"/>
          <a:ext cx="0" cy="0"/>
          <a:chOff x="0" y="0"/>
          <a:chExt cx="0" cy="0"/>
        </a:xfrm>
      </p:grpSpPr>
      <p:sp>
        <p:nvSpPr>
          <p:cNvPr id="53" name="Google Shape;53;p10"/>
          <p:cNvSpPr txBox="1">
            <a:spLocks noGrp="1"/>
          </p:cNvSpPr>
          <p:nvPr>
            <p:ph type="body" idx="1"/>
          </p:nvPr>
        </p:nvSpPr>
        <p:spPr>
          <a:xfrm>
            <a:off x="311700" y="4230725"/>
            <a:ext cx="5998800" cy="5988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a:endParaRPr/>
          </a:p>
        </p:txBody>
      </p:sp>
      <p:sp>
        <p:nvSpPr>
          <p:cNvPr id="54" name="Google Shape;54;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1"/>
          <p:cNvSpPr txBox="1">
            <a:spLocks noGrp="1"/>
          </p:cNvSpPr>
          <p:nvPr>
            <p:ph type="title" hasCustomPrompt="1"/>
          </p:nvPr>
        </p:nvSpPr>
        <p:spPr>
          <a:xfrm>
            <a:off x="311700" y="1304850"/>
            <a:ext cx="8520600" cy="1538400"/>
          </a:xfrm>
          <a:prstGeom prst="rect">
            <a:avLst/>
          </a:prstGeom>
        </p:spPr>
        <p:txBody>
          <a:bodyPr spcFirstLastPara="1" wrap="square" lIns="91425" tIns="91425" rIns="91425" bIns="91425" anchor="ctr" anchorCtr="0">
            <a:no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a:spLocks noGrp="1"/>
          </p:cNvSpPr>
          <p:nvPr>
            <p:ph type="body" idx="1"/>
          </p:nvPr>
        </p:nvSpPr>
        <p:spPr>
          <a:xfrm>
            <a:off x="311700" y="2995650"/>
            <a:ext cx="8520600" cy="10716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9" name="Google Shape;5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0"/>
        <p:cNvGrpSpPr/>
        <p:nvPr/>
      </p:nvGrpSpPr>
      <p:grpSpPr>
        <a:xfrm>
          <a:off x="0" y="0"/>
          <a:ext cx="0" cy="0"/>
          <a:chOff x="0" y="0"/>
          <a:chExt cx="0" cy="0"/>
        </a:xfrm>
      </p:grpSpPr>
      <p:sp>
        <p:nvSpPr>
          <p:cNvPr id="61" name="Google Shape;6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tropic">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707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1pPr>
            <a:lvl2pPr lvl="1">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2pPr>
            <a:lvl3pPr lvl="2">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3pPr>
            <a:lvl4pPr lvl="3">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4pPr>
            <a:lvl5pPr lvl="4">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5pPr>
            <a:lvl6pPr lvl="5">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6pPr>
            <a:lvl7pPr lvl="6">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7pPr>
            <a:lvl8pPr lvl="7">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8pPr>
            <a:lvl9pPr lvl="8">
              <a:spcBef>
                <a:spcPts val="0"/>
              </a:spcBef>
              <a:spcAft>
                <a:spcPts val="0"/>
              </a:spcAft>
              <a:buClr>
                <a:schemeClr val="accent1"/>
              </a:buClr>
              <a:buSzPts val="3600"/>
              <a:buFont typeface="PT Sans Narrow"/>
              <a:buNone/>
              <a:defRPr sz="3600" b="1">
                <a:solidFill>
                  <a:schemeClr val="accent1"/>
                </a:solidFill>
                <a:latin typeface="PT Sans Narrow"/>
                <a:ea typeface="PT Sans Narrow"/>
                <a:cs typeface="PT Sans Narrow"/>
                <a:sym typeface="PT Sans Narrow"/>
              </a:defRPr>
            </a:lvl9pPr>
          </a:lstStyle>
          <a:p>
            <a:endParaRPr/>
          </a:p>
        </p:txBody>
      </p:sp>
      <p:sp>
        <p:nvSpPr>
          <p:cNvPr id="7" name="Google Shape;7;p1"/>
          <p:cNvSpPr txBox="1">
            <a:spLocks noGrp="1"/>
          </p:cNvSpPr>
          <p:nvPr>
            <p:ph type="body" idx="1"/>
          </p:nvPr>
        </p:nvSpPr>
        <p:spPr>
          <a:xfrm>
            <a:off x="311700" y="1266325"/>
            <a:ext cx="8520600" cy="33027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marL="914400" lvl="1"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marL="1371600" lvl="2"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marL="1828800" lvl="3"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marL="2286000" lvl="4"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marL="2743200" lvl="5"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marL="3200400" lvl="6"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marL="3657600" lvl="7" indent="-3175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marL="4114800" lvl="8" indent="-3175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marianne@marianne-brown.com" TargetMode="External"/><Relationship Id="rId7" Type="http://schemas.openxmlformats.org/officeDocument/2006/relationships/hyperlink" Target="mailto:robin@attorneymacfadden.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mailto:jbaron@lawbaron.com" TargetMode="External"/><Relationship Id="rId5" Type="http://schemas.openxmlformats.org/officeDocument/2006/relationships/hyperlink" Target="mailto:hoffmanlaw1@gmail.com" TargetMode="External"/><Relationship Id="rId4" Type="http://schemas.openxmlformats.org/officeDocument/2006/relationships/hyperlink" Target="mailto:lilylockhart@gmail.com"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65"/>
        <p:cNvGrpSpPr/>
        <p:nvPr/>
      </p:nvGrpSpPr>
      <p:grpSpPr>
        <a:xfrm>
          <a:off x="0" y="0"/>
          <a:ext cx="0" cy="0"/>
          <a:chOff x="0" y="0"/>
          <a:chExt cx="0" cy="0"/>
        </a:xfrm>
      </p:grpSpPr>
      <p:sp>
        <p:nvSpPr>
          <p:cNvPr id="66" name="Google Shape;66;p13"/>
          <p:cNvSpPr txBox="1">
            <a:spLocks noGrp="1"/>
          </p:cNvSpPr>
          <p:nvPr>
            <p:ph type="ctrTitle"/>
          </p:nvPr>
        </p:nvSpPr>
        <p:spPr>
          <a:xfrm>
            <a:off x="1592579" y="1427143"/>
            <a:ext cx="5958841" cy="1144607"/>
          </a:xfrm>
          <a:prstGeom prst="rect">
            <a:avLst/>
          </a:prstGeom>
        </p:spPr>
        <p:txBody>
          <a:bodyPr spcFirstLastPara="1" wrap="square" lIns="91425" tIns="91425" rIns="91425" bIns="91425" anchor="b" anchorCtr="0">
            <a:noAutofit/>
          </a:bodyPr>
          <a:lstStyle/>
          <a:p>
            <a:pPr marL="0" lvl="0" indent="0" algn="ctr" rtl="0">
              <a:lnSpc>
                <a:spcPct val="115000"/>
              </a:lnSpc>
              <a:spcBef>
                <a:spcPts val="0"/>
              </a:spcBef>
              <a:spcAft>
                <a:spcPts val="0"/>
              </a:spcAft>
              <a:buNone/>
            </a:pPr>
            <a:r>
              <a:rPr lang="en" sz="3200" b="1" dirty="0">
                <a:solidFill>
                  <a:srgbClr val="4F64C6"/>
                </a:solidFill>
              </a:rPr>
              <a:t>The new IEP</a:t>
            </a:r>
            <a:r>
              <a:rPr lang="en" sz="3200" dirty="0"/>
              <a:t>: making it work</a:t>
            </a:r>
            <a:r>
              <a:rPr lang="en" b="1" dirty="0">
                <a:solidFill>
                  <a:srgbClr val="4F64C6"/>
                </a:solidFill>
              </a:rPr>
              <a:t> </a:t>
            </a:r>
            <a:br>
              <a:rPr lang="en" b="1" dirty="0">
                <a:solidFill>
                  <a:srgbClr val="4F64C6"/>
                </a:solidFill>
              </a:rPr>
            </a:br>
            <a:r>
              <a:rPr lang="en" sz="3200" dirty="0"/>
              <a:t>with the SEAM Mentorship Program</a:t>
            </a:r>
            <a:r>
              <a:rPr lang="en-US" sz="3200" dirty="0">
                <a:solidFill>
                  <a:srgbClr val="0070C0"/>
                </a:solidFill>
              </a:rPr>
              <a:t> </a:t>
            </a:r>
            <a:endParaRPr sz="3200" dirty="0">
              <a:solidFill>
                <a:srgbClr val="0070C0"/>
              </a:solidFill>
            </a:endParaRPr>
          </a:p>
        </p:txBody>
      </p:sp>
      <p:pic>
        <p:nvPicPr>
          <p:cNvPr id="68" name="Google Shape;68;p13"/>
          <p:cNvPicPr preferRelativeResize="0"/>
          <p:nvPr/>
        </p:nvPicPr>
        <p:blipFill>
          <a:blip r:embed="rId3">
            <a:alphaModFix/>
          </a:blip>
          <a:stretch>
            <a:fillRect/>
          </a:stretch>
        </p:blipFill>
        <p:spPr>
          <a:xfrm>
            <a:off x="217475" y="4455197"/>
            <a:ext cx="1791150" cy="515628"/>
          </a:xfrm>
          <a:prstGeom prst="rect">
            <a:avLst/>
          </a:prstGeom>
          <a:noFill/>
          <a:ln w="76200" cap="flat" cmpd="sng">
            <a:solidFill>
              <a:srgbClr val="FFFFFF"/>
            </a:solidFill>
            <a:prstDash val="solid"/>
            <a:round/>
            <a:headEnd type="none" w="sm" len="sm"/>
            <a:tailEnd type="none" w="sm" len="sm"/>
          </a:ln>
        </p:spPr>
      </p:pic>
      <p:pic>
        <p:nvPicPr>
          <p:cNvPr id="69" name="Google Shape;69;p13"/>
          <p:cNvPicPr preferRelativeResize="0"/>
          <p:nvPr/>
        </p:nvPicPr>
        <p:blipFill>
          <a:blip r:embed="rId3">
            <a:alphaModFix/>
          </a:blip>
          <a:stretch>
            <a:fillRect/>
          </a:stretch>
        </p:blipFill>
        <p:spPr>
          <a:xfrm>
            <a:off x="7528975" y="176770"/>
            <a:ext cx="1527275" cy="439650"/>
          </a:xfrm>
          <a:prstGeom prst="rect">
            <a:avLst/>
          </a:prstGeom>
          <a:noFill/>
          <a:ln w="76200" cap="flat" cmpd="sng">
            <a:solidFill>
              <a:srgbClr val="FFFFFF"/>
            </a:solidFill>
            <a:prstDash val="solid"/>
            <a:round/>
            <a:headEnd type="none" w="sm" len="sm"/>
            <a:tailEnd type="none" w="sm" len="sm"/>
          </a:ln>
        </p:spPr>
      </p:pic>
      <p:sp>
        <p:nvSpPr>
          <p:cNvPr id="70" name="Google Shape;70;p13"/>
          <p:cNvSpPr txBox="1"/>
          <p:nvPr/>
        </p:nvSpPr>
        <p:spPr>
          <a:xfrm>
            <a:off x="2304600" y="2769447"/>
            <a:ext cx="4534800" cy="945817"/>
          </a:xfrm>
          <a:prstGeom prst="rect">
            <a:avLst/>
          </a:prstGeom>
          <a:noFill/>
          <a:ln>
            <a:noFill/>
          </a:ln>
        </p:spPr>
        <p:txBody>
          <a:bodyPr spcFirstLastPara="1" wrap="square" lIns="91425" tIns="91425" rIns="91425" bIns="91425" anchor="t" anchorCtr="0">
            <a:noAutofit/>
          </a:bodyPr>
          <a:lstStyle/>
          <a:p>
            <a:pPr algn="ctr"/>
            <a:r>
              <a:rPr lang="en" sz="1800" b="1" dirty="0">
                <a:latin typeface="Bitter"/>
                <a:ea typeface="Bitter"/>
                <a:cs typeface="Bitter"/>
                <a:sym typeface="Bitter"/>
              </a:rPr>
              <a:t>Cambridge Juvenile Court</a:t>
            </a:r>
            <a:br>
              <a:rPr lang="en" sz="1800" b="1" dirty="0">
                <a:latin typeface="Bitter"/>
                <a:ea typeface="Bitter"/>
                <a:cs typeface="Bitter"/>
                <a:sym typeface="Bitter"/>
              </a:rPr>
            </a:br>
            <a:r>
              <a:rPr lang="en" sz="1800" b="1" dirty="0">
                <a:latin typeface="Bitter"/>
                <a:ea typeface="Bitter"/>
                <a:cs typeface="Bitter"/>
                <a:sym typeface="Bitter"/>
              </a:rPr>
              <a:t>October 4, 2024</a:t>
            </a:r>
            <a:endParaRPr sz="1800" b="1" dirty="0">
              <a:latin typeface="Bitter"/>
              <a:ea typeface="Bitter"/>
              <a:cs typeface="Bitter"/>
              <a:sym typeface="Bitter"/>
            </a:endParaRPr>
          </a:p>
        </p:txBody>
      </p:sp>
      <p:sp>
        <p:nvSpPr>
          <p:cNvPr id="2" name="TextBox 1">
            <a:extLst>
              <a:ext uri="{FF2B5EF4-FFF2-40B4-BE49-F238E27FC236}">
                <a16:creationId xmlns:a16="http://schemas.microsoft.com/office/drawing/2014/main" id="{7E9C357B-9FE7-0FC9-985B-F69BB245F901}"/>
              </a:ext>
            </a:extLst>
          </p:cNvPr>
          <p:cNvSpPr txBox="1"/>
          <p:nvPr/>
        </p:nvSpPr>
        <p:spPr>
          <a:xfrm>
            <a:off x="2137225" y="4328290"/>
            <a:ext cx="6735452" cy="769441"/>
          </a:xfrm>
          <a:prstGeom prst="rect">
            <a:avLst/>
          </a:prstGeom>
          <a:noFill/>
        </p:spPr>
        <p:txBody>
          <a:bodyPr wrap="square">
            <a:spAutoFit/>
          </a:bodyPr>
          <a:lstStyle/>
          <a:p>
            <a:pPr marL="0" lvl="0" indent="0" algn="just" rtl="0">
              <a:spcBef>
                <a:spcPts val="0"/>
              </a:spcBef>
              <a:spcAft>
                <a:spcPts val="0"/>
              </a:spcAft>
              <a:buNone/>
            </a:pPr>
            <a:r>
              <a:rPr lang="en-US" sz="1100" b="0" i="0" dirty="0">
                <a:solidFill>
                  <a:srgbClr val="002060"/>
                </a:solidFill>
                <a:effectLst/>
                <a:latin typeface="Arial" panose="020B0604020202020204" pitchFamily="34" charset="0"/>
              </a:rPr>
              <a:t>This project was supported by Grant #15PJDP-21-GG-02749-JIDX awarded by the Office of Juvenile Justice and Delinquency Prevention, Office of Justice Programs, U.S. Department of Justice. The opinions, findings, and conclusions or recommendations expressed in this PowerPoint are those of the author(s) and do not necessarily reflect those of the Department of Justice.</a:t>
            </a:r>
            <a:endParaRPr lang="en-US" sz="1100" dirty="0">
              <a:solidFill>
                <a:srgbClr val="00206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9A88-BEDE-1D64-419C-B8F9E923C370}"/>
              </a:ext>
            </a:extLst>
          </p:cNvPr>
          <p:cNvSpPr>
            <a:spLocks noGrp="1"/>
          </p:cNvSpPr>
          <p:nvPr>
            <p:ph type="title"/>
          </p:nvPr>
        </p:nvSpPr>
        <p:spPr/>
        <p:txBody>
          <a:bodyPr/>
          <a:lstStyle/>
          <a:p>
            <a:r>
              <a:rPr lang="en-US" dirty="0"/>
              <a:t>Special Education Advocacy Mentors (SEAM)</a:t>
            </a:r>
          </a:p>
        </p:txBody>
      </p:sp>
      <p:sp>
        <p:nvSpPr>
          <p:cNvPr id="3" name="Text Placeholder 2">
            <a:extLst>
              <a:ext uri="{FF2B5EF4-FFF2-40B4-BE49-F238E27FC236}">
                <a16:creationId xmlns:a16="http://schemas.microsoft.com/office/drawing/2014/main" id="{04100A73-A4F1-BAF2-8C30-1E53D3E8787C}"/>
              </a:ext>
            </a:extLst>
          </p:cNvPr>
          <p:cNvSpPr>
            <a:spLocks noGrp="1"/>
          </p:cNvSpPr>
          <p:nvPr>
            <p:ph type="body" idx="1"/>
          </p:nvPr>
        </p:nvSpPr>
        <p:spPr>
          <a:xfrm>
            <a:off x="311700" y="931592"/>
            <a:ext cx="8520600" cy="3302700"/>
          </a:xfrm>
        </p:spPr>
        <p:txBody>
          <a:bodyPr/>
          <a:lstStyle/>
          <a:p>
            <a:pPr indent="-323850">
              <a:spcBef>
                <a:spcPts val="1800"/>
              </a:spcBef>
              <a:buClr>
                <a:srgbClr val="4F64C6"/>
              </a:buClr>
              <a:buSzPts val="1500"/>
              <a:buFont typeface="Wingdings" pitchFamily="2" charset="2"/>
              <a:buChar char="❖"/>
            </a:pPr>
            <a:endParaRPr lang="en-US" dirty="0"/>
          </a:p>
          <a:p>
            <a:pPr indent="-323850">
              <a:spcBef>
                <a:spcPts val="1800"/>
              </a:spcBef>
              <a:buClr>
                <a:srgbClr val="4F64C6"/>
              </a:buClr>
              <a:buSzPts val="1500"/>
              <a:buFont typeface="Wingdings" pitchFamily="2" charset="2"/>
              <a:buChar char="❖"/>
            </a:pPr>
            <a:r>
              <a:rPr lang="en-US" dirty="0"/>
              <a:t>This training was funded through the Office of Juvenile Justice and Delinquency Prevention (OJJDP), which awarded CPCS a 3-year grant to fund the creation of the SEAM Panel</a:t>
            </a:r>
          </a:p>
          <a:p>
            <a:pPr indent="-323850">
              <a:spcBef>
                <a:spcPts val="1800"/>
              </a:spcBef>
              <a:buClr>
                <a:srgbClr val="4F64C6"/>
              </a:buClr>
              <a:buSzPts val="1500"/>
              <a:buFont typeface="Wingdings" pitchFamily="2" charset="2"/>
              <a:buChar char="❖"/>
            </a:pPr>
            <a:r>
              <a:rPr lang="en-US" dirty="0"/>
              <a:t>SEAM Panel attorneys are available to assist you in navigating cases involving educational law matters </a:t>
            </a:r>
          </a:p>
          <a:p>
            <a:pPr indent="-323850">
              <a:spcBef>
                <a:spcPts val="1800"/>
              </a:spcBef>
              <a:buClr>
                <a:srgbClr val="4F64C6"/>
              </a:buClr>
              <a:buSzPts val="1500"/>
              <a:buFont typeface="Wingdings" pitchFamily="2" charset="2"/>
              <a:buChar char="❖"/>
            </a:pPr>
            <a:endParaRPr lang="en-US" dirty="0"/>
          </a:p>
        </p:txBody>
      </p:sp>
      <p:sp>
        <p:nvSpPr>
          <p:cNvPr id="4" name="Slide Number Placeholder 3">
            <a:extLst>
              <a:ext uri="{FF2B5EF4-FFF2-40B4-BE49-F238E27FC236}">
                <a16:creationId xmlns:a16="http://schemas.microsoft.com/office/drawing/2014/main" id="{28FF2233-7839-0DF8-CD5B-032D3D08A02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2998220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6AD73-E10A-4647-82AE-BFD25F22BED8}"/>
              </a:ext>
            </a:extLst>
          </p:cNvPr>
          <p:cNvSpPr>
            <a:spLocks noGrp="1"/>
          </p:cNvSpPr>
          <p:nvPr>
            <p:ph type="title"/>
          </p:nvPr>
        </p:nvSpPr>
        <p:spPr/>
        <p:txBody>
          <a:bodyPr/>
          <a:lstStyle/>
          <a:p>
            <a:r>
              <a:rPr lang="en-US" sz="2800" dirty="0"/>
              <a:t>In the next hour, we will…</a:t>
            </a:r>
          </a:p>
        </p:txBody>
      </p:sp>
      <p:sp>
        <p:nvSpPr>
          <p:cNvPr id="3" name="Text Placeholder 2">
            <a:extLst>
              <a:ext uri="{FF2B5EF4-FFF2-40B4-BE49-F238E27FC236}">
                <a16:creationId xmlns:a16="http://schemas.microsoft.com/office/drawing/2014/main" id="{DD2134E8-0464-49B1-81C7-C5F8AB81316D}"/>
              </a:ext>
            </a:extLst>
          </p:cNvPr>
          <p:cNvSpPr>
            <a:spLocks noGrp="1"/>
          </p:cNvSpPr>
          <p:nvPr>
            <p:ph type="body" idx="1"/>
          </p:nvPr>
        </p:nvSpPr>
        <p:spPr/>
        <p:txBody>
          <a:bodyPr/>
          <a:lstStyle/>
          <a:p>
            <a:r>
              <a:rPr lang="en-US" dirty="0"/>
              <a:t>Provide tips to get ready to attend IEP meetings for your juvenile clients</a:t>
            </a:r>
          </a:p>
          <a:p>
            <a:endParaRPr lang="en-US" dirty="0"/>
          </a:p>
          <a:p>
            <a:r>
              <a:rPr lang="en-US" dirty="0"/>
              <a:t>Introduce you to the new IEP form, which the Department of Elementary and Secondary Education (DESE) expects school districts to implement no later than the fall of 2024. </a:t>
            </a:r>
          </a:p>
          <a:p>
            <a:endParaRPr lang="en-US" dirty="0"/>
          </a:p>
          <a:p>
            <a:r>
              <a:rPr lang="en-US" dirty="0"/>
              <a:t>Walk through how the IEP meeting will progress, following the sequence laid out in the new IEP</a:t>
            </a:r>
          </a:p>
        </p:txBody>
      </p:sp>
      <p:sp>
        <p:nvSpPr>
          <p:cNvPr id="4" name="Slide Number Placeholder 3">
            <a:extLst>
              <a:ext uri="{FF2B5EF4-FFF2-40B4-BE49-F238E27FC236}">
                <a16:creationId xmlns:a16="http://schemas.microsoft.com/office/drawing/2014/main" id="{B8D09C7E-8A67-429E-A9BC-3D6BBA5E6B9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331219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991761-DE37-4A69-B670-B8A41E526BE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pic>
        <p:nvPicPr>
          <p:cNvPr id="4" name="Picture 3" descr="Orange colored pencil standing out from the crowd of black pencils">
            <a:extLst>
              <a:ext uri="{FF2B5EF4-FFF2-40B4-BE49-F238E27FC236}">
                <a16:creationId xmlns:a16="http://schemas.microsoft.com/office/drawing/2014/main" id="{AD554E9E-DD16-4946-B066-CC8BF0E4021B}"/>
              </a:ext>
            </a:extLst>
          </p:cNvPr>
          <p:cNvPicPr>
            <a:picLocks noChangeAspect="1"/>
          </p:cNvPicPr>
          <p:nvPr/>
        </p:nvPicPr>
        <p:blipFill>
          <a:blip r:embed="rId3"/>
          <a:stretch>
            <a:fillRect/>
          </a:stretch>
        </p:blipFill>
        <p:spPr>
          <a:xfrm>
            <a:off x="286447" y="0"/>
            <a:ext cx="8571105" cy="5143500"/>
          </a:xfrm>
          <a:prstGeom prst="rect">
            <a:avLst/>
          </a:prstGeom>
        </p:spPr>
      </p:pic>
    </p:spTree>
    <p:extLst>
      <p:ext uri="{BB962C8B-B14F-4D97-AF65-F5344CB8AC3E}">
        <p14:creationId xmlns:p14="http://schemas.microsoft.com/office/powerpoint/2010/main" val="2630969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D408C-8C43-4A46-A59E-1A7D673A71AD}"/>
              </a:ext>
            </a:extLst>
          </p:cNvPr>
          <p:cNvSpPr>
            <a:spLocks noGrp="1"/>
          </p:cNvSpPr>
          <p:nvPr>
            <p:ph type="title"/>
          </p:nvPr>
        </p:nvSpPr>
        <p:spPr/>
        <p:txBody>
          <a:bodyPr/>
          <a:lstStyle/>
          <a:p>
            <a:r>
              <a:rPr lang="en-US" dirty="0"/>
              <a:t>Preparing for the IEP Meeting</a:t>
            </a:r>
          </a:p>
        </p:txBody>
      </p:sp>
      <p:sp>
        <p:nvSpPr>
          <p:cNvPr id="3" name="Text Placeholder 2">
            <a:extLst>
              <a:ext uri="{FF2B5EF4-FFF2-40B4-BE49-F238E27FC236}">
                <a16:creationId xmlns:a16="http://schemas.microsoft.com/office/drawing/2014/main" id="{0D57DADE-7357-4192-ADA1-B1B7D0008713}"/>
              </a:ext>
            </a:extLst>
          </p:cNvPr>
          <p:cNvSpPr>
            <a:spLocks noGrp="1"/>
          </p:cNvSpPr>
          <p:nvPr>
            <p:ph type="body" idx="1"/>
          </p:nvPr>
        </p:nvSpPr>
        <p:spPr/>
        <p:txBody>
          <a:bodyPr/>
          <a:lstStyle/>
          <a:p>
            <a:pPr>
              <a:defRPr/>
            </a:pPr>
            <a:r>
              <a:rPr lang="en-US" dirty="0"/>
              <a:t>Request the student’s complete file</a:t>
            </a:r>
          </a:p>
          <a:p>
            <a:pPr lvl="1">
              <a:defRPr/>
            </a:pPr>
            <a:r>
              <a:rPr lang="en-US" dirty="0"/>
              <a:t>Get  a release signed</a:t>
            </a:r>
          </a:p>
          <a:p>
            <a:pPr lvl="1">
              <a:defRPr/>
            </a:pPr>
            <a:r>
              <a:rPr lang="en-US" dirty="0"/>
              <a:t>Make a thorough and complete request for records</a:t>
            </a:r>
          </a:p>
          <a:p>
            <a:pPr lvl="1">
              <a:defRPr/>
            </a:pPr>
            <a:r>
              <a:rPr lang="en-US" dirty="0"/>
              <a:t>District has 10 days to provide the records: 603 C.M.R. 23.07(2)</a:t>
            </a:r>
          </a:p>
          <a:p>
            <a:pPr lvl="1">
              <a:defRPr/>
            </a:pPr>
            <a:r>
              <a:rPr lang="en-US" dirty="0"/>
              <a:t>Request production fee be waived. See 603 C.M.R. 23.07(2)(a)</a:t>
            </a:r>
          </a:p>
          <a:p>
            <a:pPr lvl="1">
              <a:defRPr/>
            </a:pPr>
            <a:r>
              <a:rPr lang="en-US" dirty="0"/>
              <a:t>Call a Mentor for sample releases and record requests</a:t>
            </a:r>
          </a:p>
          <a:p>
            <a:pPr lvl="1">
              <a:defRPr/>
            </a:pPr>
            <a:endParaRPr lang="en-US" dirty="0"/>
          </a:p>
          <a:p>
            <a:pPr lvl="1">
              <a:defRPr/>
            </a:pPr>
            <a:endParaRPr lang="en-US" dirty="0"/>
          </a:p>
          <a:p>
            <a:endParaRPr lang="en-US" sz="1000" dirty="0"/>
          </a:p>
        </p:txBody>
      </p:sp>
      <p:sp>
        <p:nvSpPr>
          <p:cNvPr id="4" name="Slide Number Placeholder 3">
            <a:extLst>
              <a:ext uri="{FF2B5EF4-FFF2-40B4-BE49-F238E27FC236}">
                <a16:creationId xmlns:a16="http://schemas.microsoft.com/office/drawing/2014/main" id="{A18E351B-B210-47D7-9539-713DDD33B1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1841790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090D0-3757-4507-B922-16A817DE5B5A}"/>
              </a:ext>
            </a:extLst>
          </p:cNvPr>
          <p:cNvSpPr>
            <a:spLocks noGrp="1"/>
          </p:cNvSpPr>
          <p:nvPr>
            <p:ph type="title"/>
          </p:nvPr>
        </p:nvSpPr>
        <p:spPr/>
        <p:txBody>
          <a:bodyPr/>
          <a:lstStyle/>
          <a:p>
            <a:r>
              <a:rPr lang="en-US" dirty="0"/>
              <a:t>The Release and the Request</a:t>
            </a:r>
          </a:p>
        </p:txBody>
      </p:sp>
      <p:sp>
        <p:nvSpPr>
          <p:cNvPr id="3" name="Text Placeholder 2">
            <a:extLst>
              <a:ext uri="{FF2B5EF4-FFF2-40B4-BE49-F238E27FC236}">
                <a16:creationId xmlns:a16="http://schemas.microsoft.com/office/drawing/2014/main" id="{35B1D4A1-A632-4BC3-A0EC-078532BFE5FD}"/>
              </a:ext>
            </a:extLst>
          </p:cNvPr>
          <p:cNvSpPr>
            <a:spLocks noGrp="1"/>
          </p:cNvSpPr>
          <p:nvPr>
            <p:ph type="body" idx="1"/>
          </p:nvPr>
        </p:nvSpPr>
        <p:spPr/>
        <p:txBody>
          <a:bodyPr/>
          <a:lstStyle/>
          <a:p>
            <a:pPr marL="914400" marR="0" lvl="1" indent="-317500" algn="l" defTabSz="914400" rtl="0" eaLnBrk="1" fontAlgn="auto" latinLnBrk="0" hangingPunct="1">
              <a:lnSpc>
                <a:spcPct val="115000"/>
              </a:lnSpc>
              <a:spcBef>
                <a:spcPts val="1600"/>
              </a:spcBef>
              <a:spcAft>
                <a:spcPts val="0"/>
              </a:spcAft>
              <a:buClr>
                <a:srgbClr val="000000"/>
              </a:buClr>
              <a:buSzPts val="1400"/>
              <a:buFont typeface="Open Sans"/>
              <a:buChar char="○"/>
              <a:tabLst/>
              <a:defRPr/>
            </a:pPr>
            <a:r>
              <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Who should request the records and/or sign release?</a:t>
            </a:r>
          </a:p>
          <a:p>
            <a:pPr marL="1371600" marR="0" lvl="2" indent="-317500" algn="l" defTabSz="914400" rtl="0" eaLnBrk="1" fontAlgn="auto" latinLnBrk="0" hangingPunct="1">
              <a:lnSpc>
                <a:spcPct val="115000"/>
              </a:lnSpc>
              <a:spcBef>
                <a:spcPts val="1600"/>
              </a:spcBef>
              <a:spcAft>
                <a:spcPts val="0"/>
              </a:spcAft>
              <a:buClr>
                <a:srgbClr val="000000"/>
              </a:buClr>
              <a:buSzPts val="1400"/>
              <a:buFont typeface="Open Sans"/>
              <a:buChar char="■"/>
              <a:tabLst/>
              <a:defRPr/>
            </a:pPr>
            <a:r>
              <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Attorney</a:t>
            </a:r>
          </a:p>
          <a:p>
            <a:pPr marL="1371600" marR="0" lvl="2" indent="-317500" algn="l" defTabSz="914400" rtl="0" eaLnBrk="1" fontAlgn="auto" latinLnBrk="0" hangingPunct="1">
              <a:lnSpc>
                <a:spcPct val="115000"/>
              </a:lnSpc>
              <a:spcBef>
                <a:spcPts val="1600"/>
              </a:spcBef>
              <a:spcAft>
                <a:spcPts val="0"/>
              </a:spcAft>
              <a:buClr>
                <a:srgbClr val="000000"/>
              </a:buClr>
              <a:buSzPts val="1400"/>
              <a:buFont typeface="Open Sans"/>
              <a:buChar char="■"/>
              <a:tabLst/>
              <a:defRPr/>
            </a:pPr>
            <a:r>
              <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Parent</a:t>
            </a:r>
          </a:p>
          <a:p>
            <a:pPr marL="1371600" marR="0" lvl="2" indent="-317500" algn="l" defTabSz="914400" rtl="0" eaLnBrk="1" fontAlgn="auto" latinLnBrk="0" hangingPunct="1">
              <a:lnSpc>
                <a:spcPct val="115000"/>
              </a:lnSpc>
              <a:spcBef>
                <a:spcPts val="1600"/>
              </a:spcBef>
              <a:spcAft>
                <a:spcPts val="0"/>
              </a:spcAft>
              <a:buClr>
                <a:srgbClr val="000000"/>
              </a:buClr>
              <a:buSzPts val="1400"/>
              <a:buFont typeface="Open Sans"/>
              <a:buChar char="■"/>
              <a:tabLst/>
              <a:defRPr/>
            </a:pPr>
            <a:r>
              <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Student: under Mass Records law (603 C.M.R. 23.01) the student has the right to their records at age 14</a:t>
            </a:r>
          </a:p>
          <a:p>
            <a:pPr marL="1371600" marR="0" lvl="2" indent="-317500" algn="l" defTabSz="914400" rtl="0" eaLnBrk="1" fontAlgn="auto" latinLnBrk="0" hangingPunct="1">
              <a:lnSpc>
                <a:spcPct val="115000"/>
              </a:lnSpc>
              <a:spcBef>
                <a:spcPts val="1600"/>
              </a:spcBef>
              <a:spcAft>
                <a:spcPts val="0"/>
              </a:spcAft>
              <a:buClr>
                <a:srgbClr val="000000"/>
              </a:buClr>
              <a:buSzPts val="1400"/>
              <a:buFont typeface="Open Sans"/>
              <a:buChar char="■"/>
              <a:tabLst/>
              <a:defRPr/>
            </a:pPr>
            <a:r>
              <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rPr>
              <a:t>Ask for an electronic copy of the documents; store securely</a:t>
            </a:r>
          </a:p>
          <a:p>
            <a:pPr marL="914400" marR="0" lvl="1" indent="-317500" algn="l" defTabSz="914400" rtl="0" eaLnBrk="1" fontAlgn="auto" latinLnBrk="0" hangingPunct="1">
              <a:lnSpc>
                <a:spcPct val="115000"/>
              </a:lnSpc>
              <a:spcBef>
                <a:spcPts val="1600"/>
              </a:spcBef>
              <a:spcAft>
                <a:spcPts val="0"/>
              </a:spcAft>
              <a:buClr>
                <a:srgbClr val="000000"/>
              </a:buClr>
              <a:buSzPts val="1400"/>
              <a:buFont typeface="Open Sans"/>
              <a:buChar char="○"/>
              <a:tabLst/>
              <a:defRPr/>
            </a:pPr>
            <a:endParaRPr kumimoji="0" lang="en-US" sz="1800" b="0" i="0" u="none" strike="noStrike" kern="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sym typeface="Open Sans"/>
            </a:endParaRPr>
          </a:p>
          <a:p>
            <a:endParaRPr lang="en-US" dirty="0"/>
          </a:p>
        </p:txBody>
      </p:sp>
      <p:sp>
        <p:nvSpPr>
          <p:cNvPr id="4" name="Slide Number Placeholder 3">
            <a:extLst>
              <a:ext uri="{FF2B5EF4-FFF2-40B4-BE49-F238E27FC236}">
                <a16:creationId xmlns:a16="http://schemas.microsoft.com/office/drawing/2014/main" id="{FEFDCA04-F04D-4D40-BE9C-D2812D96DA3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652115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8D02F26-01E7-4448-8F8F-F02EBEA3853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pic>
        <p:nvPicPr>
          <p:cNvPr id="4" name="Picture 3" descr="Smiling young man showing phone to laughing friend while sitting on floor of university corridor">
            <a:extLst>
              <a:ext uri="{FF2B5EF4-FFF2-40B4-BE49-F238E27FC236}">
                <a16:creationId xmlns:a16="http://schemas.microsoft.com/office/drawing/2014/main" id="{E6137087-9F98-4064-A538-858AEB035384}"/>
              </a:ext>
            </a:extLst>
          </p:cNvPr>
          <p:cNvPicPr>
            <a:picLocks noChangeAspect="1"/>
          </p:cNvPicPr>
          <p:nvPr/>
        </p:nvPicPr>
        <p:blipFill>
          <a:blip r:embed="rId3"/>
          <a:stretch>
            <a:fillRect/>
          </a:stretch>
        </p:blipFill>
        <p:spPr>
          <a:xfrm>
            <a:off x="714375" y="0"/>
            <a:ext cx="7715250" cy="5143500"/>
          </a:xfrm>
          <a:prstGeom prst="rect">
            <a:avLst/>
          </a:prstGeom>
        </p:spPr>
      </p:pic>
      <p:pic>
        <p:nvPicPr>
          <p:cNvPr id="6" name="Picture 5" descr="Child stacking rocks on a beach">
            <a:extLst>
              <a:ext uri="{FF2B5EF4-FFF2-40B4-BE49-F238E27FC236}">
                <a16:creationId xmlns:a16="http://schemas.microsoft.com/office/drawing/2014/main" id="{F7BC2E7B-680D-4B52-BAE7-D15A338702E4}"/>
              </a:ext>
            </a:extLst>
          </p:cNvPr>
          <p:cNvPicPr>
            <a:picLocks noChangeAspect="1"/>
          </p:cNvPicPr>
          <p:nvPr/>
        </p:nvPicPr>
        <p:blipFill>
          <a:blip r:embed="rId4"/>
          <a:stretch>
            <a:fillRect/>
          </a:stretch>
        </p:blipFill>
        <p:spPr>
          <a:xfrm>
            <a:off x="0" y="100459"/>
            <a:ext cx="9144000" cy="4942582"/>
          </a:xfrm>
          <a:prstGeom prst="rect">
            <a:avLst/>
          </a:prstGeom>
          <a:ln>
            <a:solidFill>
              <a:srgbClr val="92D050"/>
            </a:solidFill>
          </a:ln>
        </p:spPr>
      </p:pic>
    </p:spTree>
    <p:extLst>
      <p:ext uri="{BB962C8B-B14F-4D97-AF65-F5344CB8AC3E}">
        <p14:creationId xmlns:p14="http://schemas.microsoft.com/office/powerpoint/2010/main" val="1768573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D408C-8C43-4A46-A59E-1A7D673A71AD}"/>
              </a:ext>
            </a:extLst>
          </p:cNvPr>
          <p:cNvSpPr>
            <a:spLocks noGrp="1"/>
          </p:cNvSpPr>
          <p:nvPr>
            <p:ph type="title"/>
          </p:nvPr>
        </p:nvSpPr>
        <p:spPr/>
        <p:txBody>
          <a:bodyPr/>
          <a:lstStyle/>
          <a:p>
            <a:r>
              <a:rPr lang="en-US" dirty="0"/>
              <a:t>Prepare for the IEP Meeting</a:t>
            </a:r>
          </a:p>
        </p:txBody>
      </p:sp>
      <p:sp>
        <p:nvSpPr>
          <p:cNvPr id="3" name="Text Placeholder 2">
            <a:extLst>
              <a:ext uri="{FF2B5EF4-FFF2-40B4-BE49-F238E27FC236}">
                <a16:creationId xmlns:a16="http://schemas.microsoft.com/office/drawing/2014/main" id="{0D57DADE-7357-4192-ADA1-B1B7D0008713}"/>
              </a:ext>
            </a:extLst>
          </p:cNvPr>
          <p:cNvSpPr>
            <a:spLocks noGrp="1"/>
          </p:cNvSpPr>
          <p:nvPr>
            <p:ph type="body" idx="1"/>
          </p:nvPr>
        </p:nvSpPr>
        <p:spPr/>
        <p:txBody>
          <a:bodyPr/>
          <a:lstStyle/>
          <a:p>
            <a:pPr>
              <a:defRPr/>
            </a:pPr>
            <a:r>
              <a:rPr lang="en-US" dirty="0"/>
              <a:t>Review the Record</a:t>
            </a:r>
          </a:p>
          <a:p>
            <a:pPr marL="114300" indent="0">
              <a:buNone/>
              <a:defRPr/>
            </a:pPr>
            <a:endParaRPr lang="en-US" dirty="0"/>
          </a:p>
          <a:p>
            <a:pPr>
              <a:defRPr/>
            </a:pPr>
            <a:r>
              <a:rPr lang="en-US" dirty="0"/>
              <a:t>Ask to see new evaluations two days before the IEP meeting</a:t>
            </a:r>
          </a:p>
          <a:p>
            <a:pPr marL="114300" indent="0">
              <a:buNone/>
              <a:defRPr/>
            </a:pPr>
            <a:r>
              <a:rPr lang="en-US" dirty="0"/>
              <a:t> </a:t>
            </a:r>
          </a:p>
          <a:p>
            <a:pPr>
              <a:defRPr/>
            </a:pPr>
            <a:r>
              <a:rPr lang="en-US" dirty="0"/>
              <a:t>Let the District know you are an attorney and that you are attending</a:t>
            </a:r>
          </a:p>
          <a:p>
            <a:pPr>
              <a:defRPr/>
            </a:pPr>
            <a:endParaRPr lang="en-US" dirty="0"/>
          </a:p>
          <a:p>
            <a:pPr>
              <a:defRPr/>
            </a:pPr>
            <a:r>
              <a:rPr lang="en-US" dirty="0"/>
              <a:t>Meet with client, parent, school </a:t>
            </a:r>
          </a:p>
          <a:p>
            <a:pPr>
              <a:defRPr/>
            </a:pPr>
            <a:endParaRPr lang="en-US" dirty="0"/>
          </a:p>
          <a:p>
            <a:pPr>
              <a:defRPr/>
            </a:pPr>
            <a:r>
              <a:rPr lang="en-US" dirty="0"/>
              <a:t>Understand what your client wants!</a:t>
            </a:r>
          </a:p>
          <a:p>
            <a:endParaRPr lang="en-US" sz="1000" dirty="0"/>
          </a:p>
        </p:txBody>
      </p:sp>
      <p:sp>
        <p:nvSpPr>
          <p:cNvPr id="4" name="Slide Number Placeholder 3">
            <a:extLst>
              <a:ext uri="{FF2B5EF4-FFF2-40B4-BE49-F238E27FC236}">
                <a16:creationId xmlns:a16="http://schemas.microsoft.com/office/drawing/2014/main" id="{A18E351B-B210-47D7-9539-713DDD33B12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3355480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C2F524-3F0E-4841-BB14-67CFEA8667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pic>
        <p:nvPicPr>
          <p:cNvPr id="4" name="Picture 3" descr="Person sitting on a desk">
            <a:extLst>
              <a:ext uri="{FF2B5EF4-FFF2-40B4-BE49-F238E27FC236}">
                <a16:creationId xmlns:a16="http://schemas.microsoft.com/office/drawing/2014/main" id="{D842F3D2-66A1-442E-8AE4-8C607ABB5C49}"/>
              </a:ext>
            </a:extLst>
          </p:cNvPr>
          <p:cNvPicPr>
            <a:picLocks noChangeAspect="1"/>
          </p:cNvPicPr>
          <p:nvPr/>
        </p:nvPicPr>
        <p:blipFill>
          <a:blip r:embed="rId3"/>
          <a:stretch>
            <a:fillRect/>
          </a:stretch>
        </p:blipFill>
        <p:spPr>
          <a:xfrm>
            <a:off x="700087" y="0"/>
            <a:ext cx="7743825" cy="5143500"/>
          </a:xfrm>
          <a:prstGeom prst="rect">
            <a:avLst/>
          </a:prstGeom>
        </p:spPr>
      </p:pic>
    </p:spTree>
    <p:extLst>
      <p:ext uri="{BB962C8B-B14F-4D97-AF65-F5344CB8AC3E}">
        <p14:creationId xmlns:p14="http://schemas.microsoft.com/office/powerpoint/2010/main" val="1591453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2E399-CCCC-4BB2-B34D-CC7457183E3C}"/>
              </a:ext>
            </a:extLst>
          </p:cNvPr>
          <p:cNvSpPr>
            <a:spLocks noGrp="1"/>
          </p:cNvSpPr>
          <p:nvPr>
            <p:ph type="title"/>
          </p:nvPr>
        </p:nvSpPr>
        <p:spPr>
          <a:xfrm>
            <a:off x="311700" y="904619"/>
            <a:ext cx="2240796" cy="247805"/>
          </a:xfrm>
        </p:spPr>
        <p:txBody>
          <a:bodyPr/>
          <a:lstStyle/>
          <a:p>
            <a:r>
              <a:rPr lang="en-US" dirty="0"/>
              <a:t>The IEP</a:t>
            </a:r>
            <a:br>
              <a:rPr lang="en-US" dirty="0"/>
            </a:br>
            <a:r>
              <a:rPr lang="en-US" dirty="0"/>
              <a:t>Meeting</a:t>
            </a:r>
          </a:p>
        </p:txBody>
      </p:sp>
      <p:sp>
        <p:nvSpPr>
          <p:cNvPr id="4" name="Slide Number Placeholder 3">
            <a:extLst>
              <a:ext uri="{FF2B5EF4-FFF2-40B4-BE49-F238E27FC236}">
                <a16:creationId xmlns:a16="http://schemas.microsoft.com/office/drawing/2014/main" id="{AF473E44-9669-4733-9477-F183F195E42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pic>
        <p:nvPicPr>
          <p:cNvPr id="6" name="Picture 5" descr="Classroom desks and chairs">
            <a:extLst>
              <a:ext uri="{FF2B5EF4-FFF2-40B4-BE49-F238E27FC236}">
                <a16:creationId xmlns:a16="http://schemas.microsoft.com/office/drawing/2014/main" id="{39DDC093-2F6D-4D98-BD07-E420B0F53142}"/>
              </a:ext>
            </a:extLst>
          </p:cNvPr>
          <p:cNvPicPr>
            <a:picLocks noChangeAspect="1"/>
          </p:cNvPicPr>
          <p:nvPr/>
        </p:nvPicPr>
        <p:blipFill>
          <a:blip r:embed="rId2"/>
          <a:stretch>
            <a:fillRect/>
          </a:stretch>
        </p:blipFill>
        <p:spPr>
          <a:xfrm>
            <a:off x="2122649" y="-220043"/>
            <a:ext cx="7715250" cy="5143500"/>
          </a:xfrm>
          <a:prstGeom prst="rect">
            <a:avLst/>
          </a:prstGeom>
        </p:spPr>
      </p:pic>
    </p:spTree>
    <p:extLst>
      <p:ext uri="{BB962C8B-B14F-4D97-AF65-F5344CB8AC3E}">
        <p14:creationId xmlns:p14="http://schemas.microsoft.com/office/powerpoint/2010/main" val="1684532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0165C-B71A-4C1C-BE7A-5EAF776E1BD7}"/>
              </a:ext>
            </a:extLst>
          </p:cNvPr>
          <p:cNvSpPr>
            <a:spLocks noGrp="1"/>
          </p:cNvSpPr>
          <p:nvPr>
            <p:ph type="title"/>
          </p:nvPr>
        </p:nvSpPr>
        <p:spPr/>
        <p:txBody>
          <a:bodyPr/>
          <a:lstStyle/>
          <a:p>
            <a:r>
              <a:rPr lang="en-US" dirty="0"/>
              <a:t>The Meeting: have the form and follow along!</a:t>
            </a:r>
          </a:p>
        </p:txBody>
      </p:sp>
      <p:sp>
        <p:nvSpPr>
          <p:cNvPr id="3" name="Text Placeholder 2">
            <a:extLst>
              <a:ext uri="{FF2B5EF4-FFF2-40B4-BE49-F238E27FC236}">
                <a16:creationId xmlns:a16="http://schemas.microsoft.com/office/drawing/2014/main" id="{C9C7A0B0-DD33-4013-8BE8-5478BADA9ABB}"/>
              </a:ext>
            </a:extLst>
          </p:cNvPr>
          <p:cNvSpPr>
            <a:spLocks noGrp="1"/>
          </p:cNvSpPr>
          <p:nvPr>
            <p:ph type="body" idx="1"/>
          </p:nvPr>
        </p:nvSpPr>
        <p:spPr/>
        <p:txBody>
          <a:bodyPr/>
          <a:lstStyle/>
          <a:p>
            <a:r>
              <a:rPr lang="en-US" dirty="0"/>
              <a:t>The basic point of the meeting is to either create a new IEP or revise an existing IEP, based on review of data and evaluations</a:t>
            </a:r>
          </a:p>
          <a:p>
            <a:endParaRPr lang="en-US" dirty="0"/>
          </a:p>
          <a:p>
            <a:r>
              <a:rPr lang="en-US" dirty="0"/>
              <a:t>The meeting progresses sequentially through the IEP form, addressing each section of the form in turn</a:t>
            </a:r>
          </a:p>
          <a:p>
            <a:endParaRPr lang="en-US" dirty="0"/>
          </a:p>
          <a:p>
            <a:r>
              <a:rPr lang="en-US" dirty="0"/>
              <a:t>After, the IEP form is completed by the school district and sent to the parent (and you if ask) for acceptance, modification or rejection</a:t>
            </a:r>
          </a:p>
          <a:p>
            <a:endParaRPr lang="en-US" i="1" dirty="0"/>
          </a:p>
        </p:txBody>
      </p:sp>
      <p:sp>
        <p:nvSpPr>
          <p:cNvPr id="4" name="Slide Number Placeholder 3">
            <a:extLst>
              <a:ext uri="{FF2B5EF4-FFF2-40B4-BE49-F238E27FC236}">
                <a16:creationId xmlns:a16="http://schemas.microsoft.com/office/drawing/2014/main" id="{9AAEAFC4-3F45-4E46-B23E-E75A0B69D41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369836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51388-FDC4-4FA3-B62F-C9B0EC81A32D}"/>
              </a:ext>
            </a:extLst>
          </p:cNvPr>
          <p:cNvSpPr>
            <a:spLocks noGrp="1"/>
          </p:cNvSpPr>
          <p:nvPr>
            <p:ph type="title"/>
          </p:nvPr>
        </p:nvSpPr>
        <p:spPr/>
        <p:txBody>
          <a:bodyPr/>
          <a:lstStyle/>
          <a:p>
            <a:r>
              <a:rPr lang="en-US" dirty="0"/>
              <a:t>The New IEP – Part One: Concerns and Visions </a:t>
            </a:r>
          </a:p>
        </p:txBody>
      </p:sp>
      <p:sp>
        <p:nvSpPr>
          <p:cNvPr id="3" name="Text Placeholder 2">
            <a:extLst>
              <a:ext uri="{FF2B5EF4-FFF2-40B4-BE49-F238E27FC236}">
                <a16:creationId xmlns:a16="http://schemas.microsoft.com/office/drawing/2014/main" id="{96B22F8B-63F3-4544-AB2A-2724F0074A5F}"/>
              </a:ext>
            </a:extLst>
          </p:cNvPr>
          <p:cNvSpPr>
            <a:spLocks noGrp="1"/>
          </p:cNvSpPr>
          <p:nvPr>
            <p:ph type="body" idx="1"/>
          </p:nvPr>
        </p:nvSpPr>
        <p:spPr/>
        <p:txBody>
          <a:bodyPr/>
          <a:lstStyle/>
          <a:p>
            <a:r>
              <a:rPr lang="en-US" dirty="0"/>
              <a:t>The IEP begins with a statement of parent concerns. The parent should be prepared to state briefly their concerns.</a:t>
            </a:r>
          </a:p>
          <a:p>
            <a:endParaRPr lang="en-US" dirty="0"/>
          </a:p>
          <a:p>
            <a:r>
              <a:rPr lang="en-US" dirty="0"/>
              <a:t>The next section of entitled Student and Team vision. </a:t>
            </a:r>
            <a:r>
              <a:rPr lang="en-US" b="1" dirty="0"/>
              <a:t>The new IEP gives much greater attention to the vision and goals of the student</a:t>
            </a:r>
            <a:r>
              <a:rPr lang="en-US" dirty="0"/>
              <a:t>, and it is important to meet with your student/client prior to the meeting to develop these plans!</a:t>
            </a:r>
          </a:p>
        </p:txBody>
      </p:sp>
      <p:sp>
        <p:nvSpPr>
          <p:cNvPr id="4" name="Slide Number Placeholder 3">
            <a:extLst>
              <a:ext uri="{FF2B5EF4-FFF2-40B4-BE49-F238E27FC236}">
                <a16:creationId xmlns:a16="http://schemas.microsoft.com/office/drawing/2014/main" id="{8C064694-DDA1-4AF5-B579-D89CB4A751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41302145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51388-FDC4-4FA3-B62F-C9B0EC81A32D}"/>
              </a:ext>
            </a:extLst>
          </p:cNvPr>
          <p:cNvSpPr>
            <a:spLocks noGrp="1"/>
          </p:cNvSpPr>
          <p:nvPr>
            <p:ph type="title"/>
          </p:nvPr>
        </p:nvSpPr>
        <p:spPr/>
        <p:txBody>
          <a:bodyPr/>
          <a:lstStyle/>
          <a:p>
            <a:r>
              <a:rPr lang="en-US" dirty="0"/>
              <a:t>The Student’s Vision</a:t>
            </a:r>
          </a:p>
        </p:txBody>
      </p:sp>
      <p:sp>
        <p:nvSpPr>
          <p:cNvPr id="3" name="Text Placeholder 2">
            <a:extLst>
              <a:ext uri="{FF2B5EF4-FFF2-40B4-BE49-F238E27FC236}">
                <a16:creationId xmlns:a16="http://schemas.microsoft.com/office/drawing/2014/main" id="{96B22F8B-63F3-4544-AB2A-2724F0074A5F}"/>
              </a:ext>
            </a:extLst>
          </p:cNvPr>
          <p:cNvSpPr>
            <a:spLocks noGrp="1"/>
          </p:cNvSpPr>
          <p:nvPr>
            <p:ph type="body" idx="1"/>
          </p:nvPr>
        </p:nvSpPr>
        <p:spPr/>
        <p:txBody>
          <a:bodyPr/>
          <a:lstStyle/>
          <a:p>
            <a:r>
              <a:rPr lang="en-US" dirty="0"/>
              <a:t>This year, I want to learn…</a:t>
            </a:r>
          </a:p>
          <a:p>
            <a:endParaRPr lang="en-US" dirty="0"/>
          </a:p>
          <a:p>
            <a:r>
              <a:rPr lang="en-US" dirty="0"/>
              <a:t>My education and training plans are…</a:t>
            </a:r>
          </a:p>
          <a:p>
            <a:endParaRPr lang="en-US" dirty="0"/>
          </a:p>
          <a:p>
            <a:r>
              <a:rPr lang="en-US" dirty="0"/>
              <a:t>After high school, my employment plans are…</a:t>
            </a:r>
          </a:p>
          <a:p>
            <a:endParaRPr lang="en-US" dirty="0"/>
          </a:p>
          <a:p>
            <a:r>
              <a:rPr lang="en-US" dirty="0"/>
              <a:t>After high school, my independent living plans are…</a:t>
            </a:r>
          </a:p>
          <a:p>
            <a:endParaRPr lang="en-US" dirty="0"/>
          </a:p>
          <a:p>
            <a:r>
              <a:rPr lang="en-US" dirty="0"/>
              <a:t>….and the team responds with their own visions for the student. </a:t>
            </a:r>
          </a:p>
        </p:txBody>
      </p:sp>
      <p:sp>
        <p:nvSpPr>
          <p:cNvPr id="4" name="Slide Number Placeholder 3">
            <a:extLst>
              <a:ext uri="{FF2B5EF4-FFF2-40B4-BE49-F238E27FC236}">
                <a16:creationId xmlns:a16="http://schemas.microsoft.com/office/drawing/2014/main" id="{8C064694-DDA1-4AF5-B579-D89CB4A751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2018666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01B90-838F-4EFB-8426-259DBA122414}"/>
              </a:ext>
            </a:extLst>
          </p:cNvPr>
          <p:cNvSpPr>
            <a:spLocks noGrp="1"/>
          </p:cNvSpPr>
          <p:nvPr>
            <p:ph type="title"/>
          </p:nvPr>
        </p:nvSpPr>
        <p:spPr/>
        <p:txBody>
          <a:bodyPr/>
          <a:lstStyle/>
          <a:p>
            <a:r>
              <a:rPr lang="en-US" dirty="0"/>
              <a:t>Part 2: Student Profile</a:t>
            </a:r>
          </a:p>
        </p:txBody>
      </p:sp>
      <p:sp>
        <p:nvSpPr>
          <p:cNvPr id="3" name="Text Placeholder 2">
            <a:extLst>
              <a:ext uri="{FF2B5EF4-FFF2-40B4-BE49-F238E27FC236}">
                <a16:creationId xmlns:a16="http://schemas.microsoft.com/office/drawing/2014/main" id="{E712A07D-F342-4611-9A85-3A525FA88CC2}"/>
              </a:ext>
            </a:extLst>
          </p:cNvPr>
          <p:cNvSpPr>
            <a:spLocks noGrp="1"/>
          </p:cNvSpPr>
          <p:nvPr>
            <p:ph type="body" idx="1"/>
          </p:nvPr>
        </p:nvSpPr>
        <p:spPr/>
        <p:txBody>
          <a:bodyPr/>
          <a:lstStyle/>
          <a:p>
            <a:r>
              <a:rPr lang="en-US" dirty="0"/>
              <a:t>The student’s identified disabilities are listed.</a:t>
            </a:r>
          </a:p>
          <a:p>
            <a:endParaRPr lang="en-US" dirty="0"/>
          </a:p>
          <a:p>
            <a:r>
              <a:rPr lang="en-US" dirty="0"/>
              <a:t>(New!) </a:t>
            </a:r>
            <a:r>
              <a:rPr lang="en-US" b="1" dirty="0"/>
              <a:t>English learner</a:t>
            </a:r>
            <a:r>
              <a:rPr lang="en-US" dirty="0"/>
              <a:t>: if the student is an English learner, </a:t>
            </a:r>
            <a:r>
              <a:rPr lang="en-US" b="1" dirty="0"/>
              <a:t>progress towards benchmarks </a:t>
            </a:r>
            <a:r>
              <a:rPr lang="en-US" dirty="0"/>
              <a:t>of proficiency in English must be identified. The student’s </a:t>
            </a:r>
            <a:r>
              <a:rPr lang="en-US" b="1" dirty="0"/>
              <a:t>language needs </a:t>
            </a:r>
            <a:r>
              <a:rPr lang="en-US" dirty="0"/>
              <a:t>and </a:t>
            </a:r>
            <a:r>
              <a:rPr lang="en-US" b="1" dirty="0"/>
              <a:t>how they relate to the IEP </a:t>
            </a:r>
            <a:r>
              <a:rPr lang="en-US" dirty="0"/>
              <a:t>must be disclosed. </a:t>
            </a:r>
            <a:r>
              <a:rPr lang="en-US" i="1" dirty="0"/>
              <a:t>Revisit this with each section of the IEP as it is developed</a:t>
            </a:r>
            <a:r>
              <a:rPr lang="en-US" dirty="0"/>
              <a:t>!</a:t>
            </a:r>
          </a:p>
          <a:p>
            <a:endParaRPr lang="en-US" dirty="0"/>
          </a:p>
          <a:p>
            <a:r>
              <a:rPr lang="en-US" dirty="0"/>
              <a:t>Whether the Student requires Assistive Technology must be disclosed, and addressed through the IEP.</a:t>
            </a:r>
          </a:p>
        </p:txBody>
      </p:sp>
      <p:sp>
        <p:nvSpPr>
          <p:cNvPr id="4" name="Slide Number Placeholder 3">
            <a:extLst>
              <a:ext uri="{FF2B5EF4-FFF2-40B4-BE49-F238E27FC236}">
                <a16:creationId xmlns:a16="http://schemas.microsoft.com/office/drawing/2014/main" id="{5911ECB1-647F-44EA-838D-03E9D61A165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1308486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B20B3-3F0C-4BA2-AD44-23AFC18AB941}"/>
              </a:ext>
            </a:extLst>
          </p:cNvPr>
          <p:cNvSpPr>
            <a:spLocks noGrp="1"/>
          </p:cNvSpPr>
          <p:nvPr>
            <p:ph type="title"/>
          </p:nvPr>
        </p:nvSpPr>
        <p:spPr/>
        <p:txBody>
          <a:bodyPr/>
          <a:lstStyle/>
          <a:p>
            <a:r>
              <a:rPr lang="en-US" dirty="0"/>
              <a:t>Part 3: Present Levels of Achievement</a:t>
            </a:r>
          </a:p>
        </p:txBody>
      </p:sp>
      <p:sp>
        <p:nvSpPr>
          <p:cNvPr id="3" name="Text Placeholder 2">
            <a:extLst>
              <a:ext uri="{FF2B5EF4-FFF2-40B4-BE49-F238E27FC236}">
                <a16:creationId xmlns:a16="http://schemas.microsoft.com/office/drawing/2014/main" id="{48E9FAB4-8AE1-4B6D-B6C9-75D922788E8A}"/>
              </a:ext>
            </a:extLst>
          </p:cNvPr>
          <p:cNvSpPr>
            <a:spLocks noGrp="1"/>
          </p:cNvSpPr>
          <p:nvPr>
            <p:ph type="body" idx="1"/>
          </p:nvPr>
        </p:nvSpPr>
        <p:spPr/>
        <p:txBody>
          <a:bodyPr/>
          <a:lstStyle/>
          <a:p>
            <a:r>
              <a:rPr lang="en-US" dirty="0"/>
              <a:t>“Present Levels of Academic Achievement and Functional Performance” in four areas:</a:t>
            </a:r>
          </a:p>
          <a:p>
            <a:endParaRPr lang="en-US" dirty="0"/>
          </a:p>
          <a:p>
            <a:r>
              <a:rPr lang="en-US" dirty="0"/>
              <a:t>Academics</a:t>
            </a:r>
          </a:p>
          <a:p>
            <a:endParaRPr lang="en-US" dirty="0"/>
          </a:p>
          <a:p>
            <a:r>
              <a:rPr lang="en-US" dirty="0"/>
              <a:t>Behavior/Social/Emotional</a:t>
            </a:r>
          </a:p>
          <a:p>
            <a:endParaRPr lang="en-US" dirty="0"/>
          </a:p>
          <a:p>
            <a:r>
              <a:rPr lang="en-US" dirty="0"/>
              <a:t>Communication</a:t>
            </a:r>
          </a:p>
          <a:p>
            <a:endParaRPr lang="en-US" dirty="0"/>
          </a:p>
          <a:p>
            <a:r>
              <a:rPr lang="en-US" dirty="0"/>
              <a:t>“Additional” Areas</a:t>
            </a:r>
          </a:p>
          <a:p>
            <a:endParaRPr lang="en-US" dirty="0"/>
          </a:p>
          <a:p>
            <a:pPr marL="114300" indent="0">
              <a:buNone/>
            </a:pPr>
            <a:endParaRPr lang="en-US" dirty="0"/>
          </a:p>
          <a:p>
            <a:pPr marL="114300" indent="0">
              <a:buNone/>
            </a:pPr>
            <a:endParaRPr lang="en-US" dirty="0"/>
          </a:p>
        </p:txBody>
      </p:sp>
      <p:sp>
        <p:nvSpPr>
          <p:cNvPr id="4" name="Slide Number Placeholder 3">
            <a:extLst>
              <a:ext uri="{FF2B5EF4-FFF2-40B4-BE49-F238E27FC236}">
                <a16:creationId xmlns:a16="http://schemas.microsoft.com/office/drawing/2014/main" id="{BEB772B8-3188-4A48-B4EC-238A29F13C1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3838733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FCB8A-DB94-4B11-B071-26B1E0971B45}"/>
              </a:ext>
            </a:extLst>
          </p:cNvPr>
          <p:cNvSpPr>
            <a:spLocks noGrp="1"/>
          </p:cNvSpPr>
          <p:nvPr>
            <p:ph type="title"/>
          </p:nvPr>
        </p:nvSpPr>
        <p:spPr/>
        <p:txBody>
          <a:bodyPr/>
          <a:lstStyle/>
          <a:p>
            <a:r>
              <a:rPr lang="en-US" dirty="0"/>
              <a:t>Part 3: Present Levels: Academics</a:t>
            </a:r>
          </a:p>
        </p:txBody>
      </p:sp>
      <p:sp>
        <p:nvSpPr>
          <p:cNvPr id="3" name="Text Placeholder 2">
            <a:extLst>
              <a:ext uri="{FF2B5EF4-FFF2-40B4-BE49-F238E27FC236}">
                <a16:creationId xmlns:a16="http://schemas.microsoft.com/office/drawing/2014/main" id="{80C56A14-38E1-4754-A5CE-FAD740194D57}"/>
              </a:ext>
            </a:extLst>
          </p:cNvPr>
          <p:cNvSpPr>
            <a:spLocks noGrp="1"/>
          </p:cNvSpPr>
          <p:nvPr>
            <p:ph type="body" idx="1"/>
          </p:nvPr>
        </p:nvSpPr>
        <p:spPr/>
        <p:txBody>
          <a:bodyPr/>
          <a:lstStyle/>
          <a:p>
            <a:r>
              <a:rPr lang="en-US" dirty="0"/>
              <a:t>The student’s present levels of academic achievement and functional performance in </a:t>
            </a:r>
            <a:r>
              <a:rPr lang="en-US" b="1" dirty="0"/>
              <a:t>each core area of study </a:t>
            </a:r>
            <a:r>
              <a:rPr lang="en-US" dirty="0"/>
              <a:t>must be identified. </a:t>
            </a:r>
          </a:p>
          <a:p>
            <a:endParaRPr lang="en-US" dirty="0"/>
          </a:p>
          <a:p>
            <a:r>
              <a:rPr lang="en-US" dirty="0"/>
              <a:t>The student’s strengths, interest areas and preferences are to be identified (discuss with your client in advance!)</a:t>
            </a:r>
          </a:p>
          <a:p>
            <a:endParaRPr lang="en-US" dirty="0"/>
          </a:p>
          <a:p>
            <a:r>
              <a:rPr lang="en-US" dirty="0"/>
              <a:t>The impact of the student’s disability on academic involvement and progress must be disclosed</a:t>
            </a:r>
          </a:p>
        </p:txBody>
      </p:sp>
      <p:sp>
        <p:nvSpPr>
          <p:cNvPr id="4" name="Slide Number Placeholder 3">
            <a:extLst>
              <a:ext uri="{FF2B5EF4-FFF2-40B4-BE49-F238E27FC236}">
                <a16:creationId xmlns:a16="http://schemas.microsoft.com/office/drawing/2014/main" id="{7F157A13-C040-4C48-AE67-176314DB5A3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27579490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92E00-E758-4C5A-A7F6-119D93B4BFA5}"/>
              </a:ext>
            </a:extLst>
          </p:cNvPr>
          <p:cNvSpPr>
            <a:spLocks noGrp="1"/>
          </p:cNvSpPr>
          <p:nvPr>
            <p:ph type="title"/>
          </p:nvPr>
        </p:nvSpPr>
        <p:spPr/>
        <p:txBody>
          <a:bodyPr/>
          <a:lstStyle/>
          <a:p>
            <a:r>
              <a:rPr lang="en-US" dirty="0"/>
              <a:t>Academics, </a:t>
            </a:r>
            <a:r>
              <a:rPr lang="en-US" dirty="0" err="1"/>
              <a:t>con’t</a:t>
            </a:r>
            <a:r>
              <a:rPr lang="en-US" dirty="0"/>
              <a:t>: the Autism-Specific Question	</a:t>
            </a:r>
          </a:p>
        </p:txBody>
      </p:sp>
      <p:sp>
        <p:nvSpPr>
          <p:cNvPr id="3" name="Text Placeholder 2">
            <a:extLst>
              <a:ext uri="{FF2B5EF4-FFF2-40B4-BE49-F238E27FC236}">
                <a16:creationId xmlns:a16="http://schemas.microsoft.com/office/drawing/2014/main" id="{48CB5E3F-127F-4F07-8BBD-2948AEE558F6}"/>
              </a:ext>
            </a:extLst>
          </p:cNvPr>
          <p:cNvSpPr>
            <a:spLocks noGrp="1"/>
          </p:cNvSpPr>
          <p:nvPr>
            <p:ph type="body" idx="1"/>
          </p:nvPr>
        </p:nvSpPr>
        <p:spPr/>
        <p:txBody>
          <a:bodyPr/>
          <a:lstStyle/>
          <a:p>
            <a:r>
              <a:rPr lang="en-US" sz="2000" dirty="0"/>
              <a:t>This is new! Does the student have needs resulting from the disability that impact progress […] including social and emotional development?</a:t>
            </a:r>
          </a:p>
          <a:p>
            <a:endParaRPr lang="en-US" dirty="0"/>
          </a:p>
          <a:p>
            <a:r>
              <a:rPr lang="en-US" sz="2000" dirty="0"/>
              <a:t>If yes, these needs must be addressed throughout the rest of the IEP</a:t>
            </a:r>
          </a:p>
          <a:p>
            <a:pPr marL="114300" indent="0">
              <a:buNone/>
            </a:pPr>
            <a:endParaRPr lang="en-US" sz="2000" dirty="0"/>
          </a:p>
          <a:p>
            <a:r>
              <a:rPr lang="en-US" sz="2000" i="1" dirty="0"/>
              <a:t>Note:</a:t>
            </a:r>
            <a:r>
              <a:rPr lang="en-US" sz="2000" dirty="0"/>
              <a:t> English language learner needs must now be addressed throughout as well. Keep bringing this up during the meeting!</a:t>
            </a:r>
          </a:p>
        </p:txBody>
      </p:sp>
      <p:sp>
        <p:nvSpPr>
          <p:cNvPr id="4" name="Slide Number Placeholder 3">
            <a:extLst>
              <a:ext uri="{FF2B5EF4-FFF2-40B4-BE49-F238E27FC236}">
                <a16:creationId xmlns:a16="http://schemas.microsoft.com/office/drawing/2014/main" id="{A71DF115-484F-4B9B-A708-485BDA7764E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1990514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C6F4-92AB-4AC7-94EA-ADE5CE5052A3}"/>
              </a:ext>
            </a:extLst>
          </p:cNvPr>
          <p:cNvSpPr>
            <a:spLocks noGrp="1"/>
          </p:cNvSpPr>
          <p:nvPr>
            <p:ph type="title"/>
          </p:nvPr>
        </p:nvSpPr>
        <p:spPr/>
        <p:txBody>
          <a:bodyPr/>
          <a:lstStyle/>
          <a:p>
            <a:r>
              <a:rPr lang="en-US" dirty="0"/>
              <a:t>Present Levels: Behavioral/Social/Emotional</a:t>
            </a:r>
          </a:p>
        </p:txBody>
      </p:sp>
      <p:sp>
        <p:nvSpPr>
          <p:cNvPr id="3" name="Text Placeholder 2">
            <a:extLst>
              <a:ext uri="{FF2B5EF4-FFF2-40B4-BE49-F238E27FC236}">
                <a16:creationId xmlns:a16="http://schemas.microsoft.com/office/drawing/2014/main" id="{95B5AB61-7362-4F03-A506-19388DC06901}"/>
              </a:ext>
            </a:extLst>
          </p:cNvPr>
          <p:cNvSpPr>
            <a:spLocks noGrp="1"/>
          </p:cNvSpPr>
          <p:nvPr>
            <p:ph type="body" idx="1"/>
          </p:nvPr>
        </p:nvSpPr>
        <p:spPr/>
        <p:txBody>
          <a:bodyPr/>
          <a:lstStyle/>
          <a:p>
            <a:r>
              <a:rPr lang="en-US" dirty="0"/>
              <a:t>Here the team considers positive behavioral interventions and support to address identified behaviors that impede learning</a:t>
            </a:r>
          </a:p>
          <a:p>
            <a:endParaRPr lang="en-US" dirty="0"/>
          </a:p>
          <a:p>
            <a:r>
              <a:rPr lang="en-US" dirty="0"/>
              <a:t>Bullying: an action plan for any student with autism or another disability that affects social skills development. These needs must be addressed in the IEP</a:t>
            </a:r>
          </a:p>
          <a:p>
            <a:endParaRPr lang="en-US" dirty="0"/>
          </a:p>
          <a:p>
            <a:r>
              <a:rPr lang="en-US" dirty="0"/>
              <a:t>Autism-Specific Questions: five screening questions; if answered yes, all areas must be addressed through the remaining sections of the IEP</a:t>
            </a:r>
          </a:p>
          <a:p>
            <a:endParaRPr lang="en-US" dirty="0"/>
          </a:p>
          <a:p>
            <a:pPr marL="114300" indent="0">
              <a:buNone/>
            </a:pPr>
            <a:endParaRPr lang="en-US" dirty="0"/>
          </a:p>
        </p:txBody>
      </p:sp>
      <p:sp>
        <p:nvSpPr>
          <p:cNvPr id="4" name="Slide Number Placeholder 3">
            <a:extLst>
              <a:ext uri="{FF2B5EF4-FFF2-40B4-BE49-F238E27FC236}">
                <a16:creationId xmlns:a16="http://schemas.microsoft.com/office/drawing/2014/main" id="{07D43A98-F5D6-4735-92FB-036F7AD0538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1814858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CD1BF-FD9E-42FE-8D7F-5C67F3A2E92B}"/>
              </a:ext>
            </a:extLst>
          </p:cNvPr>
          <p:cNvSpPr>
            <a:spLocks noGrp="1"/>
          </p:cNvSpPr>
          <p:nvPr>
            <p:ph type="title"/>
          </p:nvPr>
        </p:nvSpPr>
        <p:spPr/>
        <p:txBody>
          <a:bodyPr/>
          <a:lstStyle/>
          <a:p>
            <a:r>
              <a:rPr lang="en-US" dirty="0"/>
              <a:t>Present Levels: Communication, etc.</a:t>
            </a:r>
          </a:p>
        </p:txBody>
      </p:sp>
      <p:sp>
        <p:nvSpPr>
          <p:cNvPr id="3" name="Text Placeholder 2">
            <a:extLst>
              <a:ext uri="{FF2B5EF4-FFF2-40B4-BE49-F238E27FC236}">
                <a16:creationId xmlns:a16="http://schemas.microsoft.com/office/drawing/2014/main" id="{6F4AC4A8-0DF1-4312-B58B-8DF55B56FBA2}"/>
              </a:ext>
            </a:extLst>
          </p:cNvPr>
          <p:cNvSpPr>
            <a:spLocks noGrp="1"/>
          </p:cNvSpPr>
          <p:nvPr>
            <p:ph type="body" idx="1"/>
          </p:nvPr>
        </p:nvSpPr>
        <p:spPr/>
        <p:txBody>
          <a:bodyPr/>
          <a:lstStyle/>
          <a:p>
            <a:r>
              <a:rPr lang="en-US" dirty="0"/>
              <a:t>Augmentative and alternative communication (AAC)</a:t>
            </a:r>
          </a:p>
          <a:p>
            <a:endParaRPr lang="en-US" dirty="0"/>
          </a:p>
          <a:p>
            <a:endParaRPr lang="en-US" dirty="0"/>
          </a:p>
          <a:p>
            <a:r>
              <a:rPr lang="en-US" dirty="0"/>
              <a:t>Autism must be identified and addressed</a:t>
            </a:r>
          </a:p>
          <a:p>
            <a:endParaRPr lang="en-US" dirty="0"/>
          </a:p>
          <a:p>
            <a:endParaRPr lang="en-US" dirty="0"/>
          </a:p>
          <a:p>
            <a:r>
              <a:rPr lang="en-US" dirty="0"/>
              <a:t>Additional areas: for the hard of hearing and visually impaired</a:t>
            </a:r>
          </a:p>
        </p:txBody>
      </p:sp>
      <p:sp>
        <p:nvSpPr>
          <p:cNvPr id="4" name="Slide Number Placeholder 3">
            <a:extLst>
              <a:ext uri="{FF2B5EF4-FFF2-40B4-BE49-F238E27FC236}">
                <a16:creationId xmlns:a16="http://schemas.microsoft.com/office/drawing/2014/main" id="{0714865F-0808-49B4-A545-3E6E0D32B34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1472156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2C2D3-721C-47F9-A43C-00069A01B20B}"/>
              </a:ext>
            </a:extLst>
          </p:cNvPr>
          <p:cNvSpPr>
            <a:spLocks noGrp="1"/>
          </p:cNvSpPr>
          <p:nvPr>
            <p:ph type="title"/>
          </p:nvPr>
        </p:nvSpPr>
        <p:spPr/>
        <p:txBody>
          <a:bodyPr/>
          <a:lstStyle/>
          <a:p>
            <a:r>
              <a:rPr lang="en-US" dirty="0" err="1"/>
              <a:t>PostSecondary</a:t>
            </a:r>
            <a:r>
              <a:rPr lang="en-US" dirty="0"/>
              <a:t> Transition Planning, etc.</a:t>
            </a:r>
          </a:p>
        </p:txBody>
      </p:sp>
      <p:sp>
        <p:nvSpPr>
          <p:cNvPr id="3" name="Text Placeholder 2">
            <a:extLst>
              <a:ext uri="{FF2B5EF4-FFF2-40B4-BE49-F238E27FC236}">
                <a16:creationId xmlns:a16="http://schemas.microsoft.com/office/drawing/2014/main" id="{05DC1E14-8C66-4B21-9068-94E842682963}"/>
              </a:ext>
            </a:extLst>
          </p:cNvPr>
          <p:cNvSpPr>
            <a:spLocks noGrp="1"/>
          </p:cNvSpPr>
          <p:nvPr>
            <p:ph type="body" idx="1"/>
          </p:nvPr>
        </p:nvSpPr>
        <p:spPr/>
        <p:txBody>
          <a:bodyPr/>
          <a:lstStyle/>
          <a:p>
            <a:r>
              <a:rPr lang="en-US" dirty="0"/>
              <a:t>To be completed for eligible students ages 14-22 (and 13-year-olds who will turn 14 during the IEP period)</a:t>
            </a:r>
          </a:p>
          <a:p>
            <a:endParaRPr lang="en-US" dirty="0"/>
          </a:p>
          <a:p>
            <a:r>
              <a:rPr lang="en-US" dirty="0"/>
              <a:t>Go over this with your student client before the IEP meeting</a:t>
            </a:r>
          </a:p>
          <a:p>
            <a:endParaRPr lang="en-US" dirty="0"/>
          </a:p>
          <a:p>
            <a:r>
              <a:rPr lang="en-US" dirty="0"/>
              <a:t>Next are sections on interagency connections, transfer rights of students at age 18, and referrals to other agencies when the child turns age 18 (688 referrals). This is all new. Call your mentor to discuss these sections! </a:t>
            </a:r>
          </a:p>
        </p:txBody>
      </p:sp>
      <p:sp>
        <p:nvSpPr>
          <p:cNvPr id="4" name="Slide Number Placeholder 3">
            <a:extLst>
              <a:ext uri="{FF2B5EF4-FFF2-40B4-BE49-F238E27FC236}">
                <a16:creationId xmlns:a16="http://schemas.microsoft.com/office/drawing/2014/main" id="{F4B12279-9450-4200-9119-96964BBA166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3538143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EB633-0820-41F8-935B-B51EF9774F53}"/>
              </a:ext>
            </a:extLst>
          </p:cNvPr>
          <p:cNvSpPr>
            <a:spLocks noGrp="1"/>
          </p:cNvSpPr>
          <p:nvPr>
            <p:ph type="title"/>
          </p:nvPr>
        </p:nvSpPr>
        <p:spPr/>
        <p:txBody>
          <a:bodyPr/>
          <a:lstStyle/>
          <a:p>
            <a:r>
              <a:rPr lang="en-US" dirty="0"/>
              <a:t>Accommodations and Modifications</a:t>
            </a:r>
          </a:p>
        </p:txBody>
      </p:sp>
      <p:sp>
        <p:nvSpPr>
          <p:cNvPr id="3" name="Text Placeholder 2">
            <a:extLst>
              <a:ext uri="{FF2B5EF4-FFF2-40B4-BE49-F238E27FC236}">
                <a16:creationId xmlns:a16="http://schemas.microsoft.com/office/drawing/2014/main" id="{EF857D83-26D1-43C8-90C1-B07BD9DAEE1D}"/>
              </a:ext>
            </a:extLst>
          </p:cNvPr>
          <p:cNvSpPr>
            <a:spLocks noGrp="1"/>
          </p:cNvSpPr>
          <p:nvPr>
            <p:ph type="body" idx="1"/>
          </p:nvPr>
        </p:nvSpPr>
        <p:spPr/>
        <p:txBody>
          <a:bodyPr/>
          <a:lstStyle/>
          <a:p>
            <a:r>
              <a:rPr lang="en-US" b="1" dirty="0"/>
              <a:t>Accommodations</a:t>
            </a:r>
            <a:r>
              <a:rPr lang="en-US" dirty="0"/>
              <a:t> are changes in the way information is presented, the way the student is asked to respond, the timing of instruction and the characteristics of the setting and the environment.</a:t>
            </a:r>
          </a:p>
          <a:p>
            <a:endParaRPr lang="en-US" dirty="0"/>
          </a:p>
          <a:p>
            <a:r>
              <a:rPr lang="en-US" b="1" dirty="0"/>
              <a:t>Modifications </a:t>
            </a:r>
            <a:r>
              <a:rPr lang="en-US" dirty="0"/>
              <a:t>are actual changes that are needed to be made so that the student can meet their goals, make progress and participate with other non-disabled students.</a:t>
            </a:r>
          </a:p>
          <a:p>
            <a:endParaRPr lang="en-US" dirty="0"/>
          </a:p>
          <a:p>
            <a:pPr marL="114300" indent="0">
              <a:buNone/>
            </a:pPr>
            <a:r>
              <a:rPr lang="en-US" dirty="0"/>
              <a:t>The evaluations and present levels of performance provide information to direct the development of accommodations and modifications. </a:t>
            </a:r>
          </a:p>
        </p:txBody>
      </p:sp>
      <p:sp>
        <p:nvSpPr>
          <p:cNvPr id="4" name="Slide Number Placeholder 3">
            <a:extLst>
              <a:ext uri="{FF2B5EF4-FFF2-40B4-BE49-F238E27FC236}">
                <a16:creationId xmlns:a16="http://schemas.microsoft.com/office/drawing/2014/main" id="{4A6E43F0-8631-4FA5-894D-DF247906B0E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3113506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D170-7AB8-404B-BD3B-B4374A288D41}"/>
              </a:ext>
            </a:extLst>
          </p:cNvPr>
          <p:cNvSpPr>
            <a:spLocks noGrp="1"/>
          </p:cNvSpPr>
          <p:nvPr>
            <p:ph type="title"/>
          </p:nvPr>
        </p:nvSpPr>
        <p:spPr/>
        <p:txBody>
          <a:bodyPr/>
          <a:lstStyle/>
          <a:p>
            <a:r>
              <a:rPr lang="en-US" dirty="0"/>
              <a:t>Assessments/Alternative Assessments</a:t>
            </a:r>
          </a:p>
        </p:txBody>
      </p:sp>
      <p:sp>
        <p:nvSpPr>
          <p:cNvPr id="3" name="Text Placeholder 2">
            <a:extLst>
              <a:ext uri="{FF2B5EF4-FFF2-40B4-BE49-F238E27FC236}">
                <a16:creationId xmlns:a16="http://schemas.microsoft.com/office/drawing/2014/main" id="{4EFF20A8-EA3C-47D6-A7D5-EEAB4809669E}"/>
              </a:ext>
            </a:extLst>
          </p:cNvPr>
          <p:cNvSpPr>
            <a:spLocks noGrp="1"/>
          </p:cNvSpPr>
          <p:nvPr>
            <p:ph type="body" idx="1"/>
          </p:nvPr>
        </p:nvSpPr>
        <p:spPr/>
        <p:txBody>
          <a:bodyPr/>
          <a:lstStyle/>
          <a:p>
            <a:endParaRPr lang="en-US" dirty="0"/>
          </a:p>
          <a:p>
            <a:r>
              <a:rPr lang="en-US" dirty="0"/>
              <a:t>Addresses the extent to which the student can participate in state or district wide assessments, and what sort of accommodations may be required.</a:t>
            </a:r>
          </a:p>
          <a:p>
            <a:endParaRPr lang="en-US" dirty="0"/>
          </a:p>
          <a:p>
            <a:r>
              <a:rPr lang="en-US" dirty="0"/>
              <a:t>MCAS</a:t>
            </a:r>
          </a:p>
        </p:txBody>
      </p:sp>
      <p:sp>
        <p:nvSpPr>
          <p:cNvPr id="4" name="Slide Number Placeholder 3">
            <a:extLst>
              <a:ext uri="{FF2B5EF4-FFF2-40B4-BE49-F238E27FC236}">
                <a16:creationId xmlns:a16="http://schemas.microsoft.com/office/drawing/2014/main" id="{D8F6F55A-544D-45D9-95FF-50FB997B20C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3759657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22B8E-F06B-45DF-94ED-44A95319AD61}"/>
              </a:ext>
            </a:extLst>
          </p:cNvPr>
          <p:cNvSpPr>
            <a:spLocks noGrp="1"/>
          </p:cNvSpPr>
          <p:nvPr>
            <p:ph type="title"/>
          </p:nvPr>
        </p:nvSpPr>
        <p:spPr/>
        <p:txBody>
          <a:bodyPr/>
          <a:lstStyle/>
          <a:p>
            <a:r>
              <a:rPr lang="en-US" dirty="0"/>
              <a:t>Measurable Annual Goals </a:t>
            </a:r>
          </a:p>
        </p:txBody>
      </p:sp>
      <p:sp>
        <p:nvSpPr>
          <p:cNvPr id="3" name="Text Placeholder 2">
            <a:extLst>
              <a:ext uri="{FF2B5EF4-FFF2-40B4-BE49-F238E27FC236}">
                <a16:creationId xmlns:a16="http://schemas.microsoft.com/office/drawing/2014/main" id="{D71E9E1D-94DF-486F-86D6-49AAA2F4AAAD}"/>
              </a:ext>
            </a:extLst>
          </p:cNvPr>
          <p:cNvSpPr>
            <a:spLocks noGrp="1"/>
          </p:cNvSpPr>
          <p:nvPr>
            <p:ph type="body" idx="1"/>
          </p:nvPr>
        </p:nvSpPr>
        <p:spPr/>
        <p:txBody>
          <a:bodyPr/>
          <a:lstStyle/>
          <a:p>
            <a:r>
              <a:rPr lang="en-US" dirty="0"/>
              <a:t>Academic and functional goals for the student must be identified and must be measurable.  </a:t>
            </a:r>
          </a:p>
          <a:p>
            <a:endParaRPr lang="en-US" dirty="0"/>
          </a:p>
          <a:p>
            <a:r>
              <a:rPr lang="en-US" dirty="0"/>
              <a:t>There must be interim targets that can be measured through progress reports.</a:t>
            </a:r>
          </a:p>
          <a:p>
            <a:endParaRPr lang="en-US" dirty="0"/>
          </a:p>
          <a:p>
            <a:r>
              <a:rPr lang="en-US" dirty="0"/>
              <a:t> The person responsible for monitoring progress much be identified. </a:t>
            </a:r>
          </a:p>
          <a:p>
            <a:endParaRPr lang="en-US" dirty="0"/>
          </a:p>
          <a:p>
            <a:pPr marL="114300" indent="0">
              <a:buNone/>
            </a:pPr>
            <a:r>
              <a:rPr lang="en-US" i="1" dirty="0"/>
              <a:t>If there is a prior IEP, look at the prior goals and look at last year’s progress reports to see if the goals have been met. If not, look for new IEP services</a:t>
            </a:r>
          </a:p>
        </p:txBody>
      </p:sp>
      <p:sp>
        <p:nvSpPr>
          <p:cNvPr id="4" name="Slide Number Placeholder 3">
            <a:extLst>
              <a:ext uri="{FF2B5EF4-FFF2-40B4-BE49-F238E27FC236}">
                <a16:creationId xmlns:a16="http://schemas.microsoft.com/office/drawing/2014/main" id="{148C1931-B143-4E81-A838-EF9EF775B7E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4802729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CC583-B9C9-4D66-93F0-5978905123B9}"/>
              </a:ext>
            </a:extLst>
          </p:cNvPr>
          <p:cNvSpPr>
            <a:spLocks noGrp="1"/>
          </p:cNvSpPr>
          <p:nvPr>
            <p:ph type="title"/>
          </p:nvPr>
        </p:nvSpPr>
        <p:spPr/>
        <p:txBody>
          <a:bodyPr/>
          <a:lstStyle/>
          <a:p>
            <a:r>
              <a:rPr lang="en-US" dirty="0"/>
              <a:t>The Education Setting and Service Delivery</a:t>
            </a:r>
          </a:p>
        </p:txBody>
      </p:sp>
      <p:sp>
        <p:nvSpPr>
          <p:cNvPr id="3" name="Text Placeholder 2">
            <a:extLst>
              <a:ext uri="{FF2B5EF4-FFF2-40B4-BE49-F238E27FC236}">
                <a16:creationId xmlns:a16="http://schemas.microsoft.com/office/drawing/2014/main" id="{B626F704-7FEF-4B07-B4FD-3389D6B3B856}"/>
              </a:ext>
            </a:extLst>
          </p:cNvPr>
          <p:cNvSpPr>
            <a:spLocks noGrp="1"/>
          </p:cNvSpPr>
          <p:nvPr>
            <p:ph type="body" idx="1"/>
          </p:nvPr>
        </p:nvSpPr>
        <p:spPr/>
        <p:txBody>
          <a:bodyPr/>
          <a:lstStyle/>
          <a:p>
            <a:r>
              <a:rPr lang="en-US" dirty="0"/>
              <a:t>Students are entitled to the least-restrictive setting. Can the student’s needs be met in the general classroom? If not, the IEP must specifically state what will be provided beyond gen ed.</a:t>
            </a:r>
          </a:p>
          <a:p>
            <a:endParaRPr lang="en-US" dirty="0"/>
          </a:p>
          <a:p>
            <a:r>
              <a:rPr lang="en-US" dirty="0"/>
              <a:t>Service Delivery: specifically designed instruction, related services, and supports. Trained professionals are identified to provide specific consultations, and direct services.</a:t>
            </a:r>
          </a:p>
          <a:p>
            <a:endParaRPr lang="en-US" i="1" dirty="0"/>
          </a:p>
          <a:p>
            <a:pPr marL="114300" indent="0">
              <a:buNone/>
            </a:pPr>
            <a:r>
              <a:rPr lang="en-US" i="1" dirty="0"/>
              <a:t>When needed, we must fight for services such as an aide, one-on-one instruction, speech therapy, etc. and fight for more time per day/per week for this help</a:t>
            </a:r>
          </a:p>
        </p:txBody>
      </p:sp>
      <p:sp>
        <p:nvSpPr>
          <p:cNvPr id="4" name="Slide Number Placeholder 3">
            <a:extLst>
              <a:ext uri="{FF2B5EF4-FFF2-40B4-BE49-F238E27FC236}">
                <a16:creationId xmlns:a16="http://schemas.microsoft.com/office/drawing/2014/main" id="{3AF61584-E65E-4C88-86EF-27159CDBF7A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19830757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5D076-642C-441D-A8DE-6BFDC9730B0F}"/>
              </a:ext>
            </a:extLst>
          </p:cNvPr>
          <p:cNvSpPr>
            <a:spLocks noGrp="1"/>
          </p:cNvSpPr>
          <p:nvPr>
            <p:ph type="title"/>
          </p:nvPr>
        </p:nvSpPr>
        <p:spPr/>
        <p:txBody>
          <a:bodyPr/>
          <a:lstStyle/>
          <a:p>
            <a:r>
              <a:rPr lang="en-US" dirty="0"/>
              <a:t>Other Important Items	</a:t>
            </a:r>
          </a:p>
        </p:txBody>
      </p:sp>
      <p:sp>
        <p:nvSpPr>
          <p:cNvPr id="3" name="Text Placeholder 2">
            <a:extLst>
              <a:ext uri="{FF2B5EF4-FFF2-40B4-BE49-F238E27FC236}">
                <a16:creationId xmlns:a16="http://schemas.microsoft.com/office/drawing/2014/main" id="{3D1D6FA0-A3E5-4CCF-806D-5A841DB9061E}"/>
              </a:ext>
            </a:extLst>
          </p:cNvPr>
          <p:cNvSpPr>
            <a:spLocks noGrp="1"/>
          </p:cNvSpPr>
          <p:nvPr>
            <p:ph type="body" idx="1"/>
          </p:nvPr>
        </p:nvSpPr>
        <p:spPr/>
        <p:txBody>
          <a:bodyPr/>
          <a:lstStyle/>
          <a:p>
            <a:r>
              <a:rPr lang="en-US" sz="2400" dirty="0"/>
              <a:t>Transportation</a:t>
            </a:r>
          </a:p>
          <a:p>
            <a:endParaRPr lang="en-US" sz="2400" dirty="0"/>
          </a:p>
          <a:p>
            <a:endParaRPr lang="en-US" sz="2400" dirty="0"/>
          </a:p>
          <a:p>
            <a:r>
              <a:rPr lang="en-US" sz="2400" dirty="0"/>
              <a:t>Schedule Modification</a:t>
            </a:r>
          </a:p>
          <a:p>
            <a:endParaRPr lang="en-US" sz="2400" dirty="0"/>
          </a:p>
          <a:p>
            <a:endParaRPr lang="en-US" sz="2400" dirty="0"/>
          </a:p>
          <a:p>
            <a:r>
              <a:rPr lang="en-US" sz="2400" dirty="0"/>
              <a:t>Extended School Year</a:t>
            </a:r>
          </a:p>
        </p:txBody>
      </p:sp>
      <p:sp>
        <p:nvSpPr>
          <p:cNvPr id="4" name="Slide Number Placeholder 3">
            <a:extLst>
              <a:ext uri="{FF2B5EF4-FFF2-40B4-BE49-F238E27FC236}">
                <a16:creationId xmlns:a16="http://schemas.microsoft.com/office/drawing/2014/main" id="{D0D8C970-F3E1-4D6F-A36F-50B755C07D4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16036027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08C5C-3124-446F-A560-582D3028AE74}"/>
              </a:ext>
            </a:extLst>
          </p:cNvPr>
          <p:cNvSpPr>
            <a:spLocks noGrp="1"/>
          </p:cNvSpPr>
          <p:nvPr>
            <p:ph type="title"/>
          </p:nvPr>
        </p:nvSpPr>
        <p:spPr/>
        <p:txBody>
          <a:bodyPr/>
          <a:lstStyle/>
          <a:p>
            <a:r>
              <a:rPr lang="en-US" dirty="0"/>
              <a:t>The Response Section </a:t>
            </a:r>
          </a:p>
        </p:txBody>
      </p:sp>
      <p:sp>
        <p:nvSpPr>
          <p:cNvPr id="3" name="Text Placeholder 2">
            <a:extLst>
              <a:ext uri="{FF2B5EF4-FFF2-40B4-BE49-F238E27FC236}">
                <a16:creationId xmlns:a16="http://schemas.microsoft.com/office/drawing/2014/main" id="{FF244D96-DB36-4B7D-8A36-15E35226A5EF}"/>
              </a:ext>
            </a:extLst>
          </p:cNvPr>
          <p:cNvSpPr>
            <a:spLocks noGrp="1"/>
          </p:cNvSpPr>
          <p:nvPr>
            <p:ph type="body" idx="1"/>
          </p:nvPr>
        </p:nvSpPr>
        <p:spPr/>
        <p:txBody>
          <a:bodyPr/>
          <a:lstStyle/>
          <a:p>
            <a:r>
              <a:rPr lang="en-US" sz="2400" dirty="0"/>
              <a:t>Accept</a:t>
            </a:r>
          </a:p>
          <a:p>
            <a:endParaRPr lang="en-US" sz="2400" dirty="0"/>
          </a:p>
          <a:p>
            <a:r>
              <a:rPr lang="en-US" sz="2400" dirty="0"/>
              <a:t>Reject in part</a:t>
            </a:r>
          </a:p>
          <a:p>
            <a:endParaRPr lang="en-US" sz="2400" dirty="0"/>
          </a:p>
          <a:p>
            <a:r>
              <a:rPr lang="en-US" sz="2400" dirty="0"/>
              <a:t>Reject as developed</a:t>
            </a:r>
          </a:p>
          <a:p>
            <a:endParaRPr lang="en-US" sz="2400" dirty="0"/>
          </a:p>
          <a:p>
            <a:r>
              <a:rPr lang="en-US" sz="2400" dirty="0"/>
              <a:t>Make a meeting request</a:t>
            </a:r>
          </a:p>
        </p:txBody>
      </p:sp>
      <p:sp>
        <p:nvSpPr>
          <p:cNvPr id="4" name="Slide Number Placeholder 3">
            <a:extLst>
              <a:ext uri="{FF2B5EF4-FFF2-40B4-BE49-F238E27FC236}">
                <a16:creationId xmlns:a16="http://schemas.microsoft.com/office/drawing/2014/main" id="{61216583-CD40-44CD-AC23-0B97A4AE415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9853629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3C8FF-DF86-4EBA-9F13-90C60A0C4A41}"/>
              </a:ext>
            </a:extLst>
          </p:cNvPr>
          <p:cNvSpPr>
            <a:spLocks noGrp="1"/>
          </p:cNvSpPr>
          <p:nvPr>
            <p:ph type="title"/>
          </p:nvPr>
        </p:nvSpPr>
        <p:spPr/>
        <p:txBody>
          <a:bodyPr/>
          <a:lstStyle/>
          <a:p>
            <a:r>
              <a:rPr lang="en-US" dirty="0"/>
              <a:t>The  link to the IEP Form</a:t>
            </a:r>
          </a:p>
        </p:txBody>
      </p:sp>
      <p:sp>
        <p:nvSpPr>
          <p:cNvPr id="3" name="Text Placeholder 2">
            <a:extLst>
              <a:ext uri="{FF2B5EF4-FFF2-40B4-BE49-F238E27FC236}">
                <a16:creationId xmlns:a16="http://schemas.microsoft.com/office/drawing/2014/main" id="{F79CE703-BDC4-42EA-990A-82298E6777E2}"/>
              </a:ext>
            </a:extLst>
          </p:cNvPr>
          <p:cNvSpPr>
            <a:spLocks noGrp="1"/>
          </p:cNvSpPr>
          <p:nvPr>
            <p:ph type="body" idx="1"/>
          </p:nvPr>
        </p:nvSpPr>
        <p:spPr/>
        <p:txBody>
          <a:bodyPr/>
          <a:lstStyle/>
          <a:p>
            <a:r>
              <a:rPr lang="en-US" dirty="0"/>
              <a:t>https://www.doe.mass.edu/sped/ImproveIEP/iep-form/iep-form.pdf</a:t>
            </a:r>
          </a:p>
        </p:txBody>
      </p:sp>
      <p:sp>
        <p:nvSpPr>
          <p:cNvPr id="4" name="Slide Number Placeholder 3">
            <a:extLst>
              <a:ext uri="{FF2B5EF4-FFF2-40B4-BE49-F238E27FC236}">
                <a16:creationId xmlns:a16="http://schemas.microsoft.com/office/drawing/2014/main" id="{13186569-35F7-4D86-BD8B-28A8FBC8FDF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3272248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13375-148A-F04D-AF87-02AD840429D0}"/>
              </a:ext>
            </a:extLst>
          </p:cNvPr>
          <p:cNvSpPr>
            <a:spLocks noGrp="1"/>
          </p:cNvSpPr>
          <p:nvPr>
            <p:ph type="title"/>
          </p:nvPr>
        </p:nvSpPr>
        <p:spPr/>
        <p:txBody>
          <a:bodyPr/>
          <a:lstStyle/>
          <a:p>
            <a:r>
              <a:rPr lang="en-US" dirty="0"/>
              <a:t>The SEAM Mentor Will Help You</a:t>
            </a:r>
          </a:p>
        </p:txBody>
      </p:sp>
      <p:sp>
        <p:nvSpPr>
          <p:cNvPr id="3" name="Text Placeholder 2">
            <a:extLst>
              <a:ext uri="{FF2B5EF4-FFF2-40B4-BE49-F238E27FC236}">
                <a16:creationId xmlns:a16="http://schemas.microsoft.com/office/drawing/2014/main" id="{BE88062E-E591-EE49-822F-5F93A387D583}"/>
              </a:ext>
            </a:extLst>
          </p:cNvPr>
          <p:cNvSpPr>
            <a:spLocks noGrp="1"/>
          </p:cNvSpPr>
          <p:nvPr>
            <p:ph type="body" idx="1"/>
          </p:nvPr>
        </p:nvSpPr>
        <p:spPr>
          <a:xfrm>
            <a:off x="311700" y="802486"/>
            <a:ext cx="8520600" cy="3535286"/>
          </a:xfrm>
        </p:spPr>
        <p:txBody>
          <a:bodyPr/>
          <a:lstStyle/>
          <a:p>
            <a:pPr indent="-323850">
              <a:spcBef>
                <a:spcPts val="1800"/>
              </a:spcBef>
              <a:buClr>
                <a:srgbClr val="4F64C6"/>
              </a:buClr>
              <a:buSzPts val="1500"/>
              <a:buFont typeface="Wingdings" pitchFamily="2" charset="2"/>
              <a:buChar char="❖"/>
            </a:pPr>
            <a:endParaRPr lang="en-US" dirty="0"/>
          </a:p>
          <a:p>
            <a:pPr indent="-323850">
              <a:spcBef>
                <a:spcPts val="1800"/>
              </a:spcBef>
              <a:buClr>
                <a:srgbClr val="4F64C6"/>
              </a:buClr>
              <a:buSzPts val="1500"/>
              <a:buFont typeface="Wingdings" pitchFamily="2" charset="2"/>
              <a:buChar char="❖"/>
            </a:pPr>
            <a:r>
              <a:rPr lang="en-US" dirty="0"/>
              <a:t>We will help you prepare for the IEP meeting and attend with you. </a:t>
            </a:r>
          </a:p>
          <a:p>
            <a:pPr indent="-323850">
              <a:spcBef>
                <a:spcPts val="1800"/>
              </a:spcBef>
              <a:buClr>
                <a:srgbClr val="4F64C6"/>
              </a:buClr>
              <a:buSzPts val="1500"/>
              <a:buFont typeface="Wingdings" pitchFamily="2" charset="2"/>
              <a:buChar char="❖"/>
            </a:pPr>
            <a:r>
              <a:rPr lang="en-US" dirty="0"/>
              <a:t>We will help you understand evaluations, and how those evaluations lead to disability diagnoses and IEP services, accommodations and modifications.</a:t>
            </a:r>
          </a:p>
          <a:p>
            <a:pPr indent="-323850">
              <a:spcBef>
                <a:spcPts val="1800"/>
              </a:spcBef>
              <a:buClr>
                <a:srgbClr val="4F64C6"/>
              </a:buClr>
              <a:buSzPts val="1500"/>
              <a:buFont typeface="Wingdings" pitchFamily="2" charset="2"/>
              <a:buChar char="❖"/>
            </a:pPr>
            <a:r>
              <a:rPr lang="en-US" dirty="0"/>
              <a:t>We will help you find independent evaluators to rebut the school.</a:t>
            </a:r>
          </a:p>
          <a:p>
            <a:pPr indent="-323850">
              <a:spcBef>
                <a:spcPts val="1800"/>
              </a:spcBef>
              <a:buClr>
                <a:srgbClr val="4F64C6"/>
              </a:buClr>
              <a:buSzPts val="1500"/>
              <a:buFont typeface="Wingdings" pitchFamily="2" charset="2"/>
              <a:buChar char="❖"/>
            </a:pPr>
            <a:r>
              <a:rPr lang="en-US" dirty="0"/>
              <a:t>We will help you respond to the district and appeal or go to mediation if you are unsatisfied with the process.</a:t>
            </a:r>
          </a:p>
          <a:p>
            <a:pPr indent="-323850">
              <a:spcBef>
                <a:spcPts val="1800"/>
              </a:spcBef>
              <a:buClr>
                <a:srgbClr val="4F64C6"/>
              </a:buClr>
              <a:buSzPts val="1500"/>
              <a:buFont typeface="Wingdings" pitchFamily="2" charset="2"/>
              <a:buChar char="❖"/>
            </a:pPr>
            <a:endParaRPr lang="en-US" dirty="0"/>
          </a:p>
          <a:p>
            <a:endParaRPr lang="en-US" dirty="0"/>
          </a:p>
        </p:txBody>
      </p:sp>
      <p:sp>
        <p:nvSpPr>
          <p:cNvPr id="4" name="Slide Number Placeholder 3">
            <a:extLst>
              <a:ext uri="{FF2B5EF4-FFF2-40B4-BE49-F238E27FC236}">
                <a16:creationId xmlns:a16="http://schemas.microsoft.com/office/drawing/2014/main" id="{623EDB00-7860-7343-86F9-B69BA0A320B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244483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EDF43-83C5-F94A-9657-5F3EBA4A6225}"/>
              </a:ext>
            </a:extLst>
          </p:cNvPr>
          <p:cNvSpPr>
            <a:spLocks noGrp="1"/>
          </p:cNvSpPr>
          <p:nvPr>
            <p:ph type="title"/>
          </p:nvPr>
        </p:nvSpPr>
        <p:spPr/>
        <p:txBody>
          <a:bodyPr/>
          <a:lstStyle/>
          <a:p>
            <a:r>
              <a:rPr lang="en-US" dirty="0"/>
              <a:t>How to access SEAM mentors</a:t>
            </a:r>
          </a:p>
        </p:txBody>
      </p:sp>
      <p:sp>
        <p:nvSpPr>
          <p:cNvPr id="3" name="Text Placeholder 2">
            <a:extLst>
              <a:ext uri="{FF2B5EF4-FFF2-40B4-BE49-F238E27FC236}">
                <a16:creationId xmlns:a16="http://schemas.microsoft.com/office/drawing/2014/main" id="{1934227F-07F8-754B-8B5A-3274C7ECF116}"/>
              </a:ext>
            </a:extLst>
          </p:cNvPr>
          <p:cNvSpPr>
            <a:spLocks noGrp="1"/>
          </p:cNvSpPr>
          <p:nvPr>
            <p:ph type="body" idx="1"/>
          </p:nvPr>
        </p:nvSpPr>
        <p:spPr>
          <a:xfrm>
            <a:off x="311700" y="1192849"/>
            <a:ext cx="8520600" cy="3302700"/>
          </a:xfrm>
        </p:spPr>
        <p:txBody>
          <a:bodyPr/>
          <a:lstStyle/>
          <a:p>
            <a:pPr lvl="1">
              <a:buClr>
                <a:srgbClr val="0070C0"/>
              </a:buClr>
              <a:buFont typeface="Wingdings" pitchFamily="2" charset="2"/>
              <a:buChar char="v"/>
            </a:pPr>
            <a:r>
              <a:rPr lang="en-US" sz="1800" dirty="0"/>
              <a:t>Call, email, or text us</a:t>
            </a:r>
          </a:p>
          <a:p>
            <a:pPr lvl="1">
              <a:buClr>
                <a:srgbClr val="0070C0"/>
              </a:buClr>
              <a:buFont typeface="Wingdings" pitchFamily="2" charset="2"/>
              <a:buChar char="v"/>
            </a:pPr>
            <a:r>
              <a:rPr lang="en-US" sz="1800" dirty="0"/>
              <a:t>Have one of us paged to your courtroom</a:t>
            </a:r>
          </a:p>
          <a:p>
            <a:pPr lvl="1">
              <a:buClr>
                <a:srgbClr val="0070C0"/>
              </a:buClr>
              <a:buFont typeface="Wingdings" pitchFamily="2" charset="2"/>
              <a:buChar char="v"/>
            </a:pPr>
            <a:r>
              <a:rPr lang="en-US" sz="1800" dirty="0"/>
              <a:t>Find us in the halls at court</a:t>
            </a:r>
          </a:p>
          <a:p>
            <a:pPr lvl="1">
              <a:buClr>
                <a:srgbClr val="0070C0"/>
              </a:buClr>
              <a:buFont typeface="Wingdings" pitchFamily="2" charset="2"/>
              <a:buChar char="v"/>
            </a:pPr>
            <a:r>
              <a:rPr lang="en-US" sz="1800" dirty="0"/>
              <a:t>Request and/or come to a training</a:t>
            </a:r>
          </a:p>
          <a:p>
            <a:pPr lvl="1">
              <a:buClr>
                <a:srgbClr val="0070C0"/>
              </a:buClr>
              <a:buFont typeface="Wingdings" pitchFamily="2" charset="2"/>
              <a:buChar char="v"/>
            </a:pPr>
            <a:r>
              <a:rPr lang="en-US" sz="1800" dirty="0"/>
              <a:t>Recommend us to your colleagues</a:t>
            </a:r>
          </a:p>
          <a:p>
            <a:pPr lvl="1">
              <a:buClr>
                <a:srgbClr val="0070C0"/>
              </a:buClr>
              <a:buFont typeface="Wingdings" pitchFamily="2" charset="2"/>
              <a:buChar char="v"/>
            </a:pPr>
            <a:r>
              <a:rPr lang="en-US" sz="1800" dirty="0"/>
              <a:t>Judges – send attorneys our way!</a:t>
            </a:r>
          </a:p>
          <a:p>
            <a:endParaRPr lang="en-US" dirty="0"/>
          </a:p>
        </p:txBody>
      </p:sp>
      <p:sp>
        <p:nvSpPr>
          <p:cNvPr id="4" name="Slide Number Placeholder 3">
            <a:extLst>
              <a:ext uri="{FF2B5EF4-FFF2-40B4-BE49-F238E27FC236}">
                <a16:creationId xmlns:a16="http://schemas.microsoft.com/office/drawing/2014/main" id="{CC0C0463-55C6-3C40-A540-7754E43CE0E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36807176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35E7B-E0BF-B61E-0BED-74713C59A512}"/>
              </a:ext>
            </a:extLst>
          </p:cNvPr>
          <p:cNvSpPr>
            <a:spLocks noGrp="1"/>
          </p:cNvSpPr>
          <p:nvPr>
            <p:ph type="title"/>
          </p:nvPr>
        </p:nvSpPr>
        <p:spPr>
          <a:xfrm>
            <a:off x="311700" y="355221"/>
            <a:ext cx="8520600" cy="707400"/>
          </a:xfrm>
        </p:spPr>
        <p:txBody>
          <a:bodyPr/>
          <a:lstStyle/>
          <a:p>
            <a:r>
              <a:rPr lang="en-US" dirty="0"/>
              <a:t>Cambridge Juvenile Court Local SEAM Mentors</a:t>
            </a:r>
          </a:p>
        </p:txBody>
      </p:sp>
      <p:sp>
        <p:nvSpPr>
          <p:cNvPr id="3" name="Text Placeholder 2">
            <a:extLst>
              <a:ext uri="{FF2B5EF4-FFF2-40B4-BE49-F238E27FC236}">
                <a16:creationId xmlns:a16="http://schemas.microsoft.com/office/drawing/2014/main" id="{44C043B4-1269-93E3-1AF8-759C04FEE4FA}"/>
              </a:ext>
            </a:extLst>
          </p:cNvPr>
          <p:cNvSpPr>
            <a:spLocks noGrp="1"/>
          </p:cNvSpPr>
          <p:nvPr>
            <p:ph type="body" idx="1"/>
          </p:nvPr>
        </p:nvSpPr>
        <p:spPr>
          <a:xfrm>
            <a:off x="710290" y="956489"/>
            <a:ext cx="6955969" cy="3936022"/>
          </a:xfrm>
        </p:spPr>
        <p:txBody>
          <a:bodyPr/>
          <a:lstStyle/>
          <a:p>
            <a:pPr indent="-323850">
              <a:spcBef>
                <a:spcPts val="1200"/>
              </a:spcBef>
              <a:buClr>
                <a:srgbClr val="4F64C6"/>
              </a:buClr>
              <a:buSzPts val="1500"/>
              <a:buFont typeface="Wingdings" pitchFamily="2" charset="2"/>
              <a:buChar char="❖"/>
            </a:pPr>
            <a:r>
              <a:rPr lang="en-US" sz="1600" dirty="0"/>
              <a:t>Marianne E. Brown </a:t>
            </a:r>
          </a:p>
          <a:p>
            <a:pPr lvl="1" indent="-323850">
              <a:spcBef>
                <a:spcPts val="600"/>
              </a:spcBef>
              <a:buClr>
                <a:srgbClr val="4F64C6"/>
              </a:buClr>
              <a:buSzPts val="1500"/>
              <a:buFont typeface="Courier New" pitchFamily="2" charset="2"/>
              <a:buChar char="o"/>
            </a:pPr>
            <a:r>
              <a:rPr lang="en-US" sz="1200" dirty="0"/>
              <a:t>781-608-8230 or</a:t>
            </a:r>
            <a:r>
              <a:rPr lang="en-US" sz="1200" dirty="0">
                <a:solidFill>
                  <a:srgbClr val="002060"/>
                </a:solidFill>
              </a:rPr>
              <a:t> </a:t>
            </a:r>
            <a:r>
              <a:rPr lang="en-US" sz="1200" dirty="0">
                <a:solidFill>
                  <a:srgbClr val="002060"/>
                </a:solidFill>
                <a:hlinkClick r:id="rId3">
                  <a:extLst>
                    <a:ext uri="{A12FA001-AC4F-418D-AE19-62706E023703}">
                      <ahyp:hlinkClr xmlns:ahyp="http://schemas.microsoft.com/office/drawing/2018/hyperlinkcolor" val="tx"/>
                    </a:ext>
                  </a:extLst>
                </a:hlinkClick>
              </a:rPr>
              <a:t>marianne@marianne-brown.com</a:t>
            </a:r>
            <a:r>
              <a:rPr lang="en-US" sz="1200" dirty="0"/>
              <a:t>  </a:t>
            </a:r>
          </a:p>
          <a:p>
            <a:pPr indent="-323850">
              <a:spcBef>
                <a:spcPts val="1200"/>
              </a:spcBef>
              <a:buClr>
                <a:srgbClr val="4F64C6"/>
              </a:buClr>
              <a:buSzPts val="1500"/>
              <a:buFont typeface="Wingdings" pitchFamily="2" charset="2"/>
              <a:buChar char="❖"/>
            </a:pPr>
            <a:r>
              <a:rPr lang="en-US" sz="1600" dirty="0"/>
              <a:t>Lily Lockhart</a:t>
            </a:r>
          </a:p>
          <a:p>
            <a:pPr lvl="1" indent="-323850">
              <a:spcBef>
                <a:spcPts val="600"/>
              </a:spcBef>
              <a:buClr>
                <a:srgbClr val="4F64C6"/>
              </a:buClr>
              <a:buSzPts val="1500"/>
              <a:buFont typeface="Courier New" pitchFamily="2" charset="2"/>
              <a:buChar char="o"/>
            </a:pPr>
            <a:r>
              <a:rPr lang="en-US" sz="1200" dirty="0"/>
              <a:t>857-301-8438 or </a:t>
            </a:r>
            <a:r>
              <a:rPr lang="en-US" sz="1200" dirty="0">
                <a:hlinkClick r:id="rId4">
                  <a:extLst>
                    <a:ext uri="{A12FA001-AC4F-418D-AE19-62706E023703}">
                      <ahyp:hlinkClr xmlns:ahyp="http://schemas.microsoft.com/office/drawing/2018/hyperlinkcolor" val="tx"/>
                    </a:ext>
                  </a:extLst>
                </a:hlinkClick>
              </a:rPr>
              <a:t>lilylockhart@gmail.com</a:t>
            </a:r>
            <a:r>
              <a:rPr lang="en-US" sz="1200" dirty="0"/>
              <a:t>  </a:t>
            </a:r>
          </a:p>
          <a:p>
            <a:pPr indent="-323850">
              <a:spcBef>
                <a:spcPts val="1200"/>
              </a:spcBef>
              <a:buClr>
                <a:srgbClr val="4F64C6"/>
              </a:buClr>
              <a:buSzPts val="1500"/>
              <a:buFont typeface="Wingdings" pitchFamily="2" charset="2"/>
              <a:buChar char="❖"/>
            </a:pPr>
            <a:r>
              <a:rPr lang="en-US" sz="1600" dirty="0"/>
              <a:t>Andrew Hoffman</a:t>
            </a:r>
          </a:p>
          <a:p>
            <a:pPr lvl="1" indent="-323850">
              <a:spcBef>
                <a:spcPts val="600"/>
              </a:spcBef>
              <a:buClr>
                <a:srgbClr val="4F64C6"/>
              </a:buClr>
              <a:buSzPts val="1500"/>
              <a:buFont typeface="Courier New" pitchFamily="2" charset="2"/>
              <a:buChar char="o"/>
            </a:pPr>
            <a:r>
              <a:rPr lang="en-US" sz="1200" dirty="0"/>
              <a:t>617-898-0750 or </a:t>
            </a:r>
            <a:r>
              <a:rPr lang="en-US" sz="1200" dirty="0">
                <a:hlinkClick r:id="rId5">
                  <a:extLst>
                    <a:ext uri="{A12FA001-AC4F-418D-AE19-62706E023703}">
                      <ahyp:hlinkClr xmlns:ahyp="http://schemas.microsoft.com/office/drawing/2018/hyperlinkcolor" val="tx"/>
                    </a:ext>
                  </a:extLst>
                </a:hlinkClick>
              </a:rPr>
              <a:t>hoffmanlaw1@gmail.com</a:t>
            </a:r>
            <a:endParaRPr lang="en-US" sz="1200" dirty="0"/>
          </a:p>
          <a:p>
            <a:pPr indent="-323850">
              <a:spcBef>
                <a:spcPts val="1200"/>
              </a:spcBef>
              <a:buClr>
                <a:srgbClr val="4F64C6"/>
              </a:buClr>
              <a:buSzPts val="1500"/>
              <a:buFont typeface="Wingdings" pitchFamily="2" charset="2"/>
              <a:buChar char="❖"/>
            </a:pPr>
            <a:r>
              <a:rPr lang="en-US" sz="1600" dirty="0"/>
              <a:t>James Barron</a:t>
            </a:r>
          </a:p>
          <a:p>
            <a:pPr lvl="1" indent="-323850">
              <a:spcBef>
                <a:spcPts val="600"/>
              </a:spcBef>
              <a:buClr>
                <a:srgbClr val="4F64C6"/>
              </a:buClr>
              <a:buSzPts val="1500"/>
              <a:buFont typeface="Courier New" pitchFamily="2" charset="2"/>
              <a:buChar char="o"/>
            </a:pPr>
            <a:r>
              <a:rPr lang="en-US" sz="1200" dirty="0"/>
              <a:t>781-209-1166 or </a:t>
            </a:r>
            <a:r>
              <a:rPr lang="en-US" sz="1200" dirty="0">
                <a:hlinkClick r:id="rId6"/>
              </a:rPr>
              <a:t>jbaron@lawbaron.com</a:t>
            </a:r>
            <a:endParaRPr lang="en-US" sz="1200" dirty="0"/>
          </a:p>
          <a:p>
            <a:pPr indent="-323850">
              <a:spcBef>
                <a:spcPts val="1200"/>
              </a:spcBef>
              <a:buClr>
                <a:srgbClr val="4F64C6"/>
              </a:buClr>
              <a:buSzPts val="1500"/>
              <a:buFont typeface="Wingdings" pitchFamily="2" charset="2"/>
              <a:buChar char="❖"/>
            </a:pPr>
            <a:r>
              <a:rPr lang="en-US" sz="1600" dirty="0"/>
              <a:t>Robin </a:t>
            </a:r>
            <a:r>
              <a:rPr lang="en-US" sz="1600" dirty="0" err="1"/>
              <a:t>MacFadden</a:t>
            </a:r>
            <a:r>
              <a:rPr lang="en-US" sz="1600" dirty="0"/>
              <a:t> (</a:t>
            </a:r>
            <a:r>
              <a:rPr lang="en-US" sz="1600" b="1" dirty="0"/>
              <a:t>Framingham)</a:t>
            </a:r>
          </a:p>
          <a:p>
            <a:pPr lvl="1" indent="-323850">
              <a:spcBef>
                <a:spcPts val="600"/>
              </a:spcBef>
              <a:buClr>
                <a:srgbClr val="4F64C6"/>
              </a:buClr>
              <a:buSzPts val="1500"/>
              <a:buFont typeface="Courier New" pitchFamily="2" charset="2"/>
              <a:buChar char="o"/>
            </a:pPr>
            <a:r>
              <a:rPr lang="en-US" sz="1200" dirty="0"/>
              <a:t>774-214-0254 or </a:t>
            </a:r>
            <a:r>
              <a:rPr lang="en-US" sz="1200" dirty="0">
                <a:hlinkClick r:id="rId7"/>
              </a:rPr>
              <a:t>robin@attorneymacfadden.com</a:t>
            </a:r>
            <a:endParaRPr lang="en-US" sz="1200" dirty="0"/>
          </a:p>
          <a:p>
            <a:pPr lvl="1" indent="-323850">
              <a:spcBef>
                <a:spcPts val="600"/>
              </a:spcBef>
              <a:buClr>
                <a:srgbClr val="4F64C6"/>
              </a:buClr>
              <a:buSzPts val="1500"/>
              <a:buFont typeface="Courier New" pitchFamily="2" charset="2"/>
              <a:buChar char="o"/>
            </a:pPr>
            <a:endParaRPr lang="en-US" sz="1200" dirty="0"/>
          </a:p>
          <a:p>
            <a:pPr indent="-323850">
              <a:spcBef>
                <a:spcPts val="1200"/>
              </a:spcBef>
              <a:buClr>
                <a:srgbClr val="4F64C6"/>
              </a:buClr>
              <a:buSzPts val="1500"/>
              <a:buFont typeface="Wingdings" pitchFamily="2" charset="2"/>
              <a:buChar char="❖"/>
            </a:pPr>
            <a:endParaRPr lang="en-US" sz="1600" dirty="0"/>
          </a:p>
        </p:txBody>
      </p:sp>
      <p:sp>
        <p:nvSpPr>
          <p:cNvPr id="4" name="Slide Number Placeholder 3">
            <a:extLst>
              <a:ext uri="{FF2B5EF4-FFF2-40B4-BE49-F238E27FC236}">
                <a16:creationId xmlns:a16="http://schemas.microsoft.com/office/drawing/2014/main" id="{BF1BD5E8-DFDA-F9B9-2182-0F4FA5AEA1D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8899176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C2DF8-AC15-5205-4A97-25DD87939D52}"/>
              </a:ext>
            </a:extLst>
          </p:cNvPr>
          <p:cNvSpPr>
            <a:spLocks noGrp="1"/>
          </p:cNvSpPr>
          <p:nvPr>
            <p:ph type="title"/>
          </p:nvPr>
        </p:nvSpPr>
        <p:spPr/>
        <p:txBody>
          <a:bodyPr/>
          <a:lstStyle/>
          <a:p>
            <a:pPr algn="ctr"/>
            <a:r>
              <a:rPr lang="en-US" dirty="0"/>
              <a:t>Questions?</a:t>
            </a:r>
          </a:p>
        </p:txBody>
      </p:sp>
      <p:sp>
        <p:nvSpPr>
          <p:cNvPr id="4" name="Slide Number Placeholder 3">
            <a:extLst>
              <a:ext uri="{FF2B5EF4-FFF2-40B4-BE49-F238E27FC236}">
                <a16:creationId xmlns:a16="http://schemas.microsoft.com/office/drawing/2014/main" id="{53A28296-191F-CDD0-1C14-BE93A9B3794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pic>
        <p:nvPicPr>
          <p:cNvPr id="4098" name="Picture 2" descr="The 4 critical questions to ask remote employees - Know Your Team | Blog">
            <a:extLst>
              <a:ext uri="{FF2B5EF4-FFF2-40B4-BE49-F238E27FC236}">
                <a16:creationId xmlns:a16="http://schemas.microsoft.com/office/drawing/2014/main" id="{2102001A-102D-7136-0D79-75F9A9E327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3643" y="1345924"/>
            <a:ext cx="7456714" cy="3123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980728"/>
      </p:ext>
    </p:extLst>
  </p:cSld>
  <p:clrMapOvr>
    <a:masterClrMapping/>
  </p:clrMapOvr>
</p:sld>
</file>

<file path=ppt/theme/theme1.xml><?xml version="1.0" encoding="utf-8"?>
<a:theme xmlns:a="http://schemas.openxmlformats.org/drawingml/2006/main"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26E25E297A03040A4F166A7DA708D6B" ma:contentTypeVersion="15" ma:contentTypeDescription="Create a new document." ma:contentTypeScope="" ma:versionID="a573700977ce9c750b37c3aeea980202">
  <xsd:schema xmlns:xsd="http://www.w3.org/2001/XMLSchema" xmlns:xs="http://www.w3.org/2001/XMLSchema" xmlns:p="http://schemas.microsoft.com/office/2006/metadata/properties" xmlns:ns2="436910e2-88a9-411e-8c3f-b8eae745c852" xmlns:ns3="eb05d65e-a976-4c58-858c-022c1795fdcf" targetNamespace="http://schemas.microsoft.com/office/2006/metadata/properties" ma:root="true" ma:fieldsID="dc94fcee349b5f27b8bed854ac0be8ca" ns2:_="" ns3:_="">
    <xsd:import namespace="436910e2-88a9-411e-8c3f-b8eae745c852"/>
    <xsd:import namespace="eb05d65e-a976-4c58-858c-022c1795fdc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6910e2-88a9-411e-8c3f-b8eae745c8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ServiceObjectDetectorVersions" ma:index="11" nillable="true" ma:displayName="MediaServiceObjectDetectorVersions" ma:description=""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descrip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d1c943d6-563c-4a78-9fd1-da78923d0f10"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b05d65e-a976-4c58-858c-022c1795fdc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0641ed6f-c885-4b26-9644-2aef4e622d64}" ma:internalName="TaxCatchAll" ma:showField="CatchAllData" ma:web="eb05d65e-a976-4c58-858c-022c1795fdc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36910e2-88a9-411e-8c3f-b8eae745c852">
      <Terms xmlns="http://schemas.microsoft.com/office/infopath/2007/PartnerControls"/>
    </lcf76f155ced4ddcb4097134ff3c332f>
    <TaxCatchAll xmlns="eb05d65e-a976-4c58-858c-022c1795fdcf" xsi:nil="true"/>
  </documentManagement>
</p:properties>
</file>

<file path=customXml/itemProps1.xml><?xml version="1.0" encoding="utf-8"?>
<ds:datastoreItem xmlns:ds="http://schemas.openxmlformats.org/officeDocument/2006/customXml" ds:itemID="{B008BBEB-CAF8-49DA-992D-6956C46F3A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6910e2-88a9-411e-8c3f-b8eae745c852"/>
    <ds:schemaRef ds:uri="eb05d65e-a976-4c58-858c-022c1795fd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EC0D502-EFC8-4DD5-9B24-CB7C41B22B31}">
  <ds:schemaRefs>
    <ds:schemaRef ds:uri="http://schemas.microsoft.com/sharepoint/v3/contenttype/forms"/>
  </ds:schemaRefs>
</ds:datastoreItem>
</file>

<file path=customXml/itemProps3.xml><?xml version="1.0" encoding="utf-8"?>
<ds:datastoreItem xmlns:ds="http://schemas.openxmlformats.org/officeDocument/2006/customXml" ds:itemID="{D18B6B06-91BD-4789-A857-C96912DAD164}">
  <ds:schemaRefs>
    <ds:schemaRef ds:uri="http://www.w3.org/XML/1998/namespace"/>
    <ds:schemaRef ds:uri="http://schemas.openxmlformats.org/package/2006/metadata/core-properties"/>
    <ds:schemaRef ds:uri="77942e44-088b-4675-8eaa-95e1605af949"/>
    <ds:schemaRef ds:uri="http://purl.org/dc/elements/1.1/"/>
    <ds:schemaRef ds:uri="http://purl.org/dc/dcmitype/"/>
    <ds:schemaRef ds:uri="http://schemas.microsoft.com/office/2006/metadata/properties"/>
    <ds:schemaRef ds:uri="http://schemas.microsoft.com/office/2006/documentManagement/types"/>
    <ds:schemaRef ds:uri="4dd4f9e4-b535-4213-b5db-e52e7b24f5d8"/>
    <ds:schemaRef ds:uri="http://schemas.microsoft.com/office/infopath/2007/PartnerControls"/>
    <ds:schemaRef ds:uri="http://purl.org/dc/terms/"/>
    <ds:schemaRef ds:uri="436910e2-88a9-411e-8c3f-b8eae745c852"/>
    <ds:schemaRef ds:uri="eb05d65e-a976-4c58-858c-022c1795fdcf"/>
  </ds:schemaRefs>
</ds:datastoreItem>
</file>

<file path=docProps/app.xml><?xml version="1.0" encoding="utf-8"?>
<Properties xmlns="http://schemas.openxmlformats.org/officeDocument/2006/extended-properties" xmlns:vt="http://schemas.openxmlformats.org/officeDocument/2006/docPropsVTypes">
  <TotalTime>7562</TotalTime>
  <Words>1711</Words>
  <Application>Microsoft Macintosh PowerPoint</Application>
  <PresentationFormat>On-screen Show (16:9)</PresentationFormat>
  <Paragraphs>217</Paragraphs>
  <Slides>31</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Open Sans</vt:lpstr>
      <vt:lpstr>Bitter</vt:lpstr>
      <vt:lpstr>Wingdings</vt:lpstr>
      <vt:lpstr>Courier New</vt:lpstr>
      <vt:lpstr>PT Sans Narrow</vt:lpstr>
      <vt:lpstr>Arial</vt:lpstr>
      <vt:lpstr>Tropic</vt:lpstr>
      <vt:lpstr>The new IEP: making it work  with the SEAM Mentorship Program </vt:lpstr>
      <vt:lpstr>Special Education Advocacy Mentors (SEAM)</vt:lpstr>
      <vt:lpstr>In the next hour, we will…</vt:lpstr>
      <vt:lpstr>PowerPoint Presentation</vt:lpstr>
      <vt:lpstr>Preparing for the IEP Meeting</vt:lpstr>
      <vt:lpstr>The Release and the Request</vt:lpstr>
      <vt:lpstr>PowerPoint Presentation</vt:lpstr>
      <vt:lpstr>Prepare for the IEP Meeting</vt:lpstr>
      <vt:lpstr>PowerPoint Presentation</vt:lpstr>
      <vt:lpstr>The IEP Meeting</vt:lpstr>
      <vt:lpstr>The Meeting: have the form and follow along!</vt:lpstr>
      <vt:lpstr>The New IEP – Part One: Concerns and Visions </vt:lpstr>
      <vt:lpstr>The Student’s Vision</vt:lpstr>
      <vt:lpstr>Part 2: Student Profile</vt:lpstr>
      <vt:lpstr>Part 3: Present Levels of Achievement</vt:lpstr>
      <vt:lpstr>Part 3: Present Levels: Academics</vt:lpstr>
      <vt:lpstr>Academics, con’t: the Autism-Specific Question </vt:lpstr>
      <vt:lpstr>Present Levels: Behavioral/Social/Emotional</vt:lpstr>
      <vt:lpstr>Present Levels: Communication, etc.</vt:lpstr>
      <vt:lpstr>PostSecondary Transition Planning, etc.</vt:lpstr>
      <vt:lpstr>Accommodations and Modifications</vt:lpstr>
      <vt:lpstr>Assessments/Alternative Assessments</vt:lpstr>
      <vt:lpstr>Measurable Annual Goals </vt:lpstr>
      <vt:lpstr>The Education Setting and Service Delivery</vt:lpstr>
      <vt:lpstr>Other Important Items </vt:lpstr>
      <vt:lpstr>The Response Section </vt:lpstr>
      <vt:lpstr>The  link to the IEP Form</vt:lpstr>
      <vt:lpstr>The SEAM Mentor Will Help You</vt:lpstr>
      <vt:lpstr>How to access SEAM mentors</vt:lpstr>
      <vt:lpstr>Cambridge Juvenile Court Local SEAM Mentors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S.E.A.M.  Special Education Advocacy Mentors</dc:title>
  <dc:creator>Marianne Brown</dc:creator>
  <cp:lastModifiedBy>Michele Scavongelli</cp:lastModifiedBy>
  <cp:revision>187</cp:revision>
  <cp:lastPrinted>2024-03-12T17:27:59Z</cp:lastPrinted>
  <dcterms:modified xsi:type="dcterms:W3CDTF">2024-09-24T19:02:14Z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0x010100826E25E297A03040A4F166A7DA708D6B</vt:lpwstr>
  </property>
</Properties>
</file>